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1"/>
  </p:notesMasterIdLst>
  <p:sldIdLst>
    <p:sldId id="345" r:id="rId2"/>
    <p:sldId id="256" r:id="rId3"/>
    <p:sldId id="347" r:id="rId4"/>
    <p:sldId id="361" r:id="rId5"/>
    <p:sldId id="364" r:id="rId6"/>
    <p:sldId id="366" r:id="rId7"/>
    <p:sldId id="341" r:id="rId8"/>
    <p:sldId id="343" r:id="rId9"/>
    <p:sldId id="331" r:id="rId10"/>
    <p:sldId id="369" r:id="rId11"/>
    <p:sldId id="367" r:id="rId12"/>
    <p:sldId id="297" r:id="rId13"/>
    <p:sldId id="368" r:id="rId14"/>
    <p:sldId id="349" r:id="rId15"/>
    <p:sldId id="351" r:id="rId16"/>
    <p:sldId id="353" r:id="rId17"/>
    <p:sldId id="354" r:id="rId18"/>
    <p:sldId id="360" r:id="rId19"/>
    <p:sldId id="339" r:id="rId20"/>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Tahoma" pitchFamily="34" charset="0"/>
        <a:ea typeface="+mn-ea"/>
        <a:cs typeface="Arial" pitchFamily="34" charset="0"/>
      </a:defRPr>
    </a:lvl1pPr>
    <a:lvl2pPr marL="457200" algn="r" rtl="1" fontAlgn="base">
      <a:spcBef>
        <a:spcPct val="0"/>
      </a:spcBef>
      <a:spcAft>
        <a:spcPct val="0"/>
      </a:spcAft>
      <a:defRPr kern="1200">
        <a:solidFill>
          <a:schemeClr val="tx1"/>
        </a:solidFill>
        <a:latin typeface="Tahoma" pitchFamily="34" charset="0"/>
        <a:ea typeface="+mn-ea"/>
        <a:cs typeface="Arial" pitchFamily="34" charset="0"/>
      </a:defRPr>
    </a:lvl2pPr>
    <a:lvl3pPr marL="914400" algn="r" rtl="1" fontAlgn="base">
      <a:spcBef>
        <a:spcPct val="0"/>
      </a:spcBef>
      <a:spcAft>
        <a:spcPct val="0"/>
      </a:spcAft>
      <a:defRPr kern="1200">
        <a:solidFill>
          <a:schemeClr val="tx1"/>
        </a:solidFill>
        <a:latin typeface="Tahoma" pitchFamily="34" charset="0"/>
        <a:ea typeface="+mn-ea"/>
        <a:cs typeface="Arial" pitchFamily="34" charset="0"/>
      </a:defRPr>
    </a:lvl3pPr>
    <a:lvl4pPr marL="1371600" algn="r" rtl="1" fontAlgn="base">
      <a:spcBef>
        <a:spcPct val="0"/>
      </a:spcBef>
      <a:spcAft>
        <a:spcPct val="0"/>
      </a:spcAft>
      <a:defRPr kern="1200">
        <a:solidFill>
          <a:schemeClr val="tx1"/>
        </a:solidFill>
        <a:latin typeface="Tahoma" pitchFamily="34" charset="0"/>
        <a:ea typeface="+mn-ea"/>
        <a:cs typeface="Arial" pitchFamily="34" charset="0"/>
      </a:defRPr>
    </a:lvl4pPr>
    <a:lvl5pPr marL="1828800" algn="r" rtl="1" fontAlgn="base">
      <a:spcBef>
        <a:spcPct val="0"/>
      </a:spcBef>
      <a:spcAft>
        <a:spcPct val="0"/>
      </a:spcAft>
      <a:defRPr kern="1200">
        <a:solidFill>
          <a:schemeClr val="tx1"/>
        </a:solidFill>
        <a:latin typeface="Tahoma" pitchFamily="34" charset="0"/>
        <a:ea typeface="+mn-ea"/>
        <a:cs typeface="Arial" pitchFamily="34" charset="0"/>
      </a:defRPr>
    </a:lvl5pPr>
    <a:lvl6pPr marL="2286000" algn="r" defTabSz="914400" rtl="1" eaLnBrk="1" latinLnBrk="0" hangingPunct="1">
      <a:defRPr kern="1200">
        <a:solidFill>
          <a:schemeClr val="tx1"/>
        </a:solidFill>
        <a:latin typeface="Tahoma" pitchFamily="34" charset="0"/>
        <a:ea typeface="+mn-ea"/>
        <a:cs typeface="Arial" pitchFamily="34" charset="0"/>
      </a:defRPr>
    </a:lvl6pPr>
    <a:lvl7pPr marL="2743200" algn="r" defTabSz="914400" rtl="1" eaLnBrk="1" latinLnBrk="0" hangingPunct="1">
      <a:defRPr kern="1200">
        <a:solidFill>
          <a:schemeClr val="tx1"/>
        </a:solidFill>
        <a:latin typeface="Tahoma" pitchFamily="34" charset="0"/>
        <a:ea typeface="+mn-ea"/>
        <a:cs typeface="Arial" pitchFamily="34" charset="0"/>
      </a:defRPr>
    </a:lvl7pPr>
    <a:lvl8pPr marL="3200400" algn="r" defTabSz="914400" rtl="1" eaLnBrk="1" latinLnBrk="0" hangingPunct="1">
      <a:defRPr kern="1200">
        <a:solidFill>
          <a:schemeClr val="tx1"/>
        </a:solidFill>
        <a:latin typeface="Tahoma" pitchFamily="34" charset="0"/>
        <a:ea typeface="+mn-ea"/>
        <a:cs typeface="Arial" pitchFamily="34" charset="0"/>
      </a:defRPr>
    </a:lvl8pPr>
    <a:lvl9pPr marL="3657600" algn="r" defTabSz="914400" rtl="1"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09" autoAdjust="0"/>
  </p:normalViewPr>
  <p:slideViewPr>
    <p:cSldViewPr>
      <p:cViewPr>
        <p:scale>
          <a:sx n="60" d="100"/>
          <a:sy n="60" d="100"/>
        </p:scale>
        <p:origin x="-1656" y="-3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2FD617C-7251-4E0B-915E-A208DDCA5145}" type="datetimeFigureOut">
              <a:rPr lang="fa-IR" smtClean="0"/>
              <a:pPr/>
              <a:t>06/29/1433</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9509F22-B354-47C6-B913-3142964103C9}"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fa-IR"/>
          </a:p>
        </p:txBody>
      </p:sp>
      <p:sp>
        <p:nvSpPr>
          <p:cNvPr id="5120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0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3010806A-08B4-4931-AD2E-90D5886A59A4}" type="slidenum">
              <a:rPr lang="ar-SA"/>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44AD06-A99D-4DE8-8061-B3914930C5B3}" type="slidenum">
              <a:rPr lang="ar-SA"/>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45B21B-0DF6-4A18-8211-3A73BD5BC04C}" type="slidenum">
              <a:rPr lang="ar-SA"/>
              <a:pPr>
                <a:defRPr/>
              </a:pPr>
              <a:t>‹#›</a:t>
            </a:fld>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fa-IR"/>
          </a:p>
        </p:txBody>
      </p:sp>
      <p:sp>
        <p:nvSpPr>
          <p:cNvPr id="3" name="Table Placeholder 2"/>
          <p:cNvSpPr>
            <a:spLocks noGrp="1"/>
          </p:cNvSpPr>
          <p:nvPr>
            <p:ph type="tbl" idx="1"/>
          </p:nvPr>
        </p:nvSpPr>
        <p:spPr>
          <a:xfrm>
            <a:off x="457200" y="1905000"/>
            <a:ext cx="8229600" cy="4114800"/>
          </a:xfrm>
        </p:spPr>
        <p:txBody>
          <a:bodyPr/>
          <a:lstStyle/>
          <a:p>
            <a:pPr lvl="0"/>
            <a:endParaRPr lang="fa-I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6A3CDC-3F8F-4A49-A0A1-75D404C366E9}" type="slidenum">
              <a:rPr lang="ar-SA"/>
              <a:pPr>
                <a:defRPr/>
              </a:pPr>
              <a:t>‹#›</a:t>
            </a:fld>
            <a:endParaRPr lang="en-US"/>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quarter" idx="2"/>
          </p:nvPr>
        </p:nvSpPr>
        <p:spPr>
          <a:xfrm>
            <a:off x="4648200" y="19050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Content Placeholder 4"/>
          <p:cNvSpPr>
            <a:spLocks noGrp="1"/>
          </p:cNvSpPr>
          <p:nvPr>
            <p:ph sz="quarter" idx="3"/>
          </p:nvPr>
        </p:nvSpPr>
        <p:spPr>
          <a:xfrm>
            <a:off x="4648200" y="40386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CCA6DBF6-7D4D-42E1-8216-5D7DC8A851FD}" type="slidenum">
              <a:rPr lang="ar-SA"/>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5070AD-51C1-4140-A5E6-A52930AADC11}" type="slidenum">
              <a:rPr lang="ar-SA"/>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ACCD51-8983-4BB3-AE85-AA5E9DCD35BA}" type="slidenum">
              <a:rPr lang="ar-SA"/>
              <a:pPr>
                <a:defRPr/>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955D36-9CE6-44C4-8A26-A7B4F82A2D02}" type="slidenum">
              <a:rPr lang="ar-SA"/>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64D6311-37B2-49AE-8120-1C27DF154B8E}" type="slidenum">
              <a:rPr lang="ar-SA"/>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DD2572-C5FF-46C6-8BAA-A0EC4A3E1E00}" type="slidenum">
              <a:rPr lang="ar-SA"/>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A0482C0-7760-4118-B3A3-DAC453457FCB}" type="slidenum">
              <a:rPr lang="ar-SA"/>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3694BD-1CE1-4832-9299-7A793BBD8924}" type="slidenum">
              <a:rPr lang="ar-SA"/>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7A2511-98F9-428A-BB95-D6B26EC51F76}" type="slidenum">
              <a:rPr lang="ar-SA"/>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017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01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400">
                <a:effectLst>
                  <a:outerShdw blurRad="38100" dist="38100" dir="2700000" algn="tl">
                    <a:srgbClr val="000000"/>
                  </a:outerShdw>
                </a:effectLst>
                <a:latin typeface="Arial" pitchFamily="34" charset="0"/>
              </a:defRPr>
            </a:lvl1pPr>
          </a:lstStyle>
          <a:p>
            <a:pPr>
              <a:defRPr/>
            </a:pPr>
            <a:endParaRPr lang="en-US"/>
          </a:p>
        </p:txBody>
      </p:sp>
      <p:sp>
        <p:nvSpPr>
          <p:cNvPr id="501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400">
                <a:effectLst>
                  <a:outerShdw blurRad="38100" dist="38100" dir="2700000" algn="tl">
                    <a:srgbClr val="000000"/>
                  </a:outerShdw>
                </a:effectLst>
                <a:latin typeface="Arial" pitchFamily="34" charset="0"/>
              </a:defRPr>
            </a:lvl1pPr>
          </a:lstStyle>
          <a:p>
            <a:pPr>
              <a:defRPr/>
            </a:pPr>
            <a:endParaRPr lang="en-US"/>
          </a:p>
        </p:txBody>
      </p:sp>
      <p:sp>
        <p:nvSpPr>
          <p:cNvPr id="501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400">
                <a:effectLst>
                  <a:outerShdw blurRad="38100" dist="38100" dir="2700000" algn="tl">
                    <a:srgbClr val="000000"/>
                  </a:outerShdw>
                </a:effectLst>
                <a:latin typeface="Arial" pitchFamily="34" charset="0"/>
              </a:defRPr>
            </a:lvl1pPr>
          </a:lstStyle>
          <a:p>
            <a:pPr>
              <a:defRPr/>
            </a:pPr>
            <a:fld id="{4CBE7F1C-3B5B-4B78-AD6D-CBE8151AFE05}" type="slidenum">
              <a:rPr lang="ar-SA"/>
              <a:pPr>
                <a:defRPr/>
              </a:pPr>
              <a:t>‹#›</a:t>
            </a:fld>
            <a:endParaRPr lang="en-US"/>
          </a:p>
        </p:txBody>
      </p:sp>
    </p:spTree>
  </p:cSld>
  <p:clrMap bg1="dk2" tx1="lt1" bg2="dk1" tx2="lt2" accent1="accent1" accent2="accent2" accent3="accent3" accent4="accent4" accent5="accent5" accent6="accent6" hlink="hlink" folHlink="folHlink"/>
  <p:sldLayoutIdLst>
    <p:sldLayoutId id="2147483859"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Lst>
  <p:transition>
    <p:random/>
  </p:transition>
  <p:timing>
    <p:tnLst>
      <p:par>
        <p:cTn id="1" dur="indefinite" restart="never" nodeType="tmRoot"/>
      </p:par>
    </p:tnLst>
  </p:timing>
  <p:txStyles>
    <p:titleStyle>
      <a:lvl1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155.JPG"/>
          <p:cNvPicPr>
            <a:picLocks noChangeAspect="1"/>
          </p:cNvPicPr>
          <p:nvPr/>
        </p:nvPicPr>
        <p:blipFill>
          <a:blip r:embed="rId2" cstate="print"/>
          <a:stretch>
            <a:fillRect/>
          </a:stretch>
        </p:blipFill>
        <p:spPr>
          <a:xfrm>
            <a:off x="-31779" y="0"/>
            <a:ext cx="9175779" cy="6858000"/>
          </a:xfrm>
          <a:prstGeom prst="rect">
            <a:avLst/>
          </a:prstGeom>
          <a:effectLst>
            <a:glow rad="228600">
              <a:schemeClr val="accent3">
                <a:satMod val="175000"/>
                <a:alpha val="40000"/>
              </a:schemeClr>
            </a:glow>
          </a:effectLst>
        </p:spPr>
      </p:pic>
      <p:pic>
        <p:nvPicPr>
          <p:cNvPr id="3" name="Picture 5" descr="6_besme1"/>
          <p:cNvPicPr>
            <a:picLocks noChangeAspect="1" noChangeArrowheads="1"/>
          </p:cNvPicPr>
          <p:nvPr/>
        </p:nvPicPr>
        <p:blipFill>
          <a:blip r:embed="rId3" cstate="print">
            <a:grayscl/>
            <a:extLst>
              <a:ext uri="{BEBA8EAE-BF5A-486C-A8C5-ECC9F3942E4B}">
                <a14:imgProps xmlns:a14="http://schemas.microsoft.com/office/drawing/2010/main" xmlns="">
                  <a14:imgLayer r:embed="rId4">
                    <a14:imgEffect>
                      <a14:sharpenSoften amount="50000"/>
                    </a14:imgEffect>
                  </a14:imgLayer>
                </a14:imgProps>
              </a:ext>
            </a:extLst>
          </a:blip>
          <a:srcRect/>
          <a:stretch>
            <a:fillRect/>
          </a:stretch>
        </p:blipFill>
        <p:spPr bwMode="auto">
          <a:xfrm>
            <a:off x="5088948" y="548680"/>
            <a:ext cx="2905575" cy="3571900"/>
          </a:xfrm>
          <a:prstGeom prst="rect">
            <a:avLst/>
          </a:prstGeom>
          <a:noFill/>
          <a:effectLst>
            <a:glow rad="228600">
              <a:schemeClr val="accent4">
                <a:satMod val="175000"/>
                <a:alpha val="40000"/>
              </a:schemeClr>
            </a:glow>
            <a:outerShdw blurRad="50800" dist="50800" dir="5400000" algn="ctr" rotWithShape="0">
              <a:schemeClr val="accent3"/>
            </a:outerShdw>
            <a:reflection blurRad="6350" stA="50000" endA="300" endPos="90000" dist="50800" dir="5400000" sy="-100000" algn="bl" rotWithShape="0"/>
          </a:effec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nvSpPr>
        <p:spPr bwMode="auto">
          <a:xfrm>
            <a:off x="457200" y="657436"/>
            <a:ext cx="8229600" cy="55431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a:lstStyle>
          <a:p>
            <a:pPr lvl="0" algn="just"/>
            <a:r>
              <a:rPr lang="fa-IR" b="1" dirty="0" smtClean="0">
                <a:solidFill>
                  <a:schemeClr val="bg2"/>
                </a:solidFill>
              </a:rPr>
              <a:t>بنابراین </a:t>
            </a:r>
            <a:r>
              <a:rPr lang="fa-IR" b="1" dirty="0" smtClean="0">
                <a:effectLst>
                  <a:outerShdw blurRad="38100" dist="38100" dir="2700000" algn="tl">
                    <a:srgbClr val="000000">
                      <a:alpha val="43137"/>
                    </a:srgbClr>
                  </a:outerShdw>
                </a:effectLst>
                <a:cs typeface="B Yagut" pitchFamily="2" charset="-78"/>
              </a:rPr>
              <a:t>جهت کنترل کلیه بیماریهای مرتبط نیازمند یک مدیریت قوی همراه یک نظام مراقبت فعال می باشد.</a:t>
            </a:r>
            <a:endParaRPr lang="en-US" b="1" dirty="0" smtClean="0">
              <a:effectLst>
                <a:outerShdw blurRad="38100" dist="38100" dir="2700000" algn="tl">
                  <a:srgbClr val="000000">
                    <a:alpha val="43137"/>
                  </a:srgbClr>
                </a:outerShdw>
              </a:effectLst>
              <a:cs typeface="B Yagut" pitchFamily="2" charset="-78"/>
            </a:endParaRPr>
          </a:p>
          <a:p>
            <a:pPr lvl="0" algn="just"/>
            <a:r>
              <a:rPr lang="fa-IR" b="1" dirty="0" smtClean="0">
                <a:solidFill>
                  <a:schemeClr val="bg2"/>
                </a:solidFill>
              </a:rPr>
              <a:t>نظام مراقبت</a:t>
            </a:r>
            <a:r>
              <a:rPr lang="en-US" b="1" dirty="0" smtClean="0">
                <a:solidFill>
                  <a:schemeClr val="bg2"/>
                </a:solidFill>
              </a:rPr>
              <a:t>(Surveillance) </a:t>
            </a:r>
            <a:r>
              <a:rPr lang="fa-IR" b="1" dirty="0" smtClean="0">
                <a:solidFill>
                  <a:schemeClr val="bg2"/>
                </a:solidFill>
              </a:rPr>
              <a:t>: </a:t>
            </a:r>
            <a:r>
              <a:rPr lang="fa-IR" b="1" dirty="0" smtClean="0">
                <a:effectLst>
                  <a:outerShdw blurRad="38100" dist="38100" dir="2700000" algn="tl">
                    <a:srgbClr val="000000">
                      <a:alpha val="43137"/>
                    </a:srgbClr>
                  </a:outerShdw>
                </a:effectLst>
                <a:cs typeface="B Yagut" pitchFamily="2" charset="-78"/>
              </a:rPr>
              <a:t>فرآيند سيستماتيك جمع آوري ، آناليز و تفسير داده هايي كه اساساً جهت برنامه ريزي ،‌ اجرا و پايش فعاليت هاي بهداشتي و انتشار به موقع اطلاعات جهت رفتارها و فعاليت هاي بهداشتي مي باشد . </a:t>
            </a:r>
            <a:endParaRPr lang="en-US" b="1" dirty="0" smtClean="0">
              <a:effectLst>
                <a:outerShdw blurRad="38100" dist="38100" dir="2700000" algn="tl">
                  <a:srgbClr val="000000">
                    <a:alpha val="43137"/>
                  </a:srgbClr>
                </a:outerShdw>
              </a:effectLst>
              <a:cs typeface="B Yagut" pitchFamily="2" charset="-78"/>
            </a:endParaRPr>
          </a:p>
          <a:p>
            <a:endParaRPr lang="fa-IR" dirty="0"/>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algn="r" rtl="1"/>
            <a:r>
              <a:rPr lang="fa-IR" dirty="0" smtClean="0">
                <a:solidFill>
                  <a:srgbClr val="FF0000"/>
                </a:solidFill>
                <a:cs typeface="B Titr" pitchFamily="2" charset="-78"/>
              </a:rPr>
              <a:t>برقراری نظام مراقبت محیطی :</a:t>
            </a:r>
          </a:p>
        </p:txBody>
      </p:sp>
      <p:sp>
        <p:nvSpPr>
          <p:cNvPr id="16387" name="Content Placeholder 2"/>
          <p:cNvSpPr>
            <a:spLocks noGrp="1"/>
          </p:cNvSpPr>
          <p:nvPr>
            <p:ph idx="1"/>
          </p:nvPr>
        </p:nvSpPr>
        <p:spPr/>
        <p:txBody>
          <a:bodyPr/>
          <a:lstStyle/>
          <a:p>
            <a:pPr algn="r" rtl="1"/>
            <a:r>
              <a:rPr lang="fa-IR" b="1" dirty="0" smtClean="0">
                <a:effectLst>
                  <a:outerShdw blurRad="38100" dist="38100" dir="2700000" algn="tl">
                    <a:srgbClr val="000000">
                      <a:alpha val="43137"/>
                    </a:srgbClr>
                  </a:outerShdw>
                </a:effectLst>
                <a:cs typeface="B Yagut" pitchFamily="2" charset="-78"/>
              </a:rPr>
              <a:t>ثبت کلیه کنترل های عوامل محیطی</a:t>
            </a:r>
          </a:p>
          <a:p>
            <a:pPr algn="r" rtl="1"/>
            <a:r>
              <a:rPr lang="fa-IR" b="1" dirty="0" smtClean="0">
                <a:effectLst>
                  <a:outerShdw blurRad="38100" dist="38100" dir="2700000" algn="tl">
                    <a:srgbClr val="000000">
                      <a:alpha val="43137"/>
                    </a:srgbClr>
                  </a:outerShdw>
                </a:effectLst>
                <a:cs typeface="B Yagut" pitchFamily="2" charset="-78"/>
              </a:rPr>
              <a:t>ارائه گزارش مستمر (روزانه ویا بعضاًساعتی)</a:t>
            </a:r>
          </a:p>
          <a:p>
            <a:pPr algn="r" rtl="1"/>
            <a:r>
              <a:rPr lang="fa-IR" b="1" dirty="0" smtClean="0">
                <a:effectLst>
                  <a:outerShdw blurRad="38100" dist="38100" dir="2700000" algn="tl">
                    <a:srgbClr val="000000">
                      <a:alpha val="43137"/>
                    </a:srgbClr>
                  </a:outerShdw>
                </a:effectLst>
                <a:cs typeface="B Yagut" pitchFamily="2" charset="-78"/>
              </a:rPr>
              <a:t>تطبیق موارد کنترل عوامل محیطی با موارد بروزبیماریهای مرتبط به صورت روزانه</a:t>
            </a:r>
          </a:p>
          <a:p>
            <a:pPr algn="r" rtl="1"/>
            <a:r>
              <a:rPr lang="fa-IR" b="1" dirty="0" smtClean="0">
                <a:effectLst>
                  <a:outerShdw blurRad="38100" dist="38100" dir="2700000" algn="tl">
                    <a:srgbClr val="000000">
                      <a:alpha val="43137"/>
                    </a:srgbClr>
                  </a:outerShdw>
                </a:effectLst>
                <a:cs typeface="B Yagut" pitchFamily="2" charset="-78"/>
              </a:rPr>
              <a:t>مستندسازی</a:t>
            </a:r>
          </a:p>
          <a:p>
            <a:pPr algn="r" rtl="1">
              <a:buNone/>
            </a:pPr>
            <a:endParaRPr lang="fa-IR"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20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fade">
                                      <p:cBhvr>
                                        <p:cTn id="12" dur="2000"/>
                                        <p:tgtEl>
                                          <p:spTgt spid="163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fade">
                                      <p:cBhvr>
                                        <p:cTn id="17" dur="2000"/>
                                        <p:tgtEl>
                                          <p:spTgt spid="163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fade">
                                      <p:cBhvr>
                                        <p:cTn id="22" dur="2000"/>
                                        <p:tgtEl>
                                          <p:spTgt spid="163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7">
                                            <p:txEl>
                                              <p:pRg st="3" end="3"/>
                                            </p:txEl>
                                          </p:spTgt>
                                        </p:tgtEl>
                                        <p:attrNameLst>
                                          <p:attrName>style.visibility</p:attrName>
                                        </p:attrNameLst>
                                      </p:cBhvr>
                                      <p:to>
                                        <p:strVal val="visible"/>
                                      </p:to>
                                    </p:set>
                                    <p:animEffect transition="in" filter="fade">
                                      <p:cBhvr>
                                        <p:cTn id="27" dur="20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2592288"/>
          </a:xfrm>
        </p:spPr>
        <p:txBody>
          <a:bodyPr/>
          <a:lstStyle/>
          <a:p>
            <a:pPr algn="r"/>
            <a:r>
              <a:rPr lang="fa-IR" dirty="0" smtClean="0">
                <a:solidFill>
                  <a:srgbClr val="FF0000"/>
                </a:solidFill>
                <a:cs typeface="B Titr" pitchFamily="2" charset="-78"/>
              </a:rPr>
              <a:t>اقدامات کنترلی مرتبط درسه مرحله بایدمدیریت شود :</a:t>
            </a:r>
            <a:r>
              <a:rPr lang="fa-IR" sz="3200" dirty="0" smtClean="0">
                <a:solidFill>
                  <a:srgbClr val="FF0000"/>
                </a:solidFill>
                <a:cs typeface="B Titr" pitchFamily="2" charset="-78"/>
              </a:rPr>
              <a:t/>
            </a:r>
            <a:br>
              <a:rPr lang="fa-IR" sz="3200" dirty="0" smtClean="0">
                <a:solidFill>
                  <a:srgbClr val="FF0000"/>
                </a:solidFill>
                <a:cs typeface="B Titr" pitchFamily="2" charset="-78"/>
              </a:rPr>
            </a:br>
            <a:endParaRPr lang="fa-IR" sz="3200" dirty="0">
              <a:solidFill>
                <a:schemeClr val="tx1"/>
              </a:solidFill>
              <a:latin typeface="+mn-lt"/>
              <a:ea typeface="+mn-ea"/>
              <a:cs typeface="B Titr" pitchFamily="2" charset="-78"/>
            </a:endParaRPr>
          </a:p>
        </p:txBody>
      </p:sp>
      <p:sp>
        <p:nvSpPr>
          <p:cNvPr id="3" name="Content Placeholder 2"/>
          <p:cNvSpPr>
            <a:spLocks noGrp="1"/>
          </p:cNvSpPr>
          <p:nvPr>
            <p:ph idx="1"/>
          </p:nvPr>
        </p:nvSpPr>
        <p:spPr>
          <a:xfrm>
            <a:off x="611560" y="2348880"/>
            <a:ext cx="8229600" cy="4509120"/>
          </a:xfrm>
        </p:spPr>
        <p:txBody>
          <a:bodyPr/>
          <a:lstStyle/>
          <a:p>
            <a:pPr algn="just">
              <a:lnSpc>
                <a:spcPct val="114000"/>
              </a:lnSpc>
              <a:buFontTx/>
              <a:buNone/>
              <a:defRPr/>
            </a:pPr>
            <a:r>
              <a:rPr lang="fa-IR" b="1" dirty="0" smtClean="0">
                <a:effectLst>
                  <a:outerShdw blurRad="38100" dist="38100" dir="2700000" algn="tl">
                    <a:srgbClr val="000000">
                      <a:alpha val="43137"/>
                    </a:srgbClr>
                  </a:outerShdw>
                </a:effectLst>
                <a:cs typeface="B Yagut" pitchFamily="2" charset="-78"/>
              </a:rPr>
              <a:t>1- قبل ازبروزاپیدمی</a:t>
            </a:r>
          </a:p>
          <a:p>
            <a:pPr algn="just">
              <a:lnSpc>
                <a:spcPct val="114000"/>
              </a:lnSpc>
              <a:buFontTx/>
              <a:buNone/>
              <a:defRPr/>
            </a:pPr>
            <a:r>
              <a:rPr lang="fa-IR" b="1" dirty="0" smtClean="0">
                <a:effectLst>
                  <a:outerShdw blurRad="38100" dist="38100" dir="2700000" algn="tl">
                    <a:srgbClr val="000000">
                      <a:alpha val="43137"/>
                    </a:srgbClr>
                  </a:outerShdw>
                </a:effectLst>
                <a:cs typeface="B Yagut" pitchFamily="2" charset="-78"/>
              </a:rPr>
              <a:t> 2- درزمان بروز </a:t>
            </a:r>
          </a:p>
          <a:p>
            <a:pPr algn="just">
              <a:lnSpc>
                <a:spcPct val="114000"/>
              </a:lnSpc>
              <a:buFontTx/>
              <a:buNone/>
              <a:defRPr/>
            </a:pPr>
            <a:r>
              <a:rPr lang="fa-IR" b="1" dirty="0" smtClean="0">
                <a:effectLst>
                  <a:outerShdw blurRad="38100" dist="38100" dir="2700000" algn="tl">
                    <a:srgbClr val="000000">
                      <a:alpha val="43137"/>
                    </a:srgbClr>
                  </a:outerShdw>
                </a:effectLst>
                <a:cs typeface="B Yagut" pitchFamily="2" charset="-78"/>
              </a:rPr>
              <a:t>3-بعدازبروز</a:t>
            </a:r>
          </a:p>
          <a:p>
            <a:pPr algn="just">
              <a:lnSpc>
                <a:spcPct val="114000"/>
              </a:lnSpc>
              <a:buFontTx/>
              <a:buNone/>
              <a:defRPr/>
            </a:pPr>
            <a:endParaRPr lang="fa-IR" dirty="0" smtClean="0">
              <a:cs typeface="B Titr" pitchFamily="2" charset="-78"/>
            </a:endParaRPr>
          </a:p>
          <a:p>
            <a:pPr algn="just">
              <a:lnSpc>
                <a:spcPct val="114000"/>
              </a:lnSpc>
              <a:defRPr/>
            </a:pPr>
            <a:endParaRPr lang="fa-IR" dirty="0">
              <a:cs typeface="B Titr" pitchFamily="2" charset="-78"/>
            </a:endParaRP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FF0000"/>
                </a:solidFill>
                <a:cs typeface="B Titr" pitchFamily="2" charset="-78"/>
              </a:rPr>
              <a:t>اقدامات مرتبط:</a:t>
            </a:r>
            <a:endParaRPr lang="fa-IR" dirty="0"/>
          </a:p>
        </p:txBody>
      </p:sp>
      <p:sp>
        <p:nvSpPr>
          <p:cNvPr id="3" name="Content Placeholder 2"/>
          <p:cNvSpPr>
            <a:spLocks noGrp="1"/>
          </p:cNvSpPr>
          <p:nvPr>
            <p:ph idx="1"/>
          </p:nvPr>
        </p:nvSpPr>
        <p:spPr/>
        <p:txBody>
          <a:bodyPr/>
          <a:lstStyle/>
          <a:p>
            <a:pPr>
              <a:buNone/>
            </a:pPr>
            <a:r>
              <a:rPr lang="fa-IR" b="1" dirty="0" smtClean="0">
                <a:solidFill>
                  <a:srgbClr val="FFC000"/>
                </a:solidFill>
                <a:cs typeface="B Titr" pitchFamily="2" charset="-78"/>
              </a:rPr>
              <a:t>اقدامات قبل از بروزاپیدمی :</a:t>
            </a:r>
          </a:p>
          <a:p>
            <a:pPr>
              <a:buFont typeface="Arial" pitchFamily="34" charset="0"/>
              <a:buChar char="•"/>
            </a:pPr>
            <a:r>
              <a:rPr lang="fa-IR" b="1" dirty="0" smtClean="0">
                <a:effectLst>
                  <a:outerShdw blurRad="38100" dist="38100" dir="2700000" algn="tl">
                    <a:srgbClr val="000000">
                      <a:alpha val="43137"/>
                    </a:srgbClr>
                  </a:outerShdw>
                </a:effectLst>
                <a:cs typeface="B Yagut" pitchFamily="2" charset="-78"/>
              </a:rPr>
              <a:t>آمادگی </a:t>
            </a:r>
          </a:p>
          <a:p>
            <a:pPr>
              <a:buFont typeface="Arial" pitchFamily="34" charset="0"/>
              <a:buChar char="•"/>
            </a:pPr>
            <a:r>
              <a:rPr lang="fa-IR" b="1" dirty="0" smtClean="0">
                <a:effectLst>
                  <a:outerShdw blurRad="38100" dist="38100" dir="2700000" algn="tl">
                    <a:srgbClr val="000000">
                      <a:alpha val="43137"/>
                    </a:srgbClr>
                  </a:outerShdw>
                </a:effectLst>
                <a:cs typeface="B Yagut" pitchFamily="2" charset="-78"/>
              </a:rPr>
              <a:t>شناسایی نقاط بحرانی</a:t>
            </a:r>
          </a:p>
          <a:p>
            <a:pPr>
              <a:buFont typeface="Arial" pitchFamily="34" charset="0"/>
              <a:buChar char="•"/>
            </a:pPr>
            <a:r>
              <a:rPr lang="fa-IR" b="1" dirty="0" smtClean="0">
                <a:effectLst>
                  <a:outerShdw blurRad="38100" dist="38100" dir="2700000" algn="tl">
                    <a:srgbClr val="000000">
                      <a:alpha val="43137"/>
                    </a:srgbClr>
                  </a:outerShdw>
                </a:effectLst>
                <a:cs typeface="B Yagut" pitchFamily="2" charset="-78"/>
              </a:rPr>
              <a:t>داشتن برنامه کنترلی</a:t>
            </a:r>
          </a:p>
          <a:p>
            <a:pPr>
              <a:buNone/>
            </a:pPr>
            <a:endParaRPr lang="fa-IR" dirty="0"/>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993775"/>
          </a:xfrm>
        </p:spPr>
        <p:txBody>
          <a:bodyPr/>
          <a:lstStyle/>
          <a:p>
            <a:pPr algn="ctr">
              <a:defRPr/>
            </a:pPr>
            <a:r>
              <a:rPr lang="fa-IR" sz="4000" dirty="0" smtClean="0">
                <a:solidFill>
                  <a:srgbClr val="FF0000"/>
                </a:solidFill>
                <a:cs typeface="B Titr" pitchFamily="2" charset="-78"/>
              </a:rPr>
              <a:t> ادامه اقدامات مرتبط:</a:t>
            </a:r>
            <a:endParaRPr lang="fa-IR" sz="4000" dirty="0">
              <a:solidFill>
                <a:srgbClr val="FF0000"/>
              </a:solidFill>
              <a:cs typeface="B Titr" pitchFamily="2" charset="-78"/>
            </a:endParaRPr>
          </a:p>
        </p:txBody>
      </p:sp>
      <p:sp>
        <p:nvSpPr>
          <p:cNvPr id="3" name="Content Placeholder 2"/>
          <p:cNvSpPr>
            <a:spLocks noGrp="1"/>
          </p:cNvSpPr>
          <p:nvPr>
            <p:ph idx="1"/>
          </p:nvPr>
        </p:nvSpPr>
        <p:spPr>
          <a:xfrm>
            <a:off x="457200" y="1285875"/>
            <a:ext cx="8229600" cy="4733925"/>
          </a:xfrm>
        </p:spPr>
        <p:txBody>
          <a:bodyPr/>
          <a:lstStyle/>
          <a:p>
            <a:pPr>
              <a:lnSpc>
                <a:spcPct val="114000"/>
              </a:lnSpc>
              <a:buFontTx/>
              <a:buNone/>
              <a:defRPr/>
            </a:pPr>
            <a:r>
              <a:rPr lang="fa-IR" dirty="0" smtClean="0">
                <a:solidFill>
                  <a:srgbClr val="FFC000"/>
                </a:solidFill>
                <a:cs typeface="B Titr" pitchFamily="2" charset="-78"/>
              </a:rPr>
              <a:t> </a:t>
            </a:r>
            <a:r>
              <a:rPr lang="fa-IR" b="1" dirty="0" smtClean="0">
                <a:solidFill>
                  <a:srgbClr val="FFC000"/>
                </a:solidFill>
                <a:cs typeface="B Titr" pitchFamily="2" charset="-78"/>
              </a:rPr>
              <a:t>اقدامات کنترلی دراپیدمی :</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بعدازاطمینان ازطغیان،حضورفعال درتیم کنترل طغیان </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ارزیابی اولیه </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ابلاغ دستورالعمل تشديد فعاليت ها </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كنترل و بازرسي بهداشتي مضاعف كليه مراكز و اماكن تهيه و طبخ مواد غذايي</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هماهنگي با دستگاههاي برون بخشي در راستاي كنترل بيماري </a:t>
            </a:r>
          </a:p>
          <a:p>
            <a:pPr>
              <a:lnSpc>
                <a:spcPct val="114000"/>
              </a:lnSpc>
              <a:defRPr/>
            </a:pPr>
            <a:endParaRPr lang="fa-IR" dirty="0">
              <a:cs typeface="B Titr" pitchFamily="2" charset="-78"/>
            </a:endParaRP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850900"/>
          </a:xfrm>
        </p:spPr>
        <p:txBody>
          <a:bodyPr/>
          <a:lstStyle/>
          <a:p>
            <a:pPr algn="ctr">
              <a:defRPr/>
            </a:pPr>
            <a:r>
              <a:rPr lang="fa-IR" sz="4000" dirty="0" smtClean="0">
                <a:solidFill>
                  <a:srgbClr val="FF0000"/>
                </a:solidFill>
                <a:cs typeface="B Titr" pitchFamily="2" charset="-78"/>
              </a:rPr>
              <a:t>ادامه اقدامات کنترلی مرتبط :</a:t>
            </a:r>
            <a:endParaRPr lang="fa-IR" sz="4000" dirty="0">
              <a:solidFill>
                <a:srgbClr val="FF0000"/>
              </a:solidFill>
              <a:cs typeface="B Titr" pitchFamily="2" charset="-78"/>
            </a:endParaRPr>
          </a:p>
        </p:txBody>
      </p:sp>
      <p:sp>
        <p:nvSpPr>
          <p:cNvPr id="3" name="Content Placeholder 2"/>
          <p:cNvSpPr>
            <a:spLocks noGrp="1"/>
          </p:cNvSpPr>
          <p:nvPr>
            <p:ph idx="1"/>
          </p:nvPr>
        </p:nvSpPr>
        <p:spPr>
          <a:xfrm>
            <a:off x="457200" y="1143000"/>
            <a:ext cx="8229600" cy="5715000"/>
          </a:xfrm>
        </p:spPr>
        <p:txBody>
          <a:bodyPr/>
          <a:lstStyle/>
          <a:p>
            <a:pPr algn="just">
              <a:lnSpc>
                <a:spcPct val="114000"/>
              </a:lnSpc>
              <a:defRPr/>
            </a:pPr>
            <a:r>
              <a:rPr lang="fa-IR" b="1" dirty="0" smtClean="0">
                <a:effectLst>
                  <a:outerShdw blurRad="38100" dist="38100" dir="2700000" algn="tl">
                    <a:srgbClr val="000000">
                      <a:alpha val="43137"/>
                    </a:srgbClr>
                  </a:outerShdw>
                </a:effectLst>
                <a:cs typeface="B Yagut" pitchFamily="2" charset="-78"/>
              </a:rPr>
              <a:t>محدود نمودن فعاليت افراد بيمار در امر تهيه و طبخ مواد غذايي</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جلو گيري از عرضه مواد غذايي مشكوك به آلودگي از جمله سالاد</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جلو گيري از فعاليت دستفروشان دوره گرد مواد غذايي آماده به مصرف</a:t>
            </a:r>
          </a:p>
          <a:p>
            <a:pPr algn="just">
              <a:lnSpc>
                <a:spcPct val="114000"/>
              </a:lnSpc>
              <a:defRPr/>
            </a:pPr>
            <a:r>
              <a:rPr lang="fa-IR" b="1" dirty="0" smtClean="0">
                <a:effectLst>
                  <a:outerShdw blurRad="38100" dist="38100" dir="2700000" algn="tl">
                    <a:srgbClr val="000000">
                      <a:alpha val="43137"/>
                    </a:srgbClr>
                  </a:outerShdw>
                </a:effectLst>
                <a:cs typeface="B Yagut" pitchFamily="2" charset="-78"/>
              </a:rPr>
              <a:t>اطلاع رساني عمومي از طريق رسانه هاي عمومي به منظور  رعايت مسائل بهداشتی</a:t>
            </a:r>
          </a:p>
          <a:p>
            <a:pPr algn="just">
              <a:lnSpc>
                <a:spcPct val="114000"/>
              </a:lnSpc>
              <a:defRPr/>
            </a:pPr>
            <a:endParaRPr lang="fa-IR" dirty="0">
              <a:cs typeface="B Titr" pitchFamily="2" charset="-78"/>
            </a:endParaRP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0"/>
            <a:ext cx="8229600" cy="850900"/>
          </a:xfrm>
        </p:spPr>
        <p:txBody>
          <a:bodyPr/>
          <a:lstStyle/>
          <a:p>
            <a:pPr algn="ctr">
              <a:defRPr/>
            </a:pPr>
            <a:r>
              <a:rPr lang="fa-IR" sz="4000" dirty="0" smtClean="0">
                <a:solidFill>
                  <a:srgbClr val="FF0000"/>
                </a:solidFill>
                <a:cs typeface="B Titr" pitchFamily="2" charset="-78"/>
              </a:rPr>
              <a:t>ادامه اقدامات مرتبط :</a:t>
            </a:r>
            <a:endParaRPr lang="fa-IR" sz="4000" dirty="0">
              <a:solidFill>
                <a:srgbClr val="FF0000"/>
              </a:solidFill>
              <a:cs typeface="B Titr" pitchFamily="2" charset="-78"/>
            </a:endParaRPr>
          </a:p>
        </p:txBody>
      </p:sp>
      <p:sp>
        <p:nvSpPr>
          <p:cNvPr id="3" name="Content Placeholder 2"/>
          <p:cNvSpPr>
            <a:spLocks noGrp="1"/>
          </p:cNvSpPr>
          <p:nvPr>
            <p:ph idx="1"/>
          </p:nvPr>
        </p:nvSpPr>
        <p:spPr>
          <a:xfrm>
            <a:off x="428625" y="857250"/>
            <a:ext cx="8229600" cy="5715000"/>
          </a:xfrm>
        </p:spPr>
        <p:txBody>
          <a:bodyPr/>
          <a:lstStyle/>
          <a:p>
            <a:pPr algn="just">
              <a:defRPr/>
            </a:pPr>
            <a:r>
              <a:rPr lang="fa-IR" b="1" dirty="0" smtClean="0">
                <a:effectLst>
                  <a:outerShdw blurRad="38100" dist="38100" dir="2700000" algn="tl">
                    <a:srgbClr val="000000">
                      <a:alpha val="43137"/>
                    </a:srgbClr>
                  </a:outerShdw>
                </a:effectLst>
                <a:cs typeface="B Yagut" pitchFamily="2" charset="-78"/>
              </a:rPr>
              <a:t>ارائه آموزشهاي لازم به متصديان و كارگران شاغل در مراكز و اماكن</a:t>
            </a:r>
          </a:p>
          <a:p>
            <a:pPr algn="just">
              <a:defRPr/>
            </a:pPr>
            <a:r>
              <a:rPr lang="fa-IR" b="1" dirty="0" smtClean="0">
                <a:effectLst>
                  <a:outerShdw blurRad="38100" dist="38100" dir="2700000" algn="tl">
                    <a:srgbClr val="000000">
                      <a:alpha val="43137"/>
                    </a:srgbClr>
                  </a:outerShdw>
                </a:effectLst>
                <a:cs typeface="B Yagut" pitchFamily="2" charset="-78"/>
              </a:rPr>
              <a:t>نمونه برداري مستمر از غذاهاوآب در معرض خطر</a:t>
            </a:r>
          </a:p>
          <a:p>
            <a:pPr algn="just">
              <a:defRPr/>
            </a:pPr>
            <a:r>
              <a:rPr lang="fa-IR" b="1" dirty="0" smtClean="0">
                <a:effectLst>
                  <a:outerShdw blurRad="38100" dist="38100" dir="2700000" algn="tl">
                    <a:srgbClr val="000000">
                      <a:alpha val="43137"/>
                    </a:srgbClr>
                  </a:outerShdw>
                </a:effectLst>
                <a:cs typeface="B Yagut" pitchFamily="2" charset="-78"/>
              </a:rPr>
              <a:t>كنترل رستورانهاو بوفه هاي مراكز آموزشي از جمله مدارس ، دانشگاهها وحوزه هاي علميه و مركز نظامي و انتظامي</a:t>
            </a:r>
          </a:p>
          <a:p>
            <a:pPr algn="just">
              <a:defRPr/>
            </a:pPr>
            <a:r>
              <a:rPr lang="fa-IR" b="1" dirty="0" smtClean="0">
                <a:effectLst>
                  <a:outerShdw blurRad="38100" dist="38100" dir="2700000" algn="tl">
                    <a:srgbClr val="000000">
                      <a:alpha val="43137"/>
                    </a:srgbClr>
                  </a:outerShdw>
                </a:effectLst>
                <a:cs typeface="B Yagut" pitchFamily="2" charset="-78"/>
              </a:rPr>
              <a:t>کنترل مستمرشبکه های آبرسانی</a:t>
            </a:r>
          </a:p>
          <a:p>
            <a:pPr algn="just">
              <a:defRPr/>
            </a:pPr>
            <a:r>
              <a:rPr lang="fa-IR" b="1" dirty="0" smtClean="0">
                <a:effectLst>
                  <a:outerShdw blurRad="38100" dist="38100" dir="2700000" algn="tl">
                    <a:srgbClr val="000000">
                      <a:alpha val="43137"/>
                    </a:srgbClr>
                  </a:outerShdw>
                </a:effectLst>
                <a:cs typeface="B Yagut" pitchFamily="2" charset="-78"/>
              </a:rPr>
              <a:t>کنترل مستمر عوامل محیطی</a:t>
            </a:r>
          </a:p>
          <a:p>
            <a:pPr algn="just">
              <a:defRPr/>
            </a:pPr>
            <a:r>
              <a:rPr lang="fa-IR" b="1" dirty="0" smtClean="0">
                <a:effectLst>
                  <a:outerShdw blurRad="38100" dist="38100" dir="2700000" algn="tl">
                    <a:srgbClr val="000000">
                      <a:alpha val="43137"/>
                    </a:srgbClr>
                  </a:outerShdw>
                </a:effectLst>
                <a:cs typeface="B Yagut" pitchFamily="2" charset="-78"/>
              </a:rPr>
              <a:t>مستند سازی</a:t>
            </a:r>
          </a:p>
          <a:p>
            <a:pPr algn="just">
              <a:defRPr/>
            </a:pPr>
            <a:endParaRPr lang="fa-IR" dirty="0" smtClean="0">
              <a:cs typeface="B Titr" pitchFamily="2" charset="-78"/>
            </a:endParaRPr>
          </a:p>
          <a:p>
            <a:pPr algn="just">
              <a:defRPr/>
            </a:pPr>
            <a:endParaRPr lang="fa-IR" dirty="0">
              <a:cs typeface="B Titr" pitchFamily="2" charset="-78"/>
            </a:endParaRP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cs typeface="B Titr" pitchFamily="2" charset="-78"/>
              </a:rPr>
              <a:t>ادامه اقدامات مرتبط :</a:t>
            </a:r>
            <a:endParaRPr lang="fa-IR" dirty="0"/>
          </a:p>
        </p:txBody>
      </p:sp>
      <p:sp>
        <p:nvSpPr>
          <p:cNvPr id="3" name="Content Placeholder 2"/>
          <p:cNvSpPr>
            <a:spLocks noGrp="1"/>
          </p:cNvSpPr>
          <p:nvPr>
            <p:ph idx="1"/>
          </p:nvPr>
        </p:nvSpPr>
        <p:spPr/>
        <p:txBody>
          <a:bodyPr/>
          <a:lstStyle/>
          <a:p>
            <a:pPr algn="just">
              <a:defRPr/>
            </a:pPr>
            <a:r>
              <a:rPr lang="fa-IR" b="1" dirty="0" smtClean="0">
                <a:effectLst>
                  <a:outerShdw blurRad="38100" dist="38100" dir="2700000" algn="tl">
                    <a:srgbClr val="000000">
                      <a:alpha val="43137"/>
                    </a:srgbClr>
                  </a:outerShdw>
                </a:effectLst>
                <a:cs typeface="B Yagut" pitchFamily="2" charset="-78"/>
              </a:rPr>
              <a:t>تشديدكنترل و بازرسي بهداشتي از مراكز بهداشتي و درماني از جمله بيمارستانها</a:t>
            </a:r>
          </a:p>
          <a:p>
            <a:pPr algn="just">
              <a:defRPr/>
            </a:pPr>
            <a:r>
              <a:rPr lang="fa-IR" b="1" dirty="0" smtClean="0">
                <a:effectLst>
                  <a:outerShdw blurRad="38100" dist="38100" dir="2700000" algn="tl">
                    <a:srgbClr val="000000">
                      <a:alpha val="43137"/>
                    </a:srgbClr>
                  </a:outerShdw>
                </a:effectLst>
                <a:cs typeface="B Yagut" pitchFamily="2" charset="-78"/>
              </a:rPr>
              <a:t>ارائه گزارش مستمر و هدايت شده به مافوق و انجام هماهنگي درون بخشي</a:t>
            </a:r>
          </a:p>
          <a:p>
            <a:pPr algn="just">
              <a:buNone/>
              <a:defRPr/>
            </a:pPr>
            <a:r>
              <a:rPr lang="fa-IR" b="1" dirty="0" smtClean="0">
                <a:solidFill>
                  <a:srgbClr val="FFC000"/>
                </a:solidFill>
                <a:cs typeface="B Titr" pitchFamily="2" charset="-78"/>
              </a:rPr>
              <a:t>  اقدامات بعد از بروز:</a:t>
            </a:r>
          </a:p>
          <a:p>
            <a:pPr algn="just">
              <a:buFont typeface="Arial" pitchFamily="34" charset="0"/>
              <a:buChar char="•"/>
              <a:defRPr/>
            </a:pPr>
            <a:r>
              <a:rPr lang="fa-IR" b="1" dirty="0" smtClean="0">
                <a:effectLst>
                  <a:outerShdw blurRad="38100" dist="38100" dir="2700000" algn="tl">
                    <a:srgbClr val="000000">
                      <a:alpha val="43137"/>
                    </a:srgbClr>
                  </a:outerShdw>
                </a:effectLst>
                <a:cs typeface="B Yagut" pitchFamily="2" charset="-78"/>
              </a:rPr>
              <a:t>آنالیز داده ها</a:t>
            </a:r>
          </a:p>
          <a:p>
            <a:pPr algn="just">
              <a:buFont typeface="Arial" pitchFamily="34" charset="0"/>
              <a:buChar char="•"/>
              <a:defRPr/>
            </a:pPr>
            <a:r>
              <a:rPr lang="fa-IR" b="1" dirty="0" smtClean="0">
                <a:effectLst>
                  <a:outerShdw blurRad="38100" dist="38100" dir="2700000" algn="tl">
                    <a:srgbClr val="000000">
                      <a:alpha val="43137"/>
                    </a:srgbClr>
                  </a:outerShdw>
                </a:effectLst>
                <a:cs typeface="B Yagut" pitchFamily="2" charset="-78"/>
              </a:rPr>
              <a:t>درس آموختن از گذشته</a:t>
            </a:r>
          </a:p>
          <a:p>
            <a:pPr algn="just">
              <a:buFont typeface="Arial" pitchFamily="34" charset="0"/>
              <a:buChar char="•"/>
              <a:defRPr/>
            </a:pPr>
            <a:r>
              <a:rPr lang="fa-IR" b="1" dirty="0" smtClean="0">
                <a:effectLst>
                  <a:outerShdw blurRad="38100" dist="38100" dir="2700000" algn="tl">
                    <a:srgbClr val="000000">
                      <a:alpha val="43137"/>
                    </a:srgbClr>
                  </a:outerShdw>
                </a:effectLst>
                <a:cs typeface="B Yagut" pitchFamily="2" charset="-78"/>
              </a:rPr>
              <a:t>برگشت فعالیت ها به حالت عادی</a:t>
            </a:r>
            <a:endParaRPr lang="fa-IR" b="1" dirty="0">
              <a:effectLst>
                <a:outerShdw blurRad="38100" dist="38100" dir="2700000" algn="tl">
                  <a:srgbClr val="000000">
                    <a:alpha val="43137"/>
                  </a:srgbClr>
                </a:outerShdw>
              </a:effectLst>
              <a:cs typeface="B Yagut" pitchFamily="2" charset="-78"/>
            </a:endParaRP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FF0000"/>
                </a:solidFill>
                <a:cs typeface="B Titr" pitchFamily="2" charset="-78"/>
              </a:rPr>
              <a:t>انتظارات :</a:t>
            </a:r>
          </a:p>
        </p:txBody>
      </p:sp>
      <p:sp>
        <p:nvSpPr>
          <p:cNvPr id="3" name="Content Placeholder 2"/>
          <p:cNvSpPr>
            <a:spLocks noGrp="1"/>
          </p:cNvSpPr>
          <p:nvPr>
            <p:ph idx="1"/>
          </p:nvPr>
        </p:nvSpPr>
        <p:spPr/>
        <p:txBody>
          <a:bodyPr/>
          <a:lstStyle/>
          <a:p>
            <a:r>
              <a:rPr lang="fa-IR" b="1" dirty="0" smtClean="0">
                <a:effectLst>
                  <a:outerShdw blurRad="38100" dist="38100" dir="2700000" algn="tl">
                    <a:srgbClr val="000000">
                      <a:alpha val="43137"/>
                    </a:srgbClr>
                  </a:outerShdw>
                </a:effectLst>
                <a:cs typeface="B Yagut" pitchFamily="2" charset="-78"/>
              </a:rPr>
              <a:t>هماهنگی اولیه جهت تشکیل تیم بررسی طغیان</a:t>
            </a:r>
          </a:p>
          <a:p>
            <a:r>
              <a:rPr lang="fa-IR" b="1" dirty="0" smtClean="0">
                <a:effectLst>
                  <a:outerShdw blurRad="38100" dist="38100" dir="2700000" algn="tl">
                    <a:srgbClr val="000000">
                      <a:alpha val="43137"/>
                    </a:srgbClr>
                  </a:outerShdw>
                </a:effectLst>
                <a:cs typeface="B Yagut" pitchFamily="2" charset="-78"/>
              </a:rPr>
              <a:t>اطلاع رسانی درصورت بروزاولین موردبیماری</a:t>
            </a:r>
          </a:p>
          <a:p>
            <a:r>
              <a:rPr lang="fa-IR" b="1" dirty="0" smtClean="0">
                <a:effectLst>
                  <a:outerShdw blurRad="38100" dist="38100" dir="2700000" algn="tl">
                    <a:srgbClr val="000000">
                      <a:alpha val="43137"/>
                    </a:srgbClr>
                  </a:outerShdw>
                </a:effectLst>
                <a:cs typeface="B Yagut" pitchFamily="2" charset="-78"/>
              </a:rPr>
              <a:t>بررسی مشترک درقالب تیم بررسی (حداقل دونفراصلی تیم (بهداشت محیط وبیماریها))</a:t>
            </a:r>
          </a:p>
          <a:p>
            <a:r>
              <a:rPr lang="fa-IR" b="1" dirty="0" smtClean="0">
                <a:effectLst>
                  <a:outerShdw blurRad="38100" dist="38100" dir="2700000" algn="tl">
                    <a:srgbClr val="000000">
                      <a:alpha val="43137"/>
                    </a:srgbClr>
                  </a:outerShdw>
                </a:effectLst>
                <a:cs typeface="B Yagut" pitchFamily="2" charset="-78"/>
              </a:rPr>
              <a:t>تکمیل فرم های بررسی بصورت مشترک</a:t>
            </a:r>
          </a:p>
          <a:p>
            <a:r>
              <a:rPr lang="fa-IR" b="1" dirty="0" smtClean="0">
                <a:effectLst>
                  <a:outerShdw blurRad="38100" dist="38100" dir="2700000" algn="tl">
                    <a:srgbClr val="000000">
                      <a:alpha val="43137"/>
                    </a:srgbClr>
                  </a:outerShdw>
                </a:effectLst>
                <a:cs typeface="B Yagut" pitchFamily="2" charset="-78"/>
              </a:rPr>
              <a:t>ارائه گزارش مشترک </a:t>
            </a:r>
          </a:p>
          <a:p>
            <a:r>
              <a:rPr lang="fa-IR" b="1" dirty="0" smtClean="0">
                <a:effectLst>
                  <a:outerShdw blurRad="38100" dist="38100" dir="2700000" algn="tl">
                    <a:srgbClr val="000000">
                      <a:alpha val="43137"/>
                    </a:srgbClr>
                  </a:outerShdw>
                </a:effectLst>
                <a:cs typeface="B Yagut" pitchFamily="2" charset="-78"/>
              </a:rPr>
              <a:t>انجام قدامات باتوجه به تکالیف مرتبط</a:t>
            </a:r>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descr="N-7uyiy"/>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0483" name="Rectangle 2"/>
          <p:cNvSpPr>
            <a:spLocks noGrp="1" noChangeArrowheads="1"/>
          </p:cNvSpPr>
          <p:nvPr>
            <p:ph type="title"/>
          </p:nvPr>
        </p:nvSpPr>
        <p:spPr>
          <a:xfrm>
            <a:off x="2484438" y="2276475"/>
            <a:ext cx="4248150" cy="2089150"/>
          </a:xfrm>
        </p:spPr>
        <p:txBody>
          <a:bodyPr/>
          <a:lstStyle/>
          <a:p>
            <a:pPr algn="r" eaLnBrk="1" hangingPunct="1"/>
            <a:r>
              <a:rPr lang="fa-IR" sz="4800" b="1" dirty="0" smtClean="0">
                <a:solidFill>
                  <a:srgbClr val="FF0000"/>
                </a:solidFill>
              </a:rPr>
              <a:t>باتشکر ازتوجه شما</a:t>
            </a:r>
            <a:endParaRPr lang="en-US" sz="4800" b="1" dirty="0" smtClean="0">
              <a:solidFill>
                <a:srgbClr val="FF0000"/>
              </a:solidFill>
            </a:endParaRPr>
          </a:p>
        </p:txBody>
      </p:sp>
    </p:spTree>
  </p:cSld>
  <p:clrMapOvr>
    <a:masterClrMapping/>
  </p:clrMapOvr>
  <p:transition spd="slow">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sz="quarter" idx="1"/>
          </p:nvPr>
        </p:nvSpPr>
        <p:spPr>
          <a:xfrm>
            <a:off x="323528" y="2348880"/>
            <a:ext cx="8429625" cy="3463925"/>
          </a:xfrm>
        </p:spPr>
        <p:txBody>
          <a:bodyPr/>
          <a:lstStyle/>
          <a:p>
            <a:pPr eaLnBrk="1" hangingPunct="1">
              <a:defRPr/>
            </a:pPr>
            <a:r>
              <a:rPr lang="fa-IR" sz="4000" b="1" dirty="0" smtClean="0">
                <a:cs typeface="B Titr" pitchFamily="2" charset="-78"/>
              </a:rPr>
              <a:t>معاون فنی بهداشت محیط</a:t>
            </a:r>
          </a:p>
          <a:p>
            <a:pPr eaLnBrk="1" hangingPunct="1">
              <a:defRPr/>
            </a:pPr>
            <a:r>
              <a:rPr lang="fa-IR" sz="4000" b="1" dirty="0" smtClean="0">
                <a:cs typeface="B Titr" pitchFamily="2" charset="-78"/>
              </a:rPr>
              <a:t>مركز سلامت محيط و كار </a:t>
            </a:r>
          </a:p>
          <a:p>
            <a:pPr eaLnBrk="1" hangingPunct="1">
              <a:defRPr/>
            </a:pPr>
            <a:r>
              <a:rPr lang="en-US" b="1" dirty="0" smtClean="0">
                <a:latin typeface="Times New Roman" pitchFamily="18" charset="0"/>
                <a:cs typeface="Times New Roman" pitchFamily="18" charset="0"/>
              </a:rPr>
              <a:t>MPH</a:t>
            </a:r>
            <a:r>
              <a:rPr lang="fa-IR" b="1" dirty="0" smtClean="0">
                <a:latin typeface="Times New Roman" pitchFamily="18" charset="0"/>
                <a:cs typeface="Times New Roman" pitchFamily="18" charset="0"/>
              </a:rPr>
              <a:t> ٫ </a:t>
            </a:r>
            <a:r>
              <a:rPr lang="en-US" b="1" dirty="0" smtClean="0">
                <a:latin typeface="Times New Roman" pitchFamily="18" charset="0"/>
                <a:cs typeface="Times New Roman" pitchFamily="18" charset="0"/>
              </a:rPr>
              <a:t>MSPH</a:t>
            </a:r>
          </a:p>
          <a:p>
            <a:pPr eaLnBrk="1" hangingPunct="1">
              <a:defRPr/>
            </a:pPr>
            <a:r>
              <a:rPr lang="fa-IR" sz="4000" smtClean="0">
                <a:solidFill>
                  <a:srgbClr val="FF0000"/>
                </a:solidFill>
                <a:cs typeface="B Titr" pitchFamily="2" charset="-78"/>
              </a:rPr>
              <a:t>کرج بهار1391</a:t>
            </a:r>
            <a:endParaRPr lang="fa-IR" sz="4000" dirty="0" smtClean="0">
              <a:solidFill>
                <a:srgbClr val="FF0000"/>
              </a:solidFill>
              <a:cs typeface="B Titr" pitchFamily="2" charset="-78"/>
            </a:endParaRPr>
          </a:p>
          <a:p>
            <a:pPr eaLnBrk="1" hangingPunct="1">
              <a:defRPr/>
            </a:pPr>
            <a:endParaRPr lang="fa-IR" sz="7200" dirty="0" smtClean="0">
              <a:solidFill>
                <a:srgbClr val="FF0000"/>
              </a:solidFill>
              <a:cs typeface="B Titr" pitchFamily="2" charset="-78"/>
            </a:endParaRPr>
          </a:p>
        </p:txBody>
      </p:sp>
      <p:sp>
        <p:nvSpPr>
          <p:cNvPr id="4" name="Title 3"/>
          <p:cNvSpPr>
            <a:spLocks noGrp="1"/>
          </p:cNvSpPr>
          <p:nvPr>
            <p:ph type="ctrTitle" sz="quarter"/>
          </p:nvPr>
        </p:nvSpPr>
        <p:spPr>
          <a:xfrm>
            <a:off x="827584" y="764704"/>
            <a:ext cx="7772400" cy="1431925"/>
          </a:xfrm>
        </p:spPr>
        <p:txBody>
          <a:bodyPr/>
          <a:lstStyle/>
          <a:p>
            <a:r>
              <a:rPr lang="fa-IR" b="1" dirty="0" smtClean="0">
                <a:cs typeface="B Titr" pitchFamily="2" charset="-78"/>
              </a:rPr>
              <a:t>مهندس سيد رضا غلامي</a:t>
            </a:r>
            <a:br>
              <a:rPr lang="fa-IR" b="1" dirty="0" smtClean="0">
                <a:cs typeface="B Titr" pitchFamily="2" charset="-78"/>
              </a:rPr>
            </a:br>
            <a:endParaRPr lang="fa-I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20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fade">
                                      <p:cBhvr>
                                        <p:cTn id="12" dur="20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fade">
                                      <p:cBhvr>
                                        <p:cTn id="17" dur="2000"/>
                                        <p:tgtEl>
                                          <p:spTgt spid="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fade">
                                      <p:cBhvr>
                                        <p:cTn id="22" dur="2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155.JPG"/>
          <p:cNvPicPr>
            <a:picLocks noChangeAspect="1"/>
          </p:cNvPicPr>
          <p:nvPr/>
        </p:nvPicPr>
        <p:blipFill>
          <a:blip r:embed="rId2" cstate="print"/>
          <a:stretch>
            <a:fillRect/>
          </a:stretch>
        </p:blipFill>
        <p:spPr>
          <a:xfrm>
            <a:off x="0" y="0"/>
            <a:ext cx="9175779" cy="6858000"/>
          </a:xfrm>
          <a:prstGeom prst="rect">
            <a:avLst/>
          </a:prstGeom>
          <a:effectLst>
            <a:glow rad="228600">
              <a:schemeClr val="accent3">
                <a:satMod val="175000"/>
                <a:alpha val="40000"/>
              </a:schemeClr>
            </a:glow>
          </a:effectLst>
        </p:spPr>
      </p:pic>
      <p:sp>
        <p:nvSpPr>
          <p:cNvPr id="4" name="Rectangle 2"/>
          <p:cNvSpPr txBox="1">
            <a:spLocks noChangeArrowheads="1"/>
          </p:cNvSpPr>
          <p:nvPr/>
        </p:nvSpPr>
        <p:spPr>
          <a:xfrm>
            <a:off x="1619672" y="548680"/>
            <a:ext cx="6692280" cy="2714625"/>
          </a:xfrm>
          <a:prstGeom prst="rect">
            <a:avLst/>
          </a:prstGeom>
        </p:spPr>
        <p:txBody>
          <a:bodyPr/>
          <a:lstStyle/>
          <a:p>
            <a:pPr marL="0" marR="0" lvl="0" indent="0" algn="just" defTabSz="914400" rtl="1" eaLnBrk="1" fontAlgn="base" latinLnBrk="0" hangingPunct="1">
              <a:lnSpc>
                <a:spcPct val="100000"/>
              </a:lnSpc>
              <a:spcBef>
                <a:spcPct val="0"/>
              </a:spcBef>
              <a:spcAft>
                <a:spcPct val="0"/>
              </a:spcAft>
              <a:buClrTx/>
              <a:buSzTx/>
              <a:buFontTx/>
              <a:buNone/>
              <a:tabLst/>
              <a:defRPr/>
            </a:pPr>
            <a:r>
              <a:rPr kumimoji="0" lang="fa-IR" sz="4000" b="1" i="0" u="none" strike="noStrike" kern="0" cap="none" spc="0" normalizeH="0" baseline="0" noProof="0" dirty="0" smtClean="0">
                <a:ln>
                  <a:noFill/>
                </a:ln>
                <a:solidFill>
                  <a:srgbClr val="FF0000"/>
                </a:solidFill>
                <a:effectLst>
                  <a:outerShdw blurRad="38100" dist="38100" dir="2700000" algn="tl">
                    <a:srgbClr val="000000"/>
                  </a:outerShdw>
                </a:effectLst>
                <a:uLnTx/>
                <a:uFillTx/>
                <a:latin typeface="Mitra" pitchFamily="2" charset="-78"/>
                <a:ea typeface="+mj-ea"/>
                <a:cs typeface="B Titr" pitchFamily="2" charset="-78"/>
              </a:rPr>
              <a:t>مدیریت بهداشت محیط درکنترل بیماریهای مرتبط با آب وغذابااولویت بیماریهای روده ای</a:t>
            </a:r>
            <a:endParaRPr kumimoji="0" lang="en-US" sz="4000" b="0" i="0" u="none" strike="noStrike" kern="0" cap="none" spc="0" normalizeH="0" baseline="0" noProof="0" dirty="0" smtClean="0">
              <a:ln>
                <a:noFill/>
              </a:ln>
              <a:solidFill>
                <a:srgbClr val="FF0000"/>
              </a:solidFill>
              <a:effectLst>
                <a:outerShdw blurRad="38100" dist="38100" dir="2700000" algn="tl">
                  <a:srgbClr val="000000"/>
                </a:outerShdw>
              </a:effectLst>
              <a:uLnTx/>
              <a:uFillTx/>
              <a:latin typeface="+mj-lt"/>
              <a:ea typeface="+mj-ea"/>
              <a:cs typeface="B Titr"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14313"/>
            <a:ext cx="8229600" cy="928687"/>
          </a:xfrm>
        </p:spPr>
        <p:txBody>
          <a:bodyPr/>
          <a:lstStyle/>
          <a:p>
            <a:pPr algn="ctr" eaLnBrk="1" hangingPunct="1">
              <a:defRPr/>
            </a:pPr>
            <a:r>
              <a:rPr lang="fa-IR" b="1" dirty="0" smtClean="0">
                <a:solidFill>
                  <a:srgbClr val="FF0000"/>
                </a:solidFill>
                <a:cs typeface="B Titr" pitchFamily="2" charset="-78"/>
              </a:rPr>
              <a:t>مقدمه :</a:t>
            </a:r>
          </a:p>
        </p:txBody>
      </p:sp>
      <p:sp>
        <p:nvSpPr>
          <p:cNvPr id="3" name="Content Placeholder 2"/>
          <p:cNvSpPr>
            <a:spLocks noGrp="1"/>
          </p:cNvSpPr>
          <p:nvPr>
            <p:ph idx="1"/>
          </p:nvPr>
        </p:nvSpPr>
        <p:spPr>
          <a:xfrm>
            <a:off x="457200" y="1285875"/>
            <a:ext cx="8229600" cy="5357813"/>
          </a:xfrm>
        </p:spPr>
        <p:txBody>
          <a:bodyPr/>
          <a:lstStyle/>
          <a:p>
            <a:pPr algn="just" eaLnBrk="1" hangingPunct="1">
              <a:defRPr/>
            </a:pPr>
            <a:r>
              <a:rPr lang="fa-IR" b="1" dirty="0" smtClean="0">
                <a:effectLst>
                  <a:outerShdw blurRad="38100" dist="38100" dir="2700000" algn="tl">
                    <a:srgbClr val="000000">
                      <a:alpha val="43137"/>
                    </a:srgbClr>
                  </a:outerShdw>
                </a:effectLst>
                <a:cs typeface="B Yagut" pitchFamily="2" charset="-78"/>
              </a:rPr>
              <a:t>پديده جهاني شدن و افزايش مسافرتها و توسعه گردشگري و همچنين افزايش مصرف آب ومواد غذایی در خارج از منزل در جوامع مختلف بيماريهاي منتقله از آب وغذا را به عنوان يك مشكل بهداشتي جهاني مطرح كرده است. به عنوان مثال در آمريكا سالانه </a:t>
            </a:r>
            <a:r>
              <a:rPr lang="fa-IR" b="1" dirty="0" smtClean="0">
                <a:solidFill>
                  <a:srgbClr val="FFC000"/>
                </a:solidFill>
                <a:effectLst>
                  <a:outerShdw blurRad="38100" dist="38100" dir="2700000" algn="tl">
                    <a:srgbClr val="000000">
                      <a:alpha val="43137"/>
                    </a:srgbClr>
                  </a:outerShdw>
                </a:effectLst>
                <a:cs typeface="B Yagut" pitchFamily="2" charset="-78"/>
              </a:rPr>
              <a:t>76 ميليون مورد بيماري</a:t>
            </a:r>
            <a:r>
              <a:rPr lang="fa-IR" b="1" dirty="0" smtClean="0">
                <a:solidFill>
                  <a:schemeClr val="accent2"/>
                </a:solidFill>
                <a:effectLst>
                  <a:outerShdw blurRad="38100" dist="38100" dir="2700000" algn="tl">
                    <a:srgbClr val="000000">
                      <a:alpha val="43137"/>
                    </a:srgbClr>
                  </a:outerShdw>
                </a:effectLst>
                <a:cs typeface="B Yagut" pitchFamily="2" charset="-78"/>
              </a:rPr>
              <a:t> </a:t>
            </a:r>
            <a:r>
              <a:rPr lang="fa-IR" b="1" dirty="0" smtClean="0">
                <a:effectLst>
                  <a:outerShdw blurRad="38100" dist="38100" dir="2700000" algn="tl">
                    <a:srgbClr val="000000">
                      <a:alpha val="43137"/>
                    </a:srgbClr>
                  </a:outerShdw>
                </a:effectLst>
                <a:cs typeface="B Yagut" pitchFamily="2" charset="-78"/>
              </a:rPr>
              <a:t>منتقله از غذا با </a:t>
            </a:r>
            <a:r>
              <a:rPr lang="fa-IR" b="1" dirty="0" smtClean="0">
                <a:solidFill>
                  <a:srgbClr val="FFC000"/>
                </a:solidFill>
                <a:effectLst>
                  <a:outerShdw blurRad="38100" dist="38100" dir="2700000" algn="tl">
                    <a:srgbClr val="000000">
                      <a:alpha val="43137"/>
                    </a:srgbClr>
                  </a:outerShdw>
                </a:effectLst>
                <a:cs typeface="B Yagut" pitchFamily="2" charset="-78"/>
              </a:rPr>
              <a:t>325000 نفر بستري و 5200 مورد مرگ</a:t>
            </a:r>
            <a:r>
              <a:rPr lang="fa-IR" b="1" dirty="0" smtClean="0">
                <a:solidFill>
                  <a:schemeClr val="accent2"/>
                </a:solidFill>
                <a:effectLst>
                  <a:outerShdw blurRad="38100" dist="38100" dir="2700000" algn="tl">
                    <a:srgbClr val="000000">
                      <a:alpha val="43137"/>
                    </a:srgbClr>
                  </a:outerShdw>
                </a:effectLst>
                <a:cs typeface="B Yagut" pitchFamily="2" charset="-78"/>
              </a:rPr>
              <a:t> </a:t>
            </a:r>
            <a:r>
              <a:rPr lang="fa-IR" b="1" dirty="0" smtClean="0">
                <a:effectLst>
                  <a:outerShdw blurRad="38100" dist="38100" dir="2700000" algn="tl">
                    <a:srgbClr val="000000">
                      <a:alpha val="43137"/>
                    </a:srgbClr>
                  </a:outerShdw>
                </a:effectLst>
                <a:cs typeface="B Yagut" pitchFamily="2" charset="-78"/>
              </a:rPr>
              <a:t>گزارش مي شود كه هزينه صرف شده براي كنترل آن بيش از </a:t>
            </a:r>
            <a:r>
              <a:rPr lang="fa-IR" b="1" dirty="0" smtClean="0">
                <a:solidFill>
                  <a:srgbClr val="FFC000"/>
                </a:solidFill>
                <a:effectLst>
                  <a:outerShdw blurRad="38100" dist="38100" dir="2700000" algn="tl">
                    <a:srgbClr val="000000">
                      <a:alpha val="43137"/>
                    </a:srgbClr>
                  </a:outerShdw>
                </a:effectLst>
                <a:cs typeface="B Yagut" pitchFamily="2" charset="-78"/>
              </a:rPr>
              <a:t>17 ميليارد دلار</a:t>
            </a:r>
            <a:r>
              <a:rPr lang="fa-IR" b="1" dirty="0" smtClean="0">
                <a:solidFill>
                  <a:schemeClr val="accent2"/>
                </a:solidFill>
                <a:effectLst>
                  <a:outerShdw blurRad="38100" dist="38100" dir="2700000" algn="tl">
                    <a:srgbClr val="000000">
                      <a:alpha val="43137"/>
                    </a:srgbClr>
                  </a:outerShdw>
                </a:effectLst>
                <a:cs typeface="B Yagut" pitchFamily="2" charset="-78"/>
              </a:rPr>
              <a:t> </a:t>
            </a:r>
            <a:r>
              <a:rPr lang="fa-IR" b="1" dirty="0" smtClean="0">
                <a:effectLst>
                  <a:outerShdw blurRad="38100" dist="38100" dir="2700000" algn="tl">
                    <a:srgbClr val="000000">
                      <a:alpha val="43137"/>
                    </a:srgbClr>
                  </a:outerShdw>
                </a:effectLst>
                <a:cs typeface="B Yagut" pitchFamily="2" charset="-78"/>
              </a:rPr>
              <a:t>تخمين زده مي شود.</a:t>
            </a: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7388"/>
          </a:xfrm>
        </p:spPr>
        <p:txBody>
          <a:bodyPr/>
          <a:lstStyle/>
          <a:p>
            <a:pPr algn="ctr" eaLnBrk="1" hangingPunct="1">
              <a:defRPr/>
            </a:pPr>
            <a:r>
              <a:rPr lang="fa-IR" dirty="0" smtClean="0">
                <a:solidFill>
                  <a:srgbClr val="FF0000"/>
                </a:solidFill>
                <a:cs typeface="B Titr" pitchFamily="2" charset="-78"/>
              </a:rPr>
              <a:t>ادامه مقدمه :</a:t>
            </a:r>
          </a:p>
        </p:txBody>
      </p:sp>
      <p:sp>
        <p:nvSpPr>
          <p:cNvPr id="3" name="Content Placeholder 2"/>
          <p:cNvSpPr>
            <a:spLocks noGrp="1"/>
          </p:cNvSpPr>
          <p:nvPr>
            <p:ph idx="1"/>
          </p:nvPr>
        </p:nvSpPr>
        <p:spPr>
          <a:xfrm>
            <a:off x="285750" y="508000"/>
            <a:ext cx="8572500" cy="6350000"/>
          </a:xfrm>
        </p:spPr>
        <p:txBody>
          <a:bodyPr/>
          <a:lstStyle/>
          <a:p>
            <a:pPr algn="just" eaLnBrk="1" hangingPunct="1">
              <a:lnSpc>
                <a:spcPct val="150000"/>
              </a:lnSpc>
              <a:defRPr/>
            </a:pPr>
            <a:r>
              <a:rPr lang="fa-IR" b="1" dirty="0" smtClean="0">
                <a:effectLst>
                  <a:outerShdw blurRad="38100" dist="38100" dir="2700000" algn="tl">
                    <a:srgbClr val="000000">
                      <a:alpha val="43137"/>
                    </a:srgbClr>
                  </a:outerShdw>
                </a:effectLst>
                <a:cs typeface="B Yagut" pitchFamily="2" charset="-78"/>
              </a:rPr>
              <a:t>نكته مهم ديگر اين است كه بيماري هاي اسهالي ناشي از آلودگي هاي آب وموادغذايي معمولاً در 24 تا 48 ساعت بدون هيچگونه مداخله پزشكي بهبود مي يابند و معمولاً تشخيص داده نشده و گزارش نمي شوند .</a:t>
            </a:r>
          </a:p>
          <a:p>
            <a:pPr algn="just" eaLnBrk="1" hangingPunct="1">
              <a:lnSpc>
                <a:spcPct val="150000"/>
              </a:lnSpc>
              <a:defRPr/>
            </a:pPr>
            <a:r>
              <a:rPr lang="fa-IR" b="1" dirty="0" smtClean="0">
                <a:effectLst>
                  <a:outerShdw blurRad="38100" dist="38100" dir="2700000" algn="tl">
                    <a:srgbClr val="000000">
                      <a:alpha val="43137"/>
                    </a:srgbClr>
                  </a:outerShdw>
                </a:effectLst>
                <a:cs typeface="B Yagut" pitchFamily="2" charset="-78"/>
              </a:rPr>
              <a:t>به منظوركنترل آثار زيان بار بيماريهاي منتقله از آب وغذا در جهان در دهه هاي گذشته اقدامات بسيار موثري</a:t>
            </a: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228600" y="285728"/>
            <a:ext cx="8629680" cy="6343672"/>
          </a:xfrm>
        </p:spPr>
        <p:txBody>
          <a:bodyPr/>
          <a:lstStyle/>
          <a:p>
            <a:pPr algn="just" eaLnBrk="1" hangingPunct="1">
              <a:lnSpc>
                <a:spcPct val="90000"/>
              </a:lnSpc>
              <a:buFont typeface="Arial" pitchFamily="34" charset="0"/>
              <a:buChar char="•"/>
              <a:defRPr/>
            </a:pPr>
            <a:r>
              <a:rPr lang="fa-IR" b="1" dirty="0" smtClean="0">
                <a:effectLst>
                  <a:outerShdw blurRad="38100" dist="38100" dir="2700000" algn="tl">
                    <a:srgbClr val="000000">
                      <a:alpha val="43137"/>
                    </a:srgbClr>
                  </a:outerShdw>
                </a:effectLst>
                <a:cs typeface="B Yagut" pitchFamily="2" charset="-78"/>
              </a:rPr>
              <a:t>انجام شده كه از آن جمله برقراري مقررات بين المللي سلامت غذا در جهان يا مقررات </a:t>
            </a:r>
            <a:r>
              <a:rPr lang="en-US" b="1" dirty="0" smtClean="0">
                <a:effectLst>
                  <a:outerShdw blurRad="38100" dist="38100" dir="2700000" algn="tl">
                    <a:srgbClr val="000000">
                      <a:alpha val="43137"/>
                    </a:srgbClr>
                  </a:outerShdw>
                </a:effectLst>
                <a:cs typeface="B Yagut" pitchFamily="2" charset="-78"/>
              </a:rPr>
              <a:t>CODEX</a:t>
            </a:r>
            <a:r>
              <a:rPr lang="fa-IR" b="1" dirty="0" smtClean="0">
                <a:effectLst>
                  <a:outerShdw blurRad="38100" dist="38100" dir="2700000" algn="tl">
                    <a:srgbClr val="000000">
                      <a:alpha val="43137"/>
                    </a:srgbClr>
                  </a:outerShdw>
                </a:effectLst>
                <a:cs typeface="B Yagut" pitchFamily="2" charset="-78"/>
              </a:rPr>
              <a:t> است كه رعايت آن توصيه شده است. </a:t>
            </a:r>
          </a:p>
          <a:p>
            <a:pPr algn="just" eaLnBrk="1" hangingPunct="1">
              <a:lnSpc>
                <a:spcPct val="90000"/>
              </a:lnSpc>
              <a:buFont typeface="Arial" pitchFamily="34" charset="0"/>
              <a:buChar char="•"/>
              <a:defRPr/>
            </a:pPr>
            <a:r>
              <a:rPr lang="fa-IR" b="1" dirty="0" smtClean="0">
                <a:effectLst>
                  <a:outerShdw blurRad="38100" dist="38100" dir="2700000" algn="tl">
                    <a:srgbClr val="000000">
                      <a:alpha val="43137"/>
                    </a:srgbClr>
                  </a:outerShdw>
                </a:effectLst>
                <a:cs typeface="B Yagut" pitchFamily="2" charset="-78"/>
              </a:rPr>
              <a:t>در کشورهای جهان سوم حدود 80 درصد کل بیماریها و 33 درصد کل مرگ و میرها ناشی از مصرف آب و غذای آلوده می باشد . </a:t>
            </a:r>
          </a:p>
        </p:txBody>
      </p:sp>
      <p:sp>
        <p:nvSpPr>
          <p:cNvPr id="3" name="Slide Number Placeholder 3"/>
          <p:cNvSpPr>
            <a:spLocks noGrp="1"/>
          </p:cNvSpPr>
          <p:nvPr>
            <p:ph type="sldNum" sz="quarter" idx="12"/>
          </p:nvPr>
        </p:nvSpPr>
        <p:spPr>
          <a:xfrm>
            <a:off x="457200" y="6245225"/>
            <a:ext cx="2133600" cy="476250"/>
          </a:xfrm>
        </p:spPr>
        <p:txBody>
          <a:bodyPr/>
          <a:lstStyle/>
          <a:p>
            <a:pPr algn="l">
              <a:defRPr/>
            </a:pPr>
            <a:fld id="{9FA54E74-4EF5-4550-A77D-EC9B1E8280CD}" type="slidenum">
              <a:rPr lang="en-US"/>
              <a:pPr algn="l">
                <a:defRPr/>
              </a:pPr>
              <a:t>6</a:t>
            </a:fld>
            <a:endParaRPr lang="en-US"/>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p:spPr>
        <p:txBody>
          <a:bodyPr/>
          <a:lstStyle/>
          <a:p>
            <a:fld id="{07880CDA-EB42-4C43-ABE7-DB4FB8D27993}" type="slidenum">
              <a:rPr lang="ar-SA"/>
              <a:pPr/>
              <a:t>7</a:t>
            </a:fld>
            <a:endParaRPr lang="en-US"/>
          </a:p>
        </p:txBody>
      </p:sp>
      <p:sp>
        <p:nvSpPr>
          <p:cNvPr id="7171" name="Rectangle 2"/>
          <p:cNvSpPr>
            <a:spLocks noGrp="1" noChangeArrowheads="1"/>
          </p:cNvSpPr>
          <p:nvPr>
            <p:ph type="title"/>
          </p:nvPr>
        </p:nvSpPr>
        <p:spPr/>
        <p:txBody>
          <a:bodyPr/>
          <a:lstStyle/>
          <a:p>
            <a:pPr eaLnBrk="1" hangingPunct="1"/>
            <a:r>
              <a:rPr lang="fa-IR" sz="4000" dirty="0" smtClean="0">
                <a:solidFill>
                  <a:srgbClr val="FF0000"/>
                </a:solidFill>
                <a:cs typeface="B Titr" pitchFamily="2" charset="-78"/>
              </a:rPr>
              <a:t>بهداشت محيط و بيماريهاي مرتبط واگیردار </a:t>
            </a:r>
            <a:r>
              <a:rPr lang="fa-IR" sz="4400" dirty="0" smtClean="0"/>
              <a:t>:</a:t>
            </a:r>
            <a:endParaRPr lang="en-US" sz="4400" dirty="0" smtClean="0"/>
          </a:p>
        </p:txBody>
      </p:sp>
      <p:sp>
        <p:nvSpPr>
          <p:cNvPr id="7172" name="Rectangle 3"/>
          <p:cNvSpPr>
            <a:spLocks noGrp="1" noChangeArrowheads="1"/>
          </p:cNvSpPr>
          <p:nvPr>
            <p:ph type="body" idx="1"/>
          </p:nvPr>
        </p:nvSpPr>
        <p:spPr>
          <a:xfrm>
            <a:off x="457200" y="1447800"/>
            <a:ext cx="8229600" cy="4525963"/>
          </a:xfrm>
        </p:spPr>
        <p:txBody>
          <a:bodyPr/>
          <a:lstStyle/>
          <a:p>
            <a:pPr eaLnBrk="1" hangingPunct="1"/>
            <a:r>
              <a:rPr lang="fa-IR" sz="4000" dirty="0" smtClean="0">
                <a:solidFill>
                  <a:srgbClr val="FF0000"/>
                </a:solidFill>
                <a:latin typeface="+mj-lt"/>
                <a:ea typeface="+mj-ea"/>
                <a:cs typeface="B Titr" pitchFamily="2" charset="-78"/>
              </a:rPr>
              <a:t>بهداشت محيط : </a:t>
            </a:r>
            <a:r>
              <a:rPr lang="fa-IR" b="1" dirty="0" smtClean="0">
                <a:effectLst>
                  <a:outerShdw blurRad="38100" dist="38100" dir="2700000" algn="tl">
                    <a:srgbClr val="000000">
                      <a:alpha val="43137"/>
                    </a:srgbClr>
                  </a:outerShdw>
                </a:effectLst>
                <a:cs typeface="B Yagut" pitchFamily="2" charset="-78"/>
              </a:rPr>
              <a:t>كنترل كليه عوامل محيطي كه به نحوي با سلامتي انسان مرتبط مي باشد را بهداشت محيط مي گويند.</a:t>
            </a:r>
          </a:p>
          <a:p>
            <a:pPr eaLnBrk="1" hangingPunct="1">
              <a:buClr>
                <a:srgbClr val="FF0000"/>
              </a:buClr>
            </a:pPr>
            <a:r>
              <a:rPr lang="fa-IR" b="1" dirty="0" smtClean="0">
                <a:effectLst>
                  <a:outerShdw blurRad="38100" dist="38100" dir="2700000" algn="tl">
                    <a:srgbClr val="000000">
                      <a:alpha val="43137"/>
                    </a:srgbClr>
                  </a:outerShdw>
                </a:effectLst>
                <a:cs typeface="B Yagut" pitchFamily="2" charset="-78"/>
              </a:rPr>
              <a:t>بهداشت محیط سدي است در مقابل بيماريهاي واگيردار از جمله بيماريهاي مرتبط با آب وغذا </a:t>
            </a:r>
          </a:p>
          <a:p>
            <a:pPr eaLnBrk="1" hangingPunct="1">
              <a:buClr>
                <a:srgbClr val="FF0000"/>
              </a:buClr>
            </a:pPr>
            <a:r>
              <a:rPr lang="fa-IR" b="1" dirty="0" smtClean="0">
                <a:effectLst>
                  <a:outerShdw blurRad="38100" dist="38100" dir="2700000" algn="tl">
                    <a:srgbClr val="000000">
                      <a:alpha val="43137"/>
                    </a:srgbClr>
                  </a:outerShdw>
                </a:effectLst>
                <a:cs typeface="B Yagut" pitchFamily="2" charset="-78"/>
              </a:rPr>
              <a:t>در انتقال بيماري سه فاكتور مهم نقش اساسي دارند . :</a:t>
            </a:r>
          </a:p>
          <a:p>
            <a:pPr eaLnBrk="1" hangingPunct="1">
              <a:buClr>
                <a:srgbClr val="FF0000"/>
              </a:buClr>
              <a:buFont typeface="Wingdings" pitchFamily="2" charset="2"/>
              <a:buChar char="ü"/>
            </a:pPr>
            <a:r>
              <a:rPr lang="fa-IR" b="1" dirty="0" smtClean="0">
                <a:effectLst>
                  <a:outerShdw blurRad="38100" dist="38100" dir="2700000" algn="tl">
                    <a:srgbClr val="000000">
                      <a:alpha val="43137"/>
                    </a:srgbClr>
                  </a:outerShdw>
                </a:effectLst>
                <a:cs typeface="B Yagut" pitchFamily="2" charset="-78"/>
              </a:rPr>
              <a:t>عامل بيماري</a:t>
            </a:r>
          </a:p>
          <a:p>
            <a:pPr eaLnBrk="1" hangingPunct="1">
              <a:buClr>
                <a:srgbClr val="FF0000"/>
              </a:buClr>
              <a:buFont typeface="Wingdings" pitchFamily="2" charset="2"/>
              <a:buChar char="ü"/>
            </a:pPr>
            <a:r>
              <a:rPr lang="fa-IR" b="1" dirty="0" smtClean="0">
                <a:effectLst>
                  <a:outerShdw blurRad="38100" dist="38100" dir="2700000" algn="tl">
                    <a:srgbClr val="000000">
                      <a:alpha val="43137"/>
                    </a:srgbClr>
                  </a:outerShdw>
                </a:effectLst>
                <a:cs typeface="B Yagut" pitchFamily="2" charset="-78"/>
              </a:rPr>
              <a:t>محيط مناسب</a:t>
            </a:r>
          </a:p>
          <a:p>
            <a:pPr eaLnBrk="1" hangingPunct="1">
              <a:buClr>
                <a:srgbClr val="FF0000"/>
              </a:buClr>
              <a:buFont typeface="Wingdings" pitchFamily="2" charset="2"/>
              <a:buChar char="ü"/>
            </a:pPr>
            <a:r>
              <a:rPr lang="fa-IR" b="1" dirty="0" smtClean="0">
                <a:effectLst>
                  <a:outerShdw blurRad="38100" dist="38100" dir="2700000" algn="tl">
                    <a:srgbClr val="000000">
                      <a:alpha val="43137"/>
                    </a:srgbClr>
                  </a:outerShdw>
                </a:effectLst>
                <a:cs typeface="B Yagut" pitchFamily="2" charset="-78"/>
              </a:rPr>
              <a:t>ميزبان </a:t>
            </a: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2874D13F-5967-498F-8A0E-57A9F66E3133}" type="slidenum">
              <a:rPr lang="ar-SA"/>
              <a:pPr/>
              <a:t>8</a:t>
            </a:fld>
            <a:endParaRPr lang="en-US"/>
          </a:p>
        </p:txBody>
      </p:sp>
      <p:sp>
        <p:nvSpPr>
          <p:cNvPr id="8195" name="Rectangle 3"/>
          <p:cNvSpPr>
            <a:spLocks noGrp="1" noChangeArrowheads="1"/>
          </p:cNvSpPr>
          <p:nvPr>
            <p:ph type="body" idx="1"/>
          </p:nvPr>
        </p:nvSpPr>
        <p:spPr>
          <a:xfrm>
            <a:off x="457200" y="457200"/>
            <a:ext cx="8229600" cy="2133600"/>
          </a:xfrm>
        </p:spPr>
        <p:txBody>
          <a:bodyPr/>
          <a:lstStyle/>
          <a:p>
            <a:pPr eaLnBrk="1" hangingPunct="1">
              <a:buClr>
                <a:srgbClr val="FF0000"/>
              </a:buClr>
            </a:pPr>
            <a:r>
              <a:rPr lang="fa-IR" b="1" dirty="0" smtClean="0">
                <a:effectLst>
                  <a:outerShdw blurRad="38100" dist="38100" dir="2700000" algn="tl">
                    <a:srgbClr val="000000">
                      <a:alpha val="43137"/>
                    </a:srgbClr>
                  </a:outerShdw>
                </a:effectLst>
                <a:cs typeface="B Yagut" pitchFamily="2" charset="-78"/>
              </a:rPr>
              <a:t>از طرفي فعاليت هاي بهداشت محيطي يك خطر جدي براي قطع اين سيكل بوده يعني محيط را براي انتقال مسدود مي نمايد .پس دقت عمل در كنترل بهداشتي و نظارت مستمر از اهميت بالائي برخوردار است .</a:t>
            </a:r>
            <a:endParaRPr lang="en-US" b="1" dirty="0" smtClean="0">
              <a:effectLst>
                <a:outerShdw blurRad="38100" dist="38100" dir="2700000" algn="tl">
                  <a:srgbClr val="000000">
                    <a:alpha val="43137"/>
                  </a:srgbClr>
                </a:outerShdw>
              </a:effectLst>
              <a:cs typeface="B Yagut" pitchFamily="2" charset="-78"/>
            </a:endParaRPr>
          </a:p>
        </p:txBody>
      </p:sp>
      <p:sp>
        <p:nvSpPr>
          <p:cNvPr id="48134" name="Oval 6"/>
          <p:cNvSpPr>
            <a:spLocks noChangeArrowheads="1"/>
          </p:cNvSpPr>
          <p:nvPr/>
        </p:nvSpPr>
        <p:spPr bwMode="auto">
          <a:xfrm>
            <a:off x="304800" y="3352800"/>
            <a:ext cx="1676400" cy="1600200"/>
          </a:xfrm>
          <a:prstGeom prst="ellipse">
            <a:avLst/>
          </a:prstGeom>
          <a:solidFill>
            <a:srgbClr val="00CCFF">
              <a:alpha val="39999"/>
            </a:srgbClr>
          </a:solidFill>
          <a:ln w="28575">
            <a:solidFill>
              <a:srgbClr val="0000FF"/>
            </a:solidFill>
            <a:round/>
            <a:headEnd/>
            <a:tailEnd/>
          </a:ln>
        </p:spPr>
        <p:txBody>
          <a:bodyPr wrap="none" anchor="ctr"/>
          <a:lstStyle/>
          <a:p>
            <a:pPr algn="ctr"/>
            <a:r>
              <a:rPr lang="fa-IR" sz="2800" b="1">
                <a:solidFill>
                  <a:srgbClr val="CC3300"/>
                </a:solidFill>
              </a:rPr>
              <a:t>عامل بيماري</a:t>
            </a:r>
            <a:endParaRPr lang="en-US" sz="2800" b="1">
              <a:solidFill>
                <a:srgbClr val="CC3300"/>
              </a:solidFill>
            </a:endParaRPr>
          </a:p>
        </p:txBody>
      </p:sp>
      <p:sp>
        <p:nvSpPr>
          <p:cNvPr id="48137" name="Oval 9"/>
          <p:cNvSpPr>
            <a:spLocks noChangeArrowheads="1"/>
          </p:cNvSpPr>
          <p:nvPr/>
        </p:nvSpPr>
        <p:spPr bwMode="auto">
          <a:xfrm>
            <a:off x="7086600" y="3505200"/>
            <a:ext cx="1676400" cy="1600200"/>
          </a:xfrm>
          <a:prstGeom prst="ellipse">
            <a:avLst/>
          </a:prstGeom>
          <a:solidFill>
            <a:srgbClr val="00CCFF">
              <a:alpha val="39999"/>
            </a:srgbClr>
          </a:solidFill>
          <a:ln w="28575">
            <a:solidFill>
              <a:srgbClr val="0000FF"/>
            </a:solidFill>
            <a:round/>
            <a:headEnd/>
            <a:tailEnd/>
          </a:ln>
        </p:spPr>
        <p:txBody>
          <a:bodyPr wrap="none" anchor="ctr"/>
          <a:lstStyle/>
          <a:p>
            <a:pPr algn="ctr"/>
            <a:r>
              <a:rPr lang="fa-IR" sz="2800" b="1">
                <a:solidFill>
                  <a:srgbClr val="CC3300"/>
                </a:solidFill>
              </a:rPr>
              <a:t>ميزبان</a:t>
            </a:r>
            <a:endParaRPr lang="en-US" sz="2800" b="1">
              <a:solidFill>
                <a:srgbClr val="CC3300"/>
              </a:solidFill>
            </a:endParaRPr>
          </a:p>
        </p:txBody>
      </p:sp>
      <p:sp>
        <p:nvSpPr>
          <p:cNvPr id="48140" name="AutoShape 12"/>
          <p:cNvSpPr>
            <a:spLocks noChangeArrowheads="1"/>
          </p:cNvSpPr>
          <p:nvPr/>
        </p:nvSpPr>
        <p:spPr bwMode="auto">
          <a:xfrm>
            <a:off x="2819400" y="2743200"/>
            <a:ext cx="2438400" cy="2819400"/>
          </a:xfrm>
          <a:prstGeom prst="flowChartAlternateProcess">
            <a:avLst/>
          </a:prstGeom>
          <a:solidFill>
            <a:srgbClr val="00CCFF"/>
          </a:solidFill>
          <a:ln w="28575">
            <a:solidFill>
              <a:srgbClr val="3366FF"/>
            </a:solidFill>
            <a:miter lim="800000"/>
            <a:headEnd/>
            <a:tailEnd/>
          </a:ln>
        </p:spPr>
        <p:txBody>
          <a:bodyPr wrap="none" anchor="ctr"/>
          <a:lstStyle/>
          <a:p>
            <a:r>
              <a:rPr lang="fa-IR" sz="2800" b="1">
                <a:solidFill>
                  <a:srgbClr val="CC3300"/>
                </a:solidFill>
              </a:rPr>
              <a:t>محيط مناسب</a:t>
            </a:r>
          </a:p>
          <a:p>
            <a:r>
              <a:rPr lang="fa-IR" sz="2800" b="1">
                <a:solidFill>
                  <a:srgbClr val="CC3300"/>
                </a:solidFill>
              </a:rPr>
              <a:t>درجه حرارت </a:t>
            </a:r>
          </a:p>
          <a:p>
            <a:r>
              <a:rPr lang="en-US" sz="2800" b="1">
                <a:solidFill>
                  <a:srgbClr val="CC3300"/>
                </a:solidFill>
              </a:rPr>
              <a:t>PH</a:t>
            </a:r>
            <a:endParaRPr lang="fa-IR" sz="2800" b="1">
              <a:solidFill>
                <a:srgbClr val="CC3300"/>
              </a:solidFill>
            </a:endParaRPr>
          </a:p>
          <a:p>
            <a:r>
              <a:rPr lang="fa-IR" sz="2800" b="1">
                <a:solidFill>
                  <a:srgbClr val="CC3300"/>
                </a:solidFill>
              </a:rPr>
              <a:t>رطوبت</a:t>
            </a:r>
            <a:r>
              <a:rPr lang="fa-IR"/>
              <a:t> </a:t>
            </a:r>
            <a:endParaRPr lang="en-US"/>
          </a:p>
        </p:txBody>
      </p:sp>
      <p:sp>
        <p:nvSpPr>
          <p:cNvPr id="8199" name="AutoShape 17"/>
          <p:cNvSpPr>
            <a:spLocks noChangeArrowheads="1"/>
          </p:cNvSpPr>
          <p:nvPr/>
        </p:nvSpPr>
        <p:spPr bwMode="auto">
          <a:xfrm>
            <a:off x="1981200" y="4038600"/>
            <a:ext cx="838200" cy="152400"/>
          </a:xfrm>
          <a:prstGeom prst="rightArrow">
            <a:avLst>
              <a:gd name="adj1" fmla="val 50000"/>
              <a:gd name="adj2" fmla="val 137500"/>
            </a:avLst>
          </a:prstGeom>
          <a:solidFill>
            <a:srgbClr val="FFFF00"/>
          </a:solidFill>
          <a:ln w="9525">
            <a:solidFill>
              <a:schemeClr val="tx1"/>
            </a:solidFill>
            <a:miter lim="800000"/>
            <a:headEnd/>
            <a:tailEnd/>
          </a:ln>
        </p:spPr>
        <p:txBody>
          <a:bodyPr wrap="none" anchor="ctr"/>
          <a:lstStyle/>
          <a:p>
            <a:endParaRPr lang="fa-IR"/>
          </a:p>
        </p:txBody>
      </p:sp>
      <p:sp>
        <p:nvSpPr>
          <p:cNvPr id="8200" name="AutoShape 18"/>
          <p:cNvSpPr>
            <a:spLocks noChangeArrowheads="1"/>
          </p:cNvSpPr>
          <p:nvPr/>
        </p:nvSpPr>
        <p:spPr bwMode="auto">
          <a:xfrm>
            <a:off x="6172200" y="4114800"/>
            <a:ext cx="990600" cy="152400"/>
          </a:xfrm>
          <a:prstGeom prst="rightArrow">
            <a:avLst>
              <a:gd name="adj1" fmla="val 50000"/>
              <a:gd name="adj2" fmla="val 162500"/>
            </a:avLst>
          </a:prstGeom>
          <a:solidFill>
            <a:srgbClr val="FFFF00"/>
          </a:solidFill>
          <a:ln w="9525">
            <a:solidFill>
              <a:schemeClr val="tx1"/>
            </a:solidFill>
            <a:miter lim="800000"/>
            <a:headEnd/>
            <a:tailEnd/>
          </a:ln>
        </p:spPr>
        <p:txBody>
          <a:bodyPr wrap="none" anchor="ctr"/>
          <a:lstStyle/>
          <a:p>
            <a:endParaRPr lang="fa-IR"/>
          </a:p>
        </p:txBody>
      </p:sp>
      <p:sp>
        <p:nvSpPr>
          <p:cNvPr id="48148" name="Text Box 20"/>
          <p:cNvSpPr txBox="1">
            <a:spLocks noChangeArrowheads="1"/>
          </p:cNvSpPr>
          <p:nvPr/>
        </p:nvSpPr>
        <p:spPr bwMode="auto">
          <a:xfrm>
            <a:off x="4267200" y="6096000"/>
            <a:ext cx="3048000" cy="519113"/>
          </a:xfrm>
          <a:prstGeom prst="rect">
            <a:avLst/>
          </a:prstGeom>
          <a:noFill/>
          <a:ln w="9525">
            <a:noFill/>
            <a:miter lim="800000"/>
            <a:headEnd/>
            <a:tailEnd/>
          </a:ln>
        </p:spPr>
        <p:txBody>
          <a:bodyPr>
            <a:spAutoFit/>
          </a:bodyPr>
          <a:lstStyle/>
          <a:p>
            <a:pPr>
              <a:spcBef>
                <a:spcPct val="50000"/>
              </a:spcBef>
            </a:pPr>
            <a:r>
              <a:rPr lang="fa-IR" sz="2800" b="1">
                <a:solidFill>
                  <a:srgbClr val="A50021"/>
                </a:solidFill>
              </a:rPr>
              <a:t>اقدامات بهداشت محيطي </a:t>
            </a:r>
            <a:endParaRPr lang="en-US" sz="2800" b="1">
              <a:solidFill>
                <a:srgbClr val="A50021"/>
              </a:solidFill>
            </a:endParaRPr>
          </a:p>
        </p:txBody>
      </p:sp>
      <p:sp>
        <p:nvSpPr>
          <p:cNvPr id="48151" name="Rectangle 23"/>
          <p:cNvSpPr>
            <a:spLocks noChangeArrowheads="1"/>
          </p:cNvSpPr>
          <p:nvPr/>
        </p:nvSpPr>
        <p:spPr bwMode="auto">
          <a:xfrm>
            <a:off x="5181600" y="2590800"/>
            <a:ext cx="457200" cy="3352800"/>
          </a:xfrm>
          <a:prstGeom prst="rect">
            <a:avLst/>
          </a:prstGeom>
          <a:solidFill>
            <a:srgbClr val="3366FF"/>
          </a:solidFill>
          <a:ln w="9525">
            <a:miter lim="800000"/>
            <a:headEnd/>
            <a:tailEnd/>
          </a:ln>
          <a:scene3d>
            <a:camera prst="legacyObliqueTopRight"/>
            <a:lightRig rig="legacyFlat3" dir="b"/>
          </a:scene3d>
          <a:sp3d extrusionH="1801800" prstMaterial="legacyMatte">
            <a:bevelT w="13500" h="13500" prst="angle"/>
            <a:bevelB w="13500" h="13500" prst="angle"/>
            <a:extrusionClr>
              <a:srgbClr val="3366FF"/>
            </a:extrusionClr>
          </a:sp3d>
        </p:spPr>
        <p:txBody>
          <a:bodyPr wrap="none" anchor="ctr">
            <a:flatTx/>
          </a:bodyPr>
          <a:lstStyle/>
          <a:p>
            <a:pPr algn="ctr"/>
            <a:endParaRPr lang="fa-IR"/>
          </a:p>
        </p:txBody>
      </p:sp>
      <p:sp>
        <p:nvSpPr>
          <p:cNvPr id="48152" name="AutoShape 24"/>
          <p:cNvSpPr>
            <a:spLocks noChangeArrowheads="1"/>
          </p:cNvSpPr>
          <p:nvPr/>
        </p:nvSpPr>
        <p:spPr bwMode="auto">
          <a:xfrm rot="-4880797">
            <a:off x="4841875" y="4911725"/>
            <a:ext cx="420688" cy="350838"/>
          </a:xfrm>
          <a:prstGeom prst="curvedUpArrow">
            <a:avLst>
              <a:gd name="adj1" fmla="val 21606"/>
              <a:gd name="adj2" fmla="val 47575"/>
              <a:gd name="adj3" fmla="val 30407"/>
            </a:avLst>
          </a:prstGeom>
          <a:solidFill>
            <a:srgbClr val="FFFF99"/>
          </a:solidFill>
          <a:ln w="9525">
            <a:solidFill>
              <a:schemeClr val="tx1"/>
            </a:solidFill>
            <a:miter lim="800000"/>
            <a:headEnd/>
            <a:tailEnd/>
          </a:ln>
        </p:spPr>
        <p:txBody>
          <a:bodyPr wrap="none" anchor="ctr"/>
          <a:lstStyle/>
          <a:p>
            <a:endParaRPr lang="fa-IR"/>
          </a:p>
        </p:txBody>
      </p:sp>
      <p:sp>
        <p:nvSpPr>
          <p:cNvPr id="48153" name="AutoShape 25"/>
          <p:cNvSpPr>
            <a:spLocks noChangeArrowheads="1"/>
          </p:cNvSpPr>
          <p:nvPr/>
        </p:nvSpPr>
        <p:spPr bwMode="auto">
          <a:xfrm rot="-4880797">
            <a:off x="4841875" y="4378325"/>
            <a:ext cx="420688" cy="350838"/>
          </a:xfrm>
          <a:prstGeom prst="curvedUpArrow">
            <a:avLst>
              <a:gd name="adj1" fmla="val 21606"/>
              <a:gd name="adj2" fmla="val 47575"/>
              <a:gd name="adj3" fmla="val 30407"/>
            </a:avLst>
          </a:prstGeom>
          <a:solidFill>
            <a:srgbClr val="FFFF99"/>
          </a:solidFill>
          <a:ln w="9525">
            <a:solidFill>
              <a:schemeClr val="tx1"/>
            </a:solidFill>
            <a:miter lim="800000"/>
            <a:headEnd/>
            <a:tailEnd/>
          </a:ln>
        </p:spPr>
        <p:txBody>
          <a:bodyPr wrap="none" anchor="ctr"/>
          <a:lstStyle/>
          <a:p>
            <a:endParaRPr lang="fa-IR"/>
          </a:p>
        </p:txBody>
      </p:sp>
      <p:sp>
        <p:nvSpPr>
          <p:cNvPr id="48154" name="AutoShape 26"/>
          <p:cNvSpPr>
            <a:spLocks noChangeArrowheads="1"/>
          </p:cNvSpPr>
          <p:nvPr/>
        </p:nvSpPr>
        <p:spPr bwMode="auto">
          <a:xfrm rot="-4880797">
            <a:off x="4838700" y="3162300"/>
            <a:ext cx="457200" cy="381000"/>
          </a:xfrm>
          <a:prstGeom prst="curvedUpArrow">
            <a:avLst>
              <a:gd name="adj1" fmla="val 21622"/>
              <a:gd name="adj2" fmla="val 47611"/>
              <a:gd name="adj3" fmla="val 30407"/>
            </a:avLst>
          </a:prstGeom>
          <a:solidFill>
            <a:srgbClr val="FFFF99"/>
          </a:solidFill>
          <a:ln w="9525">
            <a:solidFill>
              <a:schemeClr val="tx1"/>
            </a:solidFill>
            <a:miter lim="800000"/>
            <a:headEnd/>
            <a:tailEnd/>
          </a:ln>
        </p:spPr>
        <p:txBody>
          <a:bodyPr wrap="none" anchor="ctr"/>
          <a:lstStyle/>
          <a:p>
            <a:endParaRPr lang="fa-IR"/>
          </a:p>
        </p:txBody>
      </p:sp>
      <p:sp>
        <p:nvSpPr>
          <p:cNvPr id="48155" name="AutoShape 27"/>
          <p:cNvSpPr>
            <a:spLocks noChangeArrowheads="1"/>
          </p:cNvSpPr>
          <p:nvPr/>
        </p:nvSpPr>
        <p:spPr bwMode="auto">
          <a:xfrm rot="-4880797">
            <a:off x="4841875" y="3768725"/>
            <a:ext cx="420688" cy="350838"/>
          </a:xfrm>
          <a:prstGeom prst="curvedUpArrow">
            <a:avLst>
              <a:gd name="adj1" fmla="val 21606"/>
              <a:gd name="adj2" fmla="val 47575"/>
              <a:gd name="adj3" fmla="val 30407"/>
            </a:avLst>
          </a:prstGeom>
          <a:solidFill>
            <a:srgbClr val="FFFF99"/>
          </a:solidFill>
          <a:ln w="9525">
            <a:solidFill>
              <a:schemeClr val="tx1"/>
            </a:solidFill>
            <a:miter lim="800000"/>
            <a:headEnd/>
            <a:tailEnd/>
          </a:ln>
        </p:spPr>
        <p:txBody>
          <a:bodyPr wrap="none" anchor="ctr"/>
          <a:lstStyle/>
          <a:p>
            <a:endParaRPr lang="fa-IR"/>
          </a:p>
        </p:txBody>
      </p:sp>
      <p:sp>
        <p:nvSpPr>
          <p:cNvPr id="8207" name="AutoShape 28"/>
          <p:cNvSpPr>
            <a:spLocks noChangeArrowheads="1"/>
          </p:cNvSpPr>
          <p:nvPr/>
        </p:nvSpPr>
        <p:spPr bwMode="auto">
          <a:xfrm>
            <a:off x="5867400" y="5562600"/>
            <a:ext cx="152400" cy="609600"/>
          </a:xfrm>
          <a:prstGeom prst="downArrow">
            <a:avLst>
              <a:gd name="adj1" fmla="val 50000"/>
              <a:gd name="adj2" fmla="val 100000"/>
            </a:avLst>
          </a:prstGeom>
          <a:solidFill>
            <a:srgbClr val="FFFF99"/>
          </a:solidFill>
          <a:ln w="19050">
            <a:solidFill>
              <a:srgbClr val="0000FF"/>
            </a:solidFill>
            <a:miter lim="800000"/>
            <a:headEnd/>
            <a:tailEnd/>
          </a:ln>
        </p:spPr>
        <p:txBody>
          <a:bodyPr vert="eaVert" wrap="none" anchor="ctr"/>
          <a:lstStyle/>
          <a:p>
            <a:endParaRPr lang="fa-I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134"/>
                                        </p:tgtEl>
                                        <p:attrNameLst>
                                          <p:attrName>style.visibility</p:attrName>
                                        </p:attrNameLst>
                                      </p:cBhvr>
                                      <p:to>
                                        <p:strVal val="visible"/>
                                      </p:to>
                                    </p:set>
                                    <p:animEffect transition="in" filter="fade">
                                      <p:cBhvr>
                                        <p:cTn id="7" dur="1000"/>
                                        <p:tgtEl>
                                          <p:spTgt spid="481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140"/>
                                        </p:tgtEl>
                                        <p:attrNameLst>
                                          <p:attrName>style.visibility</p:attrName>
                                        </p:attrNameLst>
                                      </p:cBhvr>
                                      <p:to>
                                        <p:strVal val="visible"/>
                                      </p:to>
                                    </p:set>
                                    <p:animEffect transition="in" filter="fade">
                                      <p:cBhvr>
                                        <p:cTn id="10" dur="1000"/>
                                        <p:tgtEl>
                                          <p:spTgt spid="4814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8137"/>
                                        </p:tgtEl>
                                        <p:attrNameLst>
                                          <p:attrName>style.visibility</p:attrName>
                                        </p:attrNameLst>
                                      </p:cBhvr>
                                      <p:to>
                                        <p:strVal val="visible"/>
                                      </p:to>
                                    </p:set>
                                    <p:animEffect transition="in" filter="fade">
                                      <p:cBhvr>
                                        <p:cTn id="13" dur="1000"/>
                                        <p:tgtEl>
                                          <p:spTgt spid="48137"/>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8151"/>
                                        </p:tgtEl>
                                        <p:attrNameLst>
                                          <p:attrName>style.visibility</p:attrName>
                                        </p:attrNameLst>
                                      </p:cBhvr>
                                      <p:to>
                                        <p:strVal val="visible"/>
                                      </p:to>
                                    </p:set>
                                    <p:animEffect transition="in" filter="diamond(in)">
                                      <p:cBhvr>
                                        <p:cTn id="18" dur="2000"/>
                                        <p:tgtEl>
                                          <p:spTgt spid="48151"/>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48148"/>
                                        </p:tgtEl>
                                        <p:attrNameLst>
                                          <p:attrName>style.visibility</p:attrName>
                                        </p:attrNameLst>
                                      </p:cBhvr>
                                      <p:to>
                                        <p:strVal val="visible"/>
                                      </p:to>
                                    </p:set>
                                    <p:animEffect transition="in" filter="diamond(in)">
                                      <p:cBhvr>
                                        <p:cTn id="21" dur="2000"/>
                                        <p:tgtEl>
                                          <p:spTgt spid="4814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8154"/>
                                        </p:tgtEl>
                                        <p:attrNameLst>
                                          <p:attrName>style.visibility</p:attrName>
                                        </p:attrNameLst>
                                      </p:cBhvr>
                                      <p:to>
                                        <p:strVal val="visible"/>
                                      </p:to>
                                    </p:set>
                                    <p:animEffect transition="in" filter="fade">
                                      <p:cBhvr>
                                        <p:cTn id="26" dur="2000"/>
                                        <p:tgtEl>
                                          <p:spTgt spid="4815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8155"/>
                                        </p:tgtEl>
                                        <p:attrNameLst>
                                          <p:attrName>style.visibility</p:attrName>
                                        </p:attrNameLst>
                                      </p:cBhvr>
                                      <p:to>
                                        <p:strVal val="visible"/>
                                      </p:to>
                                    </p:set>
                                    <p:animEffect transition="in" filter="fade">
                                      <p:cBhvr>
                                        <p:cTn id="29" dur="2000"/>
                                        <p:tgtEl>
                                          <p:spTgt spid="4815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8153"/>
                                        </p:tgtEl>
                                        <p:attrNameLst>
                                          <p:attrName>style.visibility</p:attrName>
                                        </p:attrNameLst>
                                      </p:cBhvr>
                                      <p:to>
                                        <p:strVal val="visible"/>
                                      </p:to>
                                    </p:set>
                                    <p:animEffect transition="in" filter="fade">
                                      <p:cBhvr>
                                        <p:cTn id="32" dur="2000"/>
                                        <p:tgtEl>
                                          <p:spTgt spid="4815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8152"/>
                                        </p:tgtEl>
                                        <p:attrNameLst>
                                          <p:attrName>style.visibility</p:attrName>
                                        </p:attrNameLst>
                                      </p:cBhvr>
                                      <p:to>
                                        <p:strVal val="visible"/>
                                      </p:to>
                                    </p:set>
                                    <p:animEffect transition="in" filter="fade">
                                      <p:cBhvr>
                                        <p:cTn id="35" dur="2000"/>
                                        <p:tgtEl>
                                          <p:spTgt spid="48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animBg="1"/>
      <p:bldP spid="48137" grpId="0" animBg="1"/>
      <p:bldP spid="48140" grpId="0" animBg="1"/>
      <p:bldP spid="48148" grpId="0"/>
      <p:bldP spid="48151" grpId="0" animBg="1"/>
      <p:bldP spid="48152" grpId="0" animBg="1"/>
      <p:bldP spid="48153" grpId="0" animBg="1"/>
      <p:bldP spid="48154" grpId="0" animBg="1"/>
      <p:bldP spid="4815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FF0000"/>
                </a:solidFill>
                <a:cs typeface="B Titr" pitchFamily="2" charset="-78"/>
              </a:rPr>
              <a:t>اهداف </a:t>
            </a:r>
            <a:r>
              <a:rPr lang="fa-IR" dirty="0" smtClean="0"/>
              <a:t>:</a:t>
            </a:r>
            <a:endParaRPr lang="fa-IR" dirty="0"/>
          </a:p>
        </p:txBody>
      </p:sp>
      <p:sp>
        <p:nvSpPr>
          <p:cNvPr id="3" name="Content Placeholder 2"/>
          <p:cNvSpPr>
            <a:spLocks noGrp="1"/>
          </p:cNvSpPr>
          <p:nvPr>
            <p:ph idx="1"/>
          </p:nvPr>
        </p:nvSpPr>
        <p:spPr>
          <a:xfrm>
            <a:off x="467544" y="1556792"/>
            <a:ext cx="8229600" cy="4114800"/>
          </a:xfrm>
        </p:spPr>
        <p:txBody>
          <a:bodyPr/>
          <a:lstStyle/>
          <a:p>
            <a:r>
              <a:rPr lang="fa-IR" b="1" dirty="0" smtClean="0">
                <a:effectLst>
                  <a:outerShdw blurRad="38100" dist="38100" dir="2700000" algn="tl">
                    <a:srgbClr val="000000">
                      <a:alpha val="43137"/>
                    </a:srgbClr>
                  </a:outerShdw>
                </a:effectLst>
                <a:cs typeface="B Yagut" pitchFamily="2" charset="-78"/>
              </a:rPr>
              <a:t>برقراری نظام مراقبت بهداشت محیطی</a:t>
            </a:r>
          </a:p>
          <a:p>
            <a:r>
              <a:rPr lang="fa-IR" b="1" dirty="0" smtClean="0">
                <a:effectLst>
                  <a:outerShdw blurRad="38100" dist="38100" dir="2700000" algn="tl">
                    <a:srgbClr val="000000">
                      <a:alpha val="43137"/>
                    </a:srgbClr>
                  </a:outerShdw>
                </a:effectLst>
                <a:cs typeface="B Yagut" pitchFamily="2" charset="-78"/>
              </a:rPr>
              <a:t>هماهنگی ومشارکت برون بخشی ودرون بخشی</a:t>
            </a:r>
          </a:p>
          <a:p>
            <a:r>
              <a:rPr lang="fa-IR" b="1" dirty="0" smtClean="0">
                <a:effectLst>
                  <a:outerShdw blurRad="38100" dist="38100" dir="2700000" algn="tl">
                    <a:srgbClr val="000000">
                      <a:alpha val="43137"/>
                    </a:srgbClr>
                  </a:outerShdw>
                </a:effectLst>
                <a:cs typeface="B Yagut" pitchFamily="2" charset="-78"/>
              </a:rPr>
              <a:t>آموزش (مردم , مسئولین , همکاران , گروههای خاص و...)</a:t>
            </a:r>
          </a:p>
          <a:p>
            <a:r>
              <a:rPr lang="fa-IR" b="1" dirty="0" smtClean="0">
                <a:effectLst>
                  <a:outerShdw blurRad="38100" dist="38100" dir="2700000" algn="tl">
                    <a:srgbClr val="000000">
                      <a:alpha val="43137"/>
                    </a:srgbClr>
                  </a:outerShdw>
                </a:effectLst>
                <a:cs typeface="B Yagut" pitchFamily="2" charset="-78"/>
              </a:rPr>
              <a:t>مدیریت پشتیبانی</a:t>
            </a:r>
          </a:p>
          <a:p>
            <a:pPr>
              <a:buNone/>
            </a:pPr>
            <a:r>
              <a:rPr lang="fa-IR" dirty="0" smtClean="0">
                <a:cs typeface="B Titr" pitchFamily="2" charset="-78"/>
              </a:rPr>
              <a:t/>
            </a:r>
            <a:br>
              <a:rPr lang="fa-IR" dirty="0" smtClean="0">
                <a:cs typeface="B Titr" pitchFamily="2" charset="-78"/>
              </a:rPr>
            </a:br>
            <a:endParaRPr lang="fa-IR" dirty="0"/>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Ocean">
  <a:themeElements>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1570</TotalTime>
  <Words>732</Words>
  <Application>Microsoft Office PowerPoint</Application>
  <PresentationFormat>On-screen Show (4:3)</PresentationFormat>
  <Paragraphs>87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Ocean</vt:lpstr>
      <vt:lpstr>Slide 1</vt:lpstr>
      <vt:lpstr>مهندس سيد رضا غلامي </vt:lpstr>
      <vt:lpstr>Slide 3</vt:lpstr>
      <vt:lpstr>مقدمه :</vt:lpstr>
      <vt:lpstr>ادامه مقدمه :</vt:lpstr>
      <vt:lpstr>Slide 6</vt:lpstr>
      <vt:lpstr>بهداشت محيط و بيماريهاي مرتبط واگیردار :</vt:lpstr>
      <vt:lpstr>Slide 8</vt:lpstr>
      <vt:lpstr>اهداف :</vt:lpstr>
      <vt:lpstr>Slide 10</vt:lpstr>
      <vt:lpstr>برقراری نظام مراقبت محیطی :</vt:lpstr>
      <vt:lpstr>اقدامات کنترلی مرتبط درسه مرحله بایدمدیریت شود : </vt:lpstr>
      <vt:lpstr>اقدامات مرتبط:</vt:lpstr>
      <vt:lpstr> ادامه اقدامات مرتبط:</vt:lpstr>
      <vt:lpstr>ادامه اقدامات کنترلی مرتبط :</vt:lpstr>
      <vt:lpstr>ادامه اقدامات مرتبط :</vt:lpstr>
      <vt:lpstr>ادامه اقدامات مرتبط :</vt:lpstr>
      <vt:lpstr>انتظارات :</vt:lpstr>
      <vt:lpstr>باتشکر ازتوجه شما</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مراقبت بيماري وبا : </dc:title>
  <dc:creator>saffari</dc:creator>
  <cp:lastModifiedBy>user</cp:lastModifiedBy>
  <cp:revision>196</cp:revision>
  <dcterms:created xsi:type="dcterms:W3CDTF">2005-07-05T01:27:36Z</dcterms:created>
  <dcterms:modified xsi:type="dcterms:W3CDTF">2012-05-20T17:13:46Z</dcterms:modified>
</cp:coreProperties>
</file>