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  <p:sldMasterId id="2147483732" r:id="rId3"/>
    <p:sldMasterId id="2147483744" r:id="rId4"/>
    <p:sldMasterId id="2147483756" r:id="rId5"/>
    <p:sldMasterId id="2147483768" r:id="rId6"/>
    <p:sldMasterId id="2147483780" r:id="rId7"/>
    <p:sldMasterId id="2147483816" r:id="rId8"/>
    <p:sldMasterId id="2147483828" r:id="rId9"/>
    <p:sldMasterId id="2147483852" r:id="rId10"/>
    <p:sldMasterId id="2147483864" r:id="rId11"/>
    <p:sldMasterId id="2147483876" r:id="rId12"/>
    <p:sldMasterId id="2147483888" r:id="rId13"/>
    <p:sldMasterId id="2147483900" r:id="rId14"/>
    <p:sldMasterId id="2147483912" r:id="rId15"/>
    <p:sldMasterId id="2147483924" r:id="rId16"/>
    <p:sldMasterId id="2147483936" r:id="rId17"/>
    <p:sldMasterId id="2147483948" r:id="rId18"/>
  </p:sldMasterIdLst>
  <p:notesMasterIdLst>
    <p:notesMasterId r:id="rId121"/>
  </p:notesMasterIdLst>
  <p:handoutMasterIdLst>
    <p:handoutMasterId r:id="rId122"/>
  </p:handoutMasterIdLst>
  <p:sldIdLst>
    <p:sldId id="256" r:id="rId19"/>
    <p:sldId id="257" r:id="rId20"/>
    <p:sldId id="258" r:id="rId21"/>
    <p:sldId id="259" r:id="rId22"/>
    <p:sldId id="335" r:id="rId23"/>
    <p:sldId id="266" r:id="rId24"/>
    <p:sldId id="267" r:id="rId25"/>
    <p:sldId id="261" r:id="rId26"/>
    <p:sldId id="263" r:id="rId27"/>
    <p:sldId id="264" r:id="rId28"/>
    <p:sldId id="265" r:id="rId29"/>
    <p:sldId id="270" r:id="rId30"/>
    <p:sldId id="271" r:id="rId31"/>
    <p:sldId id="279" r:id="rId32"/>
    <p:sldId id="278" r:id="rId33"/>
    <p:sldId id="272" r:id="rId34"/>
    <p:sldId id="273" r:id="rId35"/>
    <p:sldId id="274" r:id="rId36"/>
    <p:sldId id="275" r:id="rId37"/>
    <p:sldId id="276" r:id="rId38"/>
    <p:sldId id="381" r:id="rId39"/>
    <p:sldId id="277" r:id="rId40"/>
    <p:sldId id="280" r:id="rId41"/>
    <p:sldId id="281" r:id="rId42"/>
    <p:sldId id="283" r:id="rId43"/>
    <p:sldId id="291" r:id="rId44"/>
    <p:sldId id="282" r:id="rId45"/>
    <p:sldId id="285" r:id="rId46"/>
    <p:sldId id="364" r:id="rId47"/>
    <p:sldId id="362" r:id="rId48"/>
    <p:sldId id="287" r:id="rId49"/>
    <p:sldId id="365" r:id="rId50"/>
    <p:sldId id="292" r:id="rId51"/>
    <p:sldId id="293" r:id="rId52"/>
    <p:sldId id="294" r:id="rId53"/>
    <p:sldId id="295" r:id="rId54"/>
    <p:sldId id="338" r:id="rId55"/>
    <p:sldId id="297" r:id="rId56"/>
    <p:sldId id="298" r:id="rId57"/>
    <p:sldId id="299" r:id="rId58"/>
    <p:sldId id="300" r:id="rId59"/>
    <p:sldId id="301" r:id="rId60"/>
    <p:sldId id="302" r:id="rId61"/>
    <p:sldId id="339" r:id="rId62"/>
    <p:sldId id="304" r:id="rId63"/>
    <p:sldId id="305" r:id="rId64"/>
    <p:sldId id="306" r:id="rId65"/>
    <p:sldId id="307" r:id="rId66"/>
    <p:sldId id="308" r:id="rId67"/>
    <p:sldId id="309" r:id="rId68"/>
    <p:sldId id="310" r:id="rId69"/>
    <p:sldId id="311" r:id="rId70"/>
    <p:sldId id="312" r:id="rId71"/>
    <p:sldId id="383" r:id="rId72"/>
    <p:sldId id="384" r:id="rId73"/>
    <p:sldId id="385" r:id="rId74"/>
    <p:sldId id="288" r:id="rId75"/>
    <p:sldId id="289" r:id="rId76"/>
    <p:sldId id="290" r:id="rId77"/>
    <p:sldId id="313" r:id="rId78"/>
    <p:sldId id="369" r:id="rId79"/>
    <p:sldId id="370" r:id="rId80"/>
    <p:sldId id="371" r:id="rId81"/>
    <p:sldId id="340" r:id="rId82"/>
    <p:sldId id="368" r:id="rId83"/>
    <p:sldId id="314" r:id="rId84"/>
    <p:sldId id="343" r:id="rId85"/>
    <p:sldId id="366" r:id="rId86"/>
    <p:sldId id="367" r:id="rId87"/>
    <p:sldId id="342" r:id="rId88"/>
    <p:sldId id="315" r:id="rId89"/>
    <p:sldId id="318" r:id="rId90"/>
    <p:sldId id="344" r:id="rId91"/>
    <p:sldId id="345" r:id="rId92"/>
    <p:sldId id="317" r:id="rId93"/>
    <p:sldId id="320" r:id="rId94"/>
    <p:sldId id="321" r:id="rId95"/>
    <p:sldId id="322" r:id="rId96"/>
    <p:sldId id="346" r:id="rId97"/>
    <p:sldId id="323" r:id="rId98"/>
    <p:sldId id="348" r:id="rId99"/>
    <p:sldId id="325" r:id="rId100"/>
    <p:sldId id="353" r:id="rId101"/>
    <p:sldId id="326" r:id="rId102"/>
    <p:sldId id="349" r:id="rId103"/>
    <p:sldId id="347" r:id="rId104"/>
    <p:sldId id="352" r:id="rId105"/>
    <p:sldId id="357" r:id="rId106"/>
    <p:sldId id="328" r:id="rId107"/>
    <p:sldId id="329" r:id="rId108"/>
    <p:sldId id="330" r:id="rId109"/>
    <p:sldId id="331" r:id="rId110"/>
    <p:sldId id="332" r:id="rId111"/>
    <p:sldId id="268" r:id="rId112"/>
    <p:sldId id="380" r:id="rId113"/>
    <p:sldId id="372" r:id="rId114"/>
    <p:sldId id="373" r:id="rId115"/>
    <p:sldId id="374" r:id="rId116"/>
    <p:sldId id="375" r:id="rId117"/>
    <p:sldId id="378" r:id="rId118"/>
    <p:sldId id="386" r:id="rId119"/>
    <p:sldId id="387" r:id="rId120"/>
  </p:sldIdLst>
  <p:sldSz cx="9144000" cy="6858000" type="screen4x3"/>
  <p:notesSz cx="6669088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0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984" y="-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117" Type="http://schemas.openxmlformats.org/officeDocument/2006/relationships/slide" Target="slides/slide99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slide" Target="slides/slide66.xml"/><Relationship Id="rId89" Type="http://schemas.openxmlformats.org/officeDocument/2006/relationships/slide" Target="slides/slide71.xml"/><Relationship Id="rId112" Type="http://schemas.openxmlformats.org/officeDocument/2006/relationships/slide" Target="slides/slide94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9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102" Type="http://schemas.openxmlformats.org/officeDocument/2006/relationships/slide" Target="slides/slide84.xml"/><Relationship Id="rId12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90" Type="http://schemas.openxmlformats.org/officeDocument/2006/relationships/slide" Target="slides/slide72.xml"/><Relationship Id="rId95" Type="http://schemas.openxmlformats.org/officeDocument/2006/relationships/slide" Target="slides/slide77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77" Type="http://schemas.openxmlformats.org/officeDocument/2006/relationships/slide" Target="slides/slide59.xml"/><Relationship Id="rId100" Type="http://schemas.openxmlformats.org/officeDocument/2006/relationships/slide" Target="slides/slide82.xml"/><Relationship Id="rId105" Type="http://schemas.openxmlformats.org/officeDocument/2006/relationships/slide" Target="slides/slide87.xml"/><Relationship Id="rId113" Type="http://schemas.openxmlformats.org/officeDocument/2006/relationships/slide" Target="slides/slide95.xml"/><Relationship Id="rId118" Type="http://schemas.openxmlformats.org/officeDocument/2006/relationships/slide" Target="slides/slide100.xml"/><Relationship Id="rId12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93" Type="http://schemas.openxmlformats.org/officeDocument/2006/relationships/slide" Target="slides/slide75.xml"/><Relationship Id="rId98" Type="http://schemas.openxmlformats.org/officeDocument/2006/relationships/slide" Target="slides/slide80.xml"/><Relationship Id="rId12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103" Type="http://schemas.openxmlformats.org/officeDocument/2006/relationships/slide" Target="slides/slide85.xml"/><Relationship Id="rId108" Type="http://schemas.openxmlformats.org/officeDocument/2006/relationships/slide" Target="slides/slide90.xml"/><Relationship Id="rId116" Type="http://schemas.openxmlformats.org/officeDocument/2006/relationships/slide" Target="slides/slide98.xml"/><Relationship Id="rId124" Type="http://schemas.openxmlformats.org/officeDocument/2006/relationships/viewProps" Target="viewProps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83" Type="http://schemas.openxmlformats.org/officeDocument/2006/relationships/slide" Target="slides/slide65.xml"/><Relationship Id="rId88" Type="http://schemas.openxmlformats.org/officeDocument/2006/relationships/slide" Target="slides/slide70.xml"/><Relationship Id="rId91" Type="http://schemas.openxmlformats.org/officeDocument/2006/relationships/slide" Target="slides/slide73.xml"/><Relationship Id="rId96" Type="http://schemas.openxmlformats.org/officeDocument/2006/relationships/slide" Target="slides/slide78.xml"/><Relationship Id="rId111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6" Type="http://schemas.openxmlformats.org/officeDocument/2006/relationships/slide" Target="slides/slide88.xml"/><Relationship Id="rId114" Type="http://schemas.openxmlformats.org/officeDocument/2006/relationships/slide" Target="slides/slide96.xml"/><Relationship Id="rId119" Type="http://schemas.openxmlformats.org/officeDocument/2006/relationships/slide" Target="slides/slide10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94" Type="http://schemas.openxmlformats.org/officeDocument/2006/relationships/slide" Target="slides/slide76.xml"/><Relationship Id="rId99" Type="http://schemas.openxmlformats.org/officeDocument/2006/relationships/slide" Target="slides/slide81.xml"/><Relationship Id="rId101" Type="http://schemas.openxmlformats.org/officeDocument/2006/relationships/slide" Target="slides/slide83.xml"/><Relationship Id="rId122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109" Type="http://schemas.openxmlformats.org/officeDocument/2006/relationships/slide" Target="slides/slide9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97" Type="http://schemas.openxmlformats.org/officeDocument/2006/relationships/slide" Target="slides/slide79.xml"/><Relationship Id="rId104" Type="http://schemas.openxmlformats.org/officeDocument/2006/relationships/slide" Target="slides/slide86.xml"/><Relationship Id="rId120" Type="http://schemas.openxmlformats.org/officeDocument/2006/relationships/slide" Target="slides/slide102.xml"/><Relationship Id="rId12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slide" Target="slides/slide7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87" Type="http://schemas.openxmlformats.org/officeDocument/2006/relationships/slide" Target="slides/slide69.xml"/><Relationship Id="rId110" Type="http://schemas.openxmlformats.org/officeDocument/2006/relationships/slide" Target="slides/slide92.xml"/><Relationship Id="rId115" Type="http://schemas.openxmlformats.org/officeDocument/2006/relationships/slide" Target="slides/slide9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AB29FF-3748-4904-A004-59648A0C4AC7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76A28-2837-49D2-8F12-BC19BD278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1400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01104-6772-4377-9128-1140AA162DE3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907"/>
            <a:ext cx="533527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1FB174-02FB-4BEE-A5CE-04825043D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22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6113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60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337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9765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447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2843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657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213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287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894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7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41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569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905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4461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8749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0453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1911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464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723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9947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86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5212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318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734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996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8512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114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6370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359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073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77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043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091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247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061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1237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373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021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7855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8258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35239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5205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83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1807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3060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8922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0143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9334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3864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4310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27665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59476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0623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26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80413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9669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3691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63299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1937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58469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81639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6573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7521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29214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14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3745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6685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5174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233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0447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87933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0824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86190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53969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6512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183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7774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40217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158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89066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4144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44638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01302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91509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59138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2503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63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8418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69962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1041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8578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40926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08797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45940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B174-02FB-4BEE-A5CE-04825043DFCD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65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840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08017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1105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2047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410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83968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77692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81248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36357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7146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39286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037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0599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2107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139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001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38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342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8480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719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280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82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82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36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89E4A68-0909-475A-A590-5BF0E20FBE4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1E8759CD-4D2D-4140-9F8E-F640202F01F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1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slide" Target="slide16.xml"/><Relationship Id="rId7" Type="http://schemas.openxmlformats.org/officeDocument/2006/relationships/slide" Target="slide2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Relationship Id="rId6" Type="http://schemas.openxmlformats.org/officeDocument/2006/relationships/slide" Target="slide24.xml"/><Relationship Id="rId5" Type="http://schemas.openxmlformats.org/officeDocument/2006/relationships/slide" Target="slide23.xml"/><Relationship Id="rId4" Type="http://schemas.openxmlformats.org/officeDocument/2006/relationships/slide" Target="slide22.xml"/><Relationship Id="rId9" Type="http://schemas.openxmlformats.org/officeDocument/2006/relationships/slide" Target="slide3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ahaneshimi.com/6994/%d8%a7%d8%b3%db%8c%d8%af-%d8%b3%db%8c%d8%aa%d8%b1%db%8c%da%a9-%d8%ae%d8%b4%da%a9-%da%86%db%8c%d8%b3%d8%aa-%d9%88-%da%86%d9%87-%da%a9%d8%a7%d8%b1%d8%a8%d8%b1%d8%af%d9%87%d8%a7%db%8c%db%8c-%d8%af%d8%a7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Relationship Id="rId5" Type="http://schemas.openxmlformats.org/officeDocument/2006/relationships/slide" Target="slide15.xml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3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0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5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49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6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9.xml"/><Relationship Id="rId4" Type="http://schemas.microsoft.com/office/2007/relationships/hdphoto" Target="../media/hdphoto1.wdp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9.png"/><Relationship Id="rId4" Type="http://schemas.openxmlformats.org/officeDocument/2006/relationships/notesSlide" Target="../notesSlides/notesSlide6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8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0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0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0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0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0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6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10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0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134.xml"/><Relationship Id="rId1" Type="http://schemas.openxmlformats.org/officeDocument/2006/relationships/themeOverride" Target="../theme/themeOverride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://fdacrm.ir/" TargetMode="Externa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111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0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7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13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3600" b="1" dirty="0" smtClean="0">
                <a:solidFill>
                  <a:schemeClr val="tx1"/>
                </a:solidFill>
              </a:rPr>
              <a:t/>
            </a:r>
            <a:br>
              <a:rPr lang="fa-IR" sz="3600" b="1" dirty="0" smtClean="0">
                <a:solidFill>
                  <a:schemeClr val="tx1"/>
                </a:solidFill>
              </a:rPr>
            </a:br>
            <a:r>
              <a:rPr lang="fa-IR" sz="3600" b="1" dirty="0" smtClean="0">
                <a:solidFill>
                  <a:schemeClr val="tx1"/>
                </a:solidFill>
                <a:cs typeface="B Titr" pitchFamily="2" charset="-78"/>
              </a:rPr>
              <a:t>آزمایش </a:t>
            </a:r>
            <a:r>
              <a:rPr lang="fa-IR" sz="3600" b="1" dirty="0">
                <a:solidFill>
                  <a:schemeClr val="tx1"/>
                </a:solidFill>
                <a:cs typeface="B Titr" pitchFamily="2" charset="-78"/>
              </a:rPr>
              <a:t>هاي ارگانولپتیکی</a:t>
            </a:r>
            <a:r>
              <a:rPr lang="fa-IR" sz="3600" b="1" dirty="0">
                <a:solidFill>
                  <a:schemeClr val="tx1"/>
                </a:solidFill>
              </a:rPr>
              <a:t/>
            </a:r>
            <a:br>
              <a:rPr lang="fa-IR" sz="3600" b="1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0" indent="0" algn="just" rtl="1">
              <a:lnSpc>
                <a:spcPct val="170000"/>
              </a:lnSpc>
              <a:buNone/>
            </a:pPr>
            <a:r>
              <a:rPr lang="fa-IR" dirty="0" smtClean="0">
                <a:cs typeface="B Nazanin" pitchFamily="2" charset="-78"/>
              </a:rPr>
              <a:t>• </a:t>
            </a:r>
            <a:r>
              <a:rPr lang="fa-IR" dirty="0">
                <a:cs typeface="B Nazanin" pitchFamily="2" charset="-78"/>
              </a:rPr>
              <a:t>بر اساس تعاریف ارائه شده آزمایش هاي ارگانولپتیکی اصطلاحا به آزمایشهایی گفته </a:t>
            </a:r>
            <a:r>
              <a:rPr lang="fa-IR" dirty="0" smtClean="0">
                <a:cs typeface="B Nazanin" pitchFamily="2" charset="-78"/>
              </a:rPr>
              <a:t>میشود </a:t>
            </a:r>
            <a:r>
              <a:rPr lang="fa-IR" dirty="0">
                <a:cs typeface="B Nazanin" pitchFamily="2" charset="-78"/>
              </a:rPr>
              <a:t>که </a:t>
            </a:r>
            <a:r>
              <a:rPr lang="fa-IR" b="1" dirty="0">
                <a:cs typeface="B Nazanin" pitchFamily="2" charset="-78"/>
              </a:rPr>
              <a:t>بر مبناي بو، طعم و وضعیت ظاهري مواد غذایی </a:t>
            </a:r>
            <a:r>
              <a:rPr lang="fa-IR" dirty="0">
                <a:cs typeface="B Nazanin" pitchFamily="2" charset="-78"/>
              </a:rPr>
              <a:t>انجام می شود</a:t>
            </a:r>
            <a:r>
              <a:rPr lang="fa-IR" dirty="0" smtClean="0">
                <a:cs typeface="B Nazanin" pitchFamily="2" charset="-78"/>
              </a:rPr>
              <a:t>.</a:t>
            </a:r>
          </a:p>
          <a:p>
            <a:pPr marL="0" indent="0" algn="just" rtl="1">
              <a:lnSpc>
                <a:spcPct val="170000"/>
              </a:lnSpc>
              <a:buNone/>
            </a:pPr>
            <a:endParaRPr lang="fa-IR" dirty="0">
              <a:cs typeface="B Nazanin" pitchFamily="2" charset="-78"/>
            </a:endParaRPr>
          </a:p>
          <a:p>
            <a:pPr marL="0" indent="0" algn="just" rtl="1">
              <a:lnSpc>
                <a:spcPct val="170000"/>
              </a:lnSpc>
              <a:buNone/>
            </a:pPr>
            <a:r>
              <a:rPr lang="fa-IR" dirty="0">
                <a:cs typeface="B Nazanin" pitchFamily="2" charset="-78"/>
              </a:rPr>
              <a:t>• به طور مثال در </a:t>
            </a:r>
            <a:r>
              <a:rPr lang="fa-IR" b="1" dirty="0">
                <a:cs typeface="B Nazanin" pitchFamily="2" charset="-78"/>
              </a:rPr>
              <a:t>زردچوبه </a:t>
            </a:r>
            <a:r>
              <a:rPr lang="fa-IR" dirty="0">
                <a:cs typeface="B Nazanin" pitchFamily="2" charset="-78"/>
              </a:rPr>
              <a:t>که باید حالت یکنواخت داشته باشد، </a:t>
            </a:r>
            <a:r>
              <a:rPr lang="fa-IR" b="1" dirty="0">
                <a:cs typeface="B Nazanin" pitchFamily="2" charset="-78"/>
              </a:rPr>
              <a:t>ذرات ناهمگونی </a:t>
            </a:r>
            <a:r>
              <a:rPr lang="fa-IR" dirty="0" smtClean="0">
                <a:cs typeface="B Nazanin" pitchFamily="2" charset="-78"/>
              </a:rPr>
              <a:t>دیده می شود و </a:t>
            </a:r>
            <a:r>
              <a:rPr lang="fa-IR" dirty="0">
                <a:cs typeface="B Nazanin" pitchFamily="2" charset="-78"/>
              </a:rPr>
              <a:t>گاهی </a:t>
            </a:r>
            <a:r>
              <a:rPr lang="fa-IR" b="1" dirty="0">
                <a:cs typeface="B Nazanin" pitchFamily="2" charset="-78"/>
              </a:rPr>
              <a:t>ذرات رطوبت کشیده سفید رنگی </a:t>
            </a:r>
            <a:r>
              <a:rPr lang="fa-IR" dirty="0">
                <a:cs typeface="B Nazanin" pitchFamily="2" charset="-78"/>
              </a:rPr>
              <a:t>دیده می شود، بازرس ذرات مورد اشاره </a:t>
            </a:r>
            <a:r>
              <a:rPr lang="fa-IR" dirty="0" smtClean="0">
                <a:cs typeface="B Nazanin" pitchFamily="2" charset="-78"/>
              </a:rPr>
              <a:t>را جدا </a:t>
            </a:r>
            <a:r>
              <a:rPr lang="fa-IR" dirty="0">
                <a:cs typeface="B Nazanin" pitchFamily="2" charset="-78"/>
              </a:rPr>
              <a:t>کرده به دقت بازبینی می کند شاید زردچوبه تقلبی را با مخلوط کردن آرد </a:t>
            </a:r>
            <a:r>
              <a:rPr lang="fa-IR" dirty="0" smtClean="0">
                <a:cs typeface="B Nazanin" pitchFamily="2" charset="-78"/>
              </a:rPr>
              <a:t>و زردچوبه </a:t>
            </a:r>
            <a:r>
              <a:rPr lang="fa-IR" dirty="0">
                <a:cs typeface="B Nazanin" pitchFamily="2" charset="-78"/>
              </a:rPr>
              <a:t>تهیه نموده باشند یا در ملاحظه وضعیت غیرطبیعی هر ماده غذایی با </a:t>
            </a:r>
            <a:r>
              <a:rPr lang="fa-IR" dirty="0" smtClean="0">
                <a:cs typeface="B Nazanin" pitchFamily="2" charset="-78"/>
              </a:rPr>
              <a:t>اندکی دقت </a:t>
            </a:r>
            <a:r>
              <a:rPr lang="fa-IR" dirty="0">
                <a:cs typeface="B Nazanin" pitchFamily="2" charset="-78"/>
              </a:rPr>
              <a:t>و تامل ممکن است به نکات مهمی اطلاع حاصل گردد.</a:t>
            </a:r>
            <a:endParaRPr lang="en-US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9804604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685800"/>
            <a:ext cx="7024744" cy="1143000"/>
          </a:xfrm>
        </p:spPr>
        <p:txBody>
          <a:bodyPr>
            <a:normAutofit/>
          </a:bodyPr>
          <a:lstStyle/>
          <a:p>
            <a:r>
              <a:rPr lang="fa-IR" sz="3600" dirty="0" smtClean="0">
                <a:solidFill>
                  <a:schemeClr val="tx1"/>
                </a:solidFill>
                <a:cs typeface="B Titr" pitchFamily="2" charset="-78"/>
              </a:rPr>
              <a:t>معدوم سازی مقادیر زیاد مواد غذایی</a:t>
            </a:r>
            <a:endParaRPr lang="en-US" sz="3600" dirty="0">
              <a:solidFill>
                <a:schemeClr val="tx1"/>
              </a:solidFill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r>
              <a:rPr lang="fa-IR" sz="2800" dirty="0" smtClean="0">
                <a:cs typeface="B Nazanin" pitchFamily="2" charset="-78"/>
              </a:rPr>
              <a:t>دفن در محل تخلیه زباله شهری و پوشاندن کامل با خاک</a:t>
            </a: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cs typeface="B Nazanin" pitchFamily="2" charset="-78"/>
              </a:rPr>
              <a:t>سوزاندن در مکانی خارج از مناطق مسکونی</a:t>
            </a: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cs typeface="B Nazanin" pitchFamily="2" charset="-78"/>
              </a:rPr>
              <a:t>تخلیه مواد غذایی مایع در شبکه فاضلاب</a:t>
            </a:r>
            <a:endParaRPr lang="en-US" sz="2800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5899949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7024744" cy="1143000"/>
          </a:xfrm>
        </p:spPr>
        <p:txBody>
          <a:bodyPr/>
          <a:lstStyle/>
          <a:p>
            <a:pPr algn="ctr"/>
            <a:r>
              <a:rPr lang="fa-IR" dirty="0">
                <a:cs typeface="B Yekan" pitchFamily="2" charset="-78"/>
              </a:rPr>
              <a:t>منابع</a:t>
            </a:r>
            <a:endParaRPr lang="en-US" dirty="0">
              <a:cs typeface="B Yeka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76400"/>
            <a:ext cx="7973209" cy="4572000"/>
          </a:xfrm>
        </p:spPr>
        <p:txBody>
          <a:bodyPr>
            <a:normAutofit/>
          </a:bodyPr>
          <a:lstStyle/>
          <a:p>
            <a:pPr marL="68580" indent="0" algn="r" rtl="1">
              <a:buNone/>
            </a:pPr>
            <a:endParaRPr lang="fa-IR" dirty="0" smtClean="0">
              <a:cs typeface="B Ferdosi" pitchFamily="2" charset="-78"/>
            </a:endParaRPr>
          </a:p>
          <a:p>
            <a:pPr algn="just" rtl="1"/>
            <a:r>
              <a:rPr lang="fa-IR" sz="2800" dirty="0" smtClean="0">
                <a:cs typeface="B Ferdosi" pitchFamily="2" charset="-78"/>
              </a:rPr>
              <a:t>راهنمای بازرسی از مراکز تهیه و توزیع و اماکن عمومی</a:t>
            </a:r>
          </a:p>
          <a:p>
            <a:pPr algn="just" rtl="1"/>
            <a:r>
              <a:rPr lang="fa-IR" sz="2800" dirty="0">
                <a:cs typeface="B Ferdosi" pitchFamily="2" charset="-78"/>
              </a:rPr>
              <a:t>راهنمای  شناسایی </a:t>
            </a:r>
            <a:r>
              <a:rPr lang="fa-IR" sz="2800" dirty="0" smtClean="0">
                <a:cs typeface="B Ferdosi" pitchFamily="2" charset="-78"/>
              </a:rPr>
              <a:t>تقلب مواد غذایی </a:t>
            </a:r>
            <a:r>
              <a:rPr lang="fa-IR" sz="2800" dirty="0">
                <a:cs typeface="B Ferdosi" pitchFamily="2" charset="-78"/>
              </a:rPr>
              <a:t>در بازرسی</a:t>
            </a:r>
          </a:p>
          <a:p>
            <a:pPr algn="just" rtl="1"/>
            <a:r>
              <a:rPr lang="fa-IR" sz="2800" dirty="0" smtClean="0">
                <a:cs typeface="B Ferdosi" pitchFamily="2" charset="-78"/>
              </a:rPr>
              <a:t>دستورالعمل اجرایی بازرسی از مراکز تهیه ، توزیع ، نگهداری حمل و نقل و فروش مواد خوردنی و آشامیدنی</a:t>
            </a:r>
          </a:p>
          <a:p>
            <a:pPr algn="just" rtl="1"/>
            <a:r>
              <a:rPr lang="fa-IR" sz="2800" dirty="0" smtClean="0">
                <a:cs typeface="B Ferdosi" pitchFamily="2" charset="-78"/>
              </a:rPr>
              <a:t>کتاب تقلبات رایج در مراکز عرضه مواد  غذایی و روش های های کاربردی شناسایی آنها(ویژه بازرسان و دانشجویان مهندسی بهداشت </a:t>
            </a:r>
            <a:r>
              <a:rPr lang="fa-IR" sz="2800" dirty="0" smtClean="0">
                <a:cs typeface="B Ferdosi" pitchFamily="2" charset="-78"/>
              </a:rPr>
              <a:t>محیط)</a:t>
            </a:r>
            <a:r>
              <a:rPr lang="fa-IR" sz="2800" dirty="0" smtClean="0">
                <a:cs typeface="B Ferdosi" pitchFamily="2" charset="-78"/>
              </a:rPr>
              <a:t>نوشته امیرحسین جدیدی، مهرنوش ابطحی، مجید تاجیک</a:t>
            </a:r>
            <a:endParaRPr lang="fa-IR" sz="2800" dirty="0" smtClean="0">
              <a:cs typeface="B Ferdosi" pitchFamily="2" charset="-78"/>
            </a:endParaRPr>
          </a:p>
          <a:p>
            <a:pPr algn="r" rt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05962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 algn="ctr" rtl="1">
              <a:lnSpc>
                <a:spcPct val="150000"/>
              </a:lnSpc>
              <a:buNone/>
            </a:pPr>
            <a:r>
              <a:rPr lang="fa-IR" dirty="0" smtClean="0">
                <a:cs typeface="B Yekan" pitchFamily="2" charset="-78"/>
              </a:rPr>
              <a:t>تهیه و ارائه:</a:t>
            </a:r>
          </a:p>
          <a:p>
            <a:pPr marL="68580" indent="0" algn="ctr" rtl="1">
              <a:lnSpc>
                <a:spcPct val="150000"/>
              </a:lnSpc>
              <a:buNone/>
            </a:pPr>
            <a:r>
              <a:rPr lang="fa-IR" dirty="0" smtClean="0">
                <a:cs typeface="B Yekan" pitchFamily="2" charset="-78"/>
              </a:rPr>
              <a:t> فهیمه شیرقاضی</a:t>
            </a:r>
          </a:p>
          <a:p>
            <a:pPr marL="68580" indent="0" algn="r" rtl="1">
              <a:lnSpc>
                <a:spcPct val="150000"/>
              </a:lnSpc>
              <a:buNone/>
            </a:pPr>
            <a:r>
              <a:rPr lang="fa-IR" dirty="0" smtClean="0">
                <a:cs typeface="B Yekan" pitchFamily="2" charset="-78"/>
              </a:rPr>
              <a:t>کارشناس مهندسی بهداشت محیط معاونت بهداشت گناباد</a:t>
            </a:r>
            <a:endParaRPr lang="en-US" dirty="0">
              <a:cs typeface="B Yeka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40779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 rtl="1">
              <a:lnSpc>
                <a:spcPct val="200000"/>
              </a:lnSpc>
            </a:pPr>
            <a:r>
              <a:rPr lang="fa-IR" sz="2400" dirty="0" smtClean="0">
                <a:cs typeface="B Nazanin" pitchFamily="2" charset="-78"/>
              </a:rPr>
              <a:t>بوئیدن </a:t>
            </a:r>
            <a:r>
              <a:rPr lang="fa-IR" sz="2400" dirty="0">
                <a:cs typeface="B Nazanin" pitchFamily="2" charset="-78"/>
              </a:rPr>
              <a:t>مواد غذایی </a:t>
            </a:r>
            <a:r>
              <a:rPr lang="fa-IR" sz="2400" dirty="0" smtClean="0">
                <a:cs typeface="B Nazanin" pitchFamily="2" charset="-78"/>
              </a:rPr>
              <a:t>گوشتی </a:t>
            </a:r>
            <a:r>
              <a:rPr lang="fa-IR" sz="2400" dirty="0">
                <a:cs typeface="B Nazanin" pitchFamily="2" charset="-78"/>
              </a:rPr>
              <a:t>که احتمال فساد </a:t>
            </a:r>
          </a:p>
          <a:p>
            <a:pPr algn="just" rtl="1">
              <a:lnSpc>
                <a:spcPct val="200000"/>
              </a:lnSpc>
            </a:pPr>
            <a:r>
              <a:rPr lang="fa-IR" sz="2400" dirty="0">
                <a:cs typeface="B Nazanin" pitchFamily="2" charset="-78"/>
              </a:rPr>
              <a:t>طعم مواد غذائی و چشیدن آن با تامل و مزمزه کردن (با تفکیک طعم </a:t>
            </a:r>
            <a:r>
              <a:rPr lang="fa-IR" sz="2400" dirty="0" smtClean="0">
                <a:cs typeface="B Nazanin" pitchFamily="2" charset="-78"/>
              </a:rPr>
              <a:t>هاي </a:t>
            </a:r>
            <a:r>
              <a:rPr lang="fa-IR" sz="2400" dirty="0">
                <a:cs typeface="B Nazanin" pitchFamily="2" charset="-78"/>
              </a:rPr>
              <a:t>مختلف) می تواند بازرس را به فساد، تقلب و کهنگی مواد </a:t>
            </a:r>
            <a:r>
              <a:rPr lang="fa-IR" sz="2400" dirty="0" smtClean="0">
                <a:cs typeface="B Nazanin" pitchFamily="2" charset="-78"/>
              </a:rPr>
              <a:t>غذایی هدایت </a:t>
            </a:r>
            <a:r>
              <a:rPr lang="fa-IR" sz="2400" dirty="0">
                <a:cs typeface="B Nazanin" pitchFamily="2" charset="-78"/>
              </a:rPr>
              <a:t>کند.</a:t>
            </a:r>
          </a:p>
          <a:p>
            <a:pPr marL="0" indent="0" algn="just" rtl="1">
              <a:lnSpc>
                <a:spcPct val="200000"/>
              </a:lnSpc>
              <a:buNone/>
            </a:pPr>
            <a:r>
              <a:rPr lang="fa-IR" sz="2400" dirty="0" smtClean="0">
                <a:cs typeface="B Nazanin" pitchFamily="2" charset="-78"/>
              </a:rPr>
              <a:t>مثال: وقتی </a:t>
            </a:r>
            <a:r>
              <a:rPr lang="fa-IR" sz="2400" dirty="0">
                <a:cs typeface="B Nazanin" pitchFamily="2" charset="-78"/>
              </a:rPr>
              <a:t>کمی روغن زیتون را می چشیم، تامل می کنیم، اگر در ابتداي </a:t>
            </a:r>
            <a:r>
              <a:rPr lang="fa-IR" sz="2400" dirty="0" smtClean="0">
                <a:cs typeface="B Nazanin" pitchFamily="2" charset="-78"/>
              </a:rPr>
              <a:t>گلواحساس </a:t>
            </a:r>
            <a:r>
              <a:rPr lang="fa-IR" sz="2400" dirty="0">
                <a:cs typeface="B Nazanin" pitchFamily="2" charset="-78"/>
              </a:rPr>
              <a:t>سوزش شد احتمال زیاد اکسیداسیون روغن و کهنگی آن </a:t>
            </a:r>
            <a:r>
              <a:rPr lang="fa-IR" sz="2400" dirty="0" smtClean="0">
                <a:cs typeface="B Nazanin" pitchFamily="2" charset="-78"/>
              </a:rPr>
              <a:t>درمرحله </a:t>
            </a:r>
            <a:r>
              <a:rPr lang="fa-IR" sz="2400" dirty="0">
                <a:cs typeface="B Nazanin" pitchFamily="2" charset="-78"/>
              </a:rPr>
              <a:t>نامناسبی </a:t>
            </a:r>
            <a:r>
              <a:rPr lang="fa-IR" sz="2400" dirty="0" smtClean="0">
                <a:cs typeface="B Nazanin" pitchFamily="2" charset="-78"/>
              </a:rPr>
              <a:t>است</a:t>
            </a:r>
            <a:r>
              <a:rPr lang="fa-IR" sz="2400" dirty="0">
                <a:cs typeface="B Nazanin" pitchFamily="2" charset="-78"/>
              </a:rPr>
              <a:t>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3600" b="1" dirty="0" smtClean="0"/>
              <a:t/>
            </a:r>
            <a:br>
              <a:rPr lang="fa-IR" sz="3600" b="1" dirty="0" smtClean="0"/>
            </a:br>
            <a:r>
              <a:rPr lang="fa-IR" sz="3600" b="1" dirty="0" smtClean="0">
                <a:cs typeface="B Titr" pitchFamily="2" charset="-78"/>
              </a:rPr>
              <a:t>آزمایش </a:t>
            </a:r>
            <a:r>
              <a:rPr lang="fa-IR" sz="3600" b="1" dirty="0">
                <a:cs typeface="B Titr" pitchFamily="2" charset="-78"/>
              </a:rPr>
              <a:t>هاي ارگانولپتیکی</a:t>
            </a:r>
            <a:r>
              <a:rPr lang="fa-IR" sz="3600" b="1" dirty="0"/>
              <a:t/>
            </a:r>
            <a:br>
              <a:rPr lang="fa-IR" sz="3600" b="1" dirty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47308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740" y="717214"/>
            <a:ext cx="8229600" cy="1143000"/>
          </a:xfrm>
        </p:spPr>
        <p:txBody>
          <a:bodyPr>
            <a:normAutofit fontScale="90000"/>
          </a:bodyPr>
          <a:lstStyle/>
          <a:p>
            <a:pPr algn="ctr" rtl="1"/>
            <a:r>
              <a:rPr lang="fa-IR" dirty="0" smtClean="0">
                <a:cs typeface="B Titr" pitchFamily="2" charset="-78"/>
              </a:rPr>
              <a:t>تقلب در</a:t>
            </a:r>
            <a:r>
              <a:rPr lang="fa-IR" dirty="0">
                <a:cs typeface="B Titr" pitchFamily="2" charset="-78"/>
              </a:rPr>
              <a:t>انواع</a:t>
            </a:r>
            <a:r>
              <a:rPr lang="en-US" dirty="0">
                <a:cs typeface="B Titr" pitchFamily="2" charset="-78"/>
              </a:rPr>
              <a:t/>
            </a:r>
            <a:br>
              <a:rPr lang="en-US" dirty="0">
                <a:cs typeface="B Titr" pitchFamily="2" charset="-78"/>
              </a:rPr>
            </a:br>
            <a:endParaRPr lang="en-US" dirty="0">
              <a:cs typeface="B Titr" pitchFamily="2" charset="-78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8400" y="3958553"/>
            <a:ext cx="2664183" cy="2072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4" t="21504" r="27133"/>
          <a:stretch/>
        </p:blipFill>
        <p:spPr bwMode="auto">
          <a:xfrm>
            <a:off x="3048000" y="1600200"/>
            <a:ext cx="2471057" cy="2497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50" b="35179"/>
          <a:stretch/>
        </p:blipFill>
        <p:spPr>
          <a:xfrm rot="5400000">
            <a:off x="263679" y="4315573"/>
            <a:ext cx="2674726" cy="13587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30" y="4257526"/>
            <a:ext cx="3547956" cy="221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44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7467600" cy="6096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800" dirty="0" smtClean="0">
                <a:cs typeface="B Titr" pitchFamily="2" charset="-78"/>
              </a:rPr>
              <a:t>سرانه مصرف نان در کشور 120 تا 150 کیلوگرم در سال می باشد.</a:t>
            </a:r>
            <a:endParaRPr lang="en-US" sz="2800" dirty="0"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51676"/>
            <a:ext cx="8229600" cy="4876800"/>
          </a:xfrm>
        </p:spPr>
        <p:txBody>
          <a:bodyPr/>
          <a:lstStyle/>
          <a:p>
            <a:pPr algn="r" rtl="1"/>
            <a:endParaRPr lang="fa-IR" dirty="0" smtClean="0"/>
          </a:p>
          <a:p>
            <a:pPr marL="0" indent="0" algn="r" rtl="1">
              <a:buNone/>
            </a:pPr>
            <a:endParaRPr lang="fa-IR" dirty="0"/>
          </a:p>
          <a:p>
            <a:pPr marL="0" indent="0" algn="r" rtl="1">
              <a:buNone/>
            </a:pPr>
            <a:endParaRPr lang="fa-IR" sz="2000" dirty="0"/>
          </a:p>
          <a:p>
            <a:pPr marL="0" indent="0" algn="r" rtl="1">
              <a:buNone/>
            </a:pPr>
            <a:endParaRPr lang="fa-IR" b="1" dirty="0">
              <a:cs typeface="B Nazanin" pitchFamily="2" charset="-78"/>
            </a:endParaRPr>
          </a:p>
          <a:p>
            <a:pPr marL="0" indent="0" algn="r" rtl="1">
              <a:buNone/>
            </a:pPr>
            <a:endParaRPr lang="fa-IR" sz="2400" b="1" dirty="0" smtClean="0">
              <a:cs typeface="B Nazanin" pitchFamily="2" charset="-78"/>
            </a:endParaRPr>
          </a:p>
          <a:p>
            <a:pPr marL="0" indent="0" algn="r" rtl="1">
              <a:buNone/>
            </a:pPr>
            <a:r>
              <a:rPr lang="fa-IR" sz="2300" b="1" dirty="0" smtClean="0">
                <a:cs typeface="B Nazanin" pitchFamily="2" charset="-78"/>
              </a:rPr>
              <a:t>ویژگی های نان با کیفیت</a:t>
            </a:r>
            <a:endParaRPr lang="en-US" sz="2300" b="1" dirty="0">
              <a:cs typeface="B Nazanin" pitchFamily="2" charset="-78"/>
            </a:endParaRPr>
          </a:p>
        </p:txBody>
      </p:sp>
      <p:sp>
        <p:nvSpPr>
          <p:cNvPr id="4" name="Right Brace 3"/>
          <p:cNvSpPr/>
          <p:nvPr/>
        </p:nvSpPr>
        <p:spPr>
          <a:xfrm>
            <a:off x="5791200" y="1491342"/>
            <a:ext cx="374618" cy="404651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19400" y="1632355"/>
            <a:ext cx="3106940" cy="3808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lnSpc>
                <a:spcPct val="150000"/>
              </a:lnSpc>
              <a:buFont typeface="Courier New" pitchFamily="49" charset="0"/>
              <a:buChar char="o"/>
            </a:pPr>
            <a:r>
              <a:rPr lang="fa-IR" sz="2300" b="1" dirty="0" smtClean="0">
                <a:cs typeface="B Nazanin" pitchFamily="2" charset="-78"/>
              </a:rPr>
              <a:t>میزان سبوس و گلوتن آرد</a:t>
            </a:r>
          </a:p>
          <a:p>
            <a:pPr marL="342900" indent="-342900" algn="r" rtl="1">
              <a:lnSpc>
                <a:spcPct val="150000"/>
              </a:lnSpc>
              <a:buFont typeface="Courier New" pitchFamily="49" charset="0"/>
              <a:buChar char="o"/>
            </a:pPr>
            <a:r>
              <a:rPr lang="fa-IR" sz="2300" b="1" dirty="0" smtClean="0">
                <a:cs typeface="B Nazanin" pitchFamily="2" charset="-78"/>
              </a:rPr>
              <a:t>میزان استراحت خمیر</a:t>
            </a:r>
          </a:p>
          <a:p>
            <a:pPr marL="342900" indent="-342900" algn="r" rtl="1">
              <a:lnSpc>
                <a:spcPct val="150000"/>
              </a:lnSpc>
              <a:buFont typeface="Courier New" pitchFamily="49" charset="0"/>
              <a:buChar char="o"/>
            </a:pPr>
            <a:r>
              <a:rPr lang="fa-IR" sz="2300" b="1" dirty="0" smtClean="0">
                <a:cs typeface="B Nazanin" pitchFamily="2" charset="-78"/>
              </a:rPr>
              <a:t>مدت زمان پخت نان</a:t>
            </a:r>
          </a:p>
          <a:p>
            <a:pPr marL="342900" indent="-342900" algn="r" rtl="1">
              <a:lnSpc>
                <a:spcPct val="150000"/>
              </a:lnSpc>
              <a:buFont typeface="Courier New" pitchFamily="49" charset="0"/>
              <a:buChar char="o"/>
            </a:pPr>
            <a:r>
              <a:rPr lang="fa-IR" sz="2300" b="1" dirty="0" smtClean="0">
                <a:cs typeface="B Nazanin" pitchFamily="2" charset="-78"/>
              </a:rPr>
              <a:t>میزان مهارت فنی نانوایان</a:t>
            </a:r>
          </a:p>
          <a:p>
            <a:pPr marL="342900" indent="-342900" algn="r" rtl="1">
              <a:lnSpc>
                <a:spcPct val="150000"/>
              </a:lnSpc>
              <a:buFont typeface="Courier New" pitchFamily="49" charset="0"/>
              <a:buChar char="o"/>
            </a:pPr>
            <a:r>
              <a:rPr lang="fa-IR" sz="2300" b="1" dirty="0" smtClean="0">
                <a:cs typeface="B Nazanin" pitchFamily="2" charset="-78"/>
              </a:rPr>
              <a:t>سبک پخت نان</a:t>
            </a:r>
          </a:p>
          <a:p>
            <a:pPr marL="342900" indent="-342900" algn="r" rtl="1">
              <a:lnSpc>
                <a:spcPct val="150000"/>
              </a:lnSpc>
              <a:buFont typeface="Courier New" pitchFamily="49" charset="0"/>
              <a:buChar char="o"/>
            </a:pPr>
            <a:r>
              <a:rPr lang="fa-IR" sz="2300" b="1" dirty="0" smtClean="0">
                <a:cs typeface="B Nazanin" pitchFamily="2" charset="-78"/>
              </a:rPr>
              <a:t>نوع و میزان افزودنی های</a:t>
            </a:r>
          </a:p>
          <a:p>
            <a:pPr algn="r" rtl="1">
              <a:lnSpc>
                <a:spcPct val="150000"/>
              </a:lnSpc>
            </a:pPr>
            <a:r>
              <a:rPr lang="fa-IR" sz="2300" b="1" dirty="0" smtClean="0">
                <a:cs typeface="B Nazanin" pitchFamily="2" charset="-78"/>
              </a:rPr>
              <a:t>مصرفی</a:t>
            </a:r>
            <a:endParaRPr lang="en-US" sz="2300" b="1" dirty="0">
              <a:cs typeface="B Nazanin" pitchFamily="2" charset="-78"/>
            </a:endParaRPr>
          </a:p>
        </p:txBody>
      </p:sp>
      <p:pic>
        <p:nvPicPr>
          <p:cNvPr id="3074" name="Picture 2" descr="H:\تقلبات\ax\نان بربری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9" t="6349" r="7142" b="12699"/>
          <a:stretch/>
        </p:blipFill>
        <p:spPr bwMode="auto">
          <a:xfrm>
            <a:off x="254001" y="2362200"/>
            <a:ext cx="2565399" cy="259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90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447800"/>
            <a:ext cx="8503920" cy="5181600"/>
          </a:xfrm>
        </p:spPr>
        <p:txBody>
          <a:bodyPr>
            <a:normAutofit fontScale="92500" lnSpcReduction="20000"/>
          </a:bodyPr>
          <a:lstStyle/>
          <a:p>
            <a:pPr algn="r" rtl="1"/>
            <a:r>
              <a:rPr lang="fa-IR" sz="2800" dirty="0">
                <a:solidFill>
                  <a:prstClr val="black"/>
                </a:solidFill>
                <a:cs typeface="B Nazanin" pitchFamily="2" charset="-78"/>
              </a:rPr>
              <a:t>شكر </a:t>
            </a:r>
          </a:p>
          <a:p>
            <a:pPr algn="r" rtl="1"/>
            <a:r>
              <a:rPr lang="fa-IR" sz="2800" dirty="0">
                <a:solidFill>
                  <a:prstClr val="black"/>
                </a:solidFill>
                <a:cs typeface="B Nazanin" pitchFamily="2" charset="-78"/>
              </a:rPr>
              <a:t>گلوكز مايع  </a:t>
            </a:r>
          </a:p>
          <a:p>
            <a:pPr algn="r" rtl="1"/>
            <a:r>
              <a:rPr lang="fa-IR" sz="2800" dirty="0">
                <a:solidFill>
                  <a:prstClr val="black"/>
                </a:solidFill>
                <a:cs typeface="B Nazanin" pitchFamily="2" charset="-78"/>
              </a:rPr>
              <a:t>نمك</a:t>
            </a:r>
          </a:p>
          <a:p>
            <a:pPr algn="r" rtl="1"/>
            <a:r>
              <a:rPr lang="fa-IR" sz="2800" dirty="0">
                <a:solidFill>
                  <a:prstClr val="black"/>
                </a:solidFill>
                <a:cs typeface="B Nazanin" pitchFamily="2" charset="-78"/>
              </a:rPr>
              <a:t>روغن </a:t>
            </a:r>
          </a:p>
          <a:p>
            <a:pPr algn="r" rtl="1"/>
            <a:r>
              <a:rPr lang="fa-IR" sz="2800" dirty="0">
                <a:solidFill>
                  <a:prstClr val="black"/>
                </a:solidFill>
                <a:cs typeface="B Nazanin" pitchFamily="2" charset="-78"/>
              </a:rPr>
              <a:t>شيره خرما </a:t>
            </a:r>
          </a:p>
          <a:p>
            <a:pPr algn="r" rtl="1"/>
            <a:r>
              <a:rPr lang="fa-IR" sz="2800" dirty="0">
                <a:solidFill>
                  <a:prstClr val="black"/>
                </a:solidFill>
                <a:cs typeface="B Nazanin" pitchFamily="2" charset="-78"/>
              </a:rPr>
              <a:t>شيره انگور </a:t>
            </a:r>
          </a:p>
          <a:p>
            <a:pPr algn="r" rtl="1"/>
            <a:r>
              <a:rPr lang="fa-IR" sz="2800" dirty="0">
                <a:solidFill>
                  <a:prstClr val="black"/>
                </a:solidFill>
                <a:cs typeface="B Nazanin" pitchFamily="2" charset="-78"/>
              </a:rPr>
              <a:t>مالت </a:t>
            </a:r>
          </a:p>
          <a:p>
            <a:pPr algn="r" rtl="1"/>
            <a:r>
              <a:rPr lang="fa-IR" sz="2800" dirty="0">
                <a:solidFill>
                  <a:prstClr val="black"/>
                </a:solidFill>
                <a:cs typeface="B Nazanin" pitchFamily="2" charset="-78"/>
              </a:rPr>
              <a:t>عصاره </a:t>
            </a:r>
            <a:r>
              <a:rPr lang="fa-IR" sz="2800" dirty="0" smtClean="0">
                <a:solidFill>
                  <a:prstClr val="black"/>
                </a:solidFill>
                <a:cs typeface="B Nazanin" pitchFamily="2" charset="-78"/>
              </a:rPr>
              <a:t>مالت</a:t>
            </a:r>
          </a:p>
          <a:p>
            <a:pPr marL="0" indent="0" algn="r" rtl="1">
              <a:lnSpc>
                <a:spcPct val="170000"/>
              </a:lnSpc>
              <a:buNone/>
            </a:pPr>
            <a:r>
              <a:rPr lang="fa-IR" sz="2800" dirty="0" smtClean="0">
                <a:solidFill>
                  <a:prstClr val="black"/>
                </a:solidFill>
                <a:cs typeface="B Nazanin" pitchFamily="2" charset="-78"/>
              </a:rPr>
              <a:t> ویژگیهای </a:t>
            </a:r>
            <a:r>
              <a:rPr lang="fa-IR" sz="2800" dirty="0">
                <a:solidFill>
                  <a:prstClr val="black"/>
                </a:solidFill>
                <a:cs typeface="B Nazanin" pitchFamily="2" charset="-78"/>
              </a:rPr>
              <a:t>مواد فوق  باید با استانداردهای مربوطه  </a:t>
            </a:r>
            <a:r>
              <a:rPr lang="fa-IR" sz="2800" dirty="0" smtClean="0">
                <a:solidFill>
                  <a:prstClr val="black"/>
                </a:solidFill>
                <a:cs typeface="B Nazanin" pitchFamily="2" charset="-78"/>
              </a:rPr>
              <a:t>مطابقت داشته</a:t>
            </a:r>
            <a:r>
              <a:rPr lang="fa-IR" sz="2800" dirty="0">
                <a:solidFill>
                  <a:prstClr val="black"/>
                </a:solidFill>
                <a:cs typeface="B Nazanin" pitchFamily="2" charset="-78"/>
              </a:rPr>
              <a:t>  </a:t>
            </a:r>
            <a:r>
              <a:rPr lang="fa-IR" sz="2800" dirty="0" smtClean="0">
                <a:solidFill>
                  <a:prstClr val="black"/>
                </a:solidFill>
                <a:cs typeface="B Nazanin" pitchFamily="2" charset="-78"/>
              </a:rPr>
              <a:t>باشد و</a:t>
            </a:r>
            <a:r>
              <a:rPr lang="fa-IR" sz="2800" dirty="0">
                <a:solidFill>
                  <a:prstClr val="black"/>
                </a:solidFill>
                <a:cs typeface="B Nazanin" pitchFamily="2" charset="-78"/>
              </a:rPr>
              <a:t> </a:t>
            </a:r>
            <a:r>
              <a:rPr lang="fa-IR" sz="2800" dirty="0" smtClean="0">
                <a:solidFill>
                  <a:prstClr val="black"/>
                </a:solidFill>
                <a:cs typeface="B Nazanin" pitchFamily="2" charset="-78"/>
              </a:rPr>
              <a:t>م</a:t>
            </a:r>
            <a:r>
              <a:rPr lang="ar-SA" sz="2800" dirty="0" smtClean="0">
                <a:solidFill>
                  <a:prstClr val="black"/>
                </a:solidFill>
                <a:cs typeface="B Nazanin" pitchFamily="2" charset="-78"/>
              </a:rPr>
              <a:t>یزان</a:t>
            </a:r>
            <a:r>
              <a:rPr lang="fa-IR" sz="2800" dirty="0">
                <a:solidFill>
                  <a:prstClr val="black"/>
                </a:solidFill>
                <a:cs typeface="B Nazanin" pitchFamily="2" charset="-78"/>
              </a:rPr>
              <a:t> </a:t>
            </a:r>
            <a:r>
              <a:rPr lang="ar-SA" sz="2800" dirty="0" smtClean="0">
                <a:solidFill>
                  <a:prstClr val="black"/>
                </a:solidFill>
                <a:cs typeface="B Nazanin" pitchFamily="2" charset="-78"/>
              </a:rPr>
              <a:t>این</a:t>
            </a:r>
            <a:r>
              <a:rPr lang="ar-SA" sz="2800" dirty="0">
                <a:solidFill>
                  <a:prstClr val="black"/>
                </a:solidFill>
                <a:cs typeface="B Nazanin" pitchFamily="2" charset="-78"/>
              </a:rPr>
              <a:t>  مواد باید تا حدی باشد که تأثیر نامطلوبی  بر روی کیفیت  نان  حاصل  ، ایجاد ننماید.</a:t>
            </a:r>
            <a:endParaRPr lang="en-US" sz="2800" dirty="0">
              <a:solidFill>
                <a:prstClr val="black"/>
              </a:solidFill>
              <a:cs typeface="B Nazanin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0" y="501449"/>
            <a:ext cx="77168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spcBef>
                <a:spcPct val="20000"/>
              </a:spcBef>
              <a:buClr>
                <a:srgbClr val="4F81BD"/>
              </a:buClr>
              <a:buSzPct val="85000"/>
            </a:pPr>
            <a:r>
              <a:rPr lang="fa-IR" sz="2800" dirty="0">
                <a:solidFill>
                  <a:prstClr val="black"/>
                </a:solidFill>
                <a:cs typeface="B Titr" pitchFamily="2" charset="-78"/>
              </a:rPr>
              <a:t>افزودنی های مجاز در نان های </a:t>
            </a:r>
            <a:r>
              <a:rPr lang="fa-IR" sz="2800" dirty="0" smtClean="0">
                <a:solidFill>
                  <a:prstClr val="black"/>
                </a:solidFill>
                <a:cs typeface="B Titr" pitchFamily="2" charset="-78"/>
              </a:rPr>
              <a:t>سنتی (آرد، رومال، </a:t>
            </a:r>
            <a:r>
              <a:rPr lang="fa-IR" sz="2800" dirty="0">
                <a:solidFill>
                  <a:prstClr val="black"/>
                </a:solidFill>
                <a:cs typeface="B Titr" pitchFamily="2" charset="-78"/>
              </a:rPr>
              <a:t>خمیر)</a:t>
            </a:r>
          </a:p>
        </p:txBody>
      </p:sp>
    </p:spTree>
    <p:extLst>
      <p:ext uri="{BB962C8B-B14F-4D97-AF65-F5344CB8AC3E}">
        <p14:creationId xmlns:p14="http://schemas.microsoft.com/office/powerpoint/2010/main" val="5655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5965" y="1066800"/>
            <a:ext cx="7477035" cy="3508977"/>
          </a:xfrm>
        </p:spPr>
        <p:txBody>
          <a:bodyPr>
            <a:normAutofit/>
          </a:bodyPr>
          <a:lstStyle/>
          <a:p>
            <a:pPr marL="68580" indent="0" algn="r" rtl="1">
              <a:buNone/>
            </a:pPr>
            <a:endParaRPr lang="fa-IR" dirty="0"/>
          </a:p>
          <a:p>
            <a:pPr marL="68580" indent="0" algn="r" rtl="1">
              <a:buNone/>
            </a:pPr>
            <a:endParaRPr lang="fa-IR" dirty="0"/>
          </a:p>
          <a:p>
            <a:pPr marL="68580" indent="0" algn="r" rtl="1">
              <a:buNone/>
            </a:pPr>
            <a:endParaRPr lang="fa-IR" dirty="0" smtClean="0"/>
          </a:p>
          <a:p>
            <a:pPr marL="68580" indent="0" algn="r" rtl="1">
              <a:buNone/>
            </a:pPr>
            <a:endParaRPr lang="fa-IR" dirty="0" smtClean="0">
              <a:cs typeface="B Titr" pitchFamily="2" charset="-78"/>
            </a:endParaRPr>
          </a:p>
          <a:p>
            <a:pPr marL="68580" indent="0" algn="r" rtl="1">
              <a:buNone/>
            </a:pPr>
            <a:endParaRPr lang="fa-IR" dirty="0">
              <a:cs typeface="B Titr" pitchFamily="2" charset="-78"/>
            </a:endParaRPr>
          </a:p>
          <a:p>
            <a:pPr marL="68580" indent="0" algn="r" rtl="1">
              <a:buNone/>
            </a:pPr>
            <a:r>
              <a:rPr lang="fa-IR" dirty="0" smtClean="0">
                <a:cs typeface="B Titr" pitchFamily="2" charset="-78"/>
              </a:rPr>
              <a:t>رایج ترین افزودنی های غیرمجاز </a:t>
            </a:r>
          </a:p>
          <a:p>
            <a:pPr marL="68580" indent="0" algn="r" rtl="1">
              <a:buNone/>
            </a:pPr>
            <a:r>
              <a:rPr lang="fa-IR" dirty="0" smtClean="0">
                <a:cs typeface="B Titr" pitchFamily="2" charset="-78"/>
              </a:rPr>
              <a:t>                      در نان ها</a:t>
            </a:r>
          </a:p>
          <a:p>
            <a:pPr algn="r" rtl="1"/>
            <a:endParaRPr lang="en-US" dirty="0"/>
          </a:p>
        </p:txBody>
      </p:sp>
      <p:sp>
        <p:nvSpPr>
          <p:cNvPr id="4" name="Right Brace 3"/>
          <p:cNvSpPr/>
          <p:nvPr/>
        </p:nvSpPr>
        <p:spPr>
          <a:xfrm>
            <a:off x="4566557" y="1447800"/>
            <a:ext cx="381000" cy="42672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1000" y="1219200"/>
            <a:ext cx="42936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2000" b="1" dirty="0" smtClean="0">
                <a:cs typeface="B Nazanin" pitchFamily="2" charset="-78"/>
                <a:hlinkClick r:id="rId3" action="ppaction://hlinksldjump"/>
              </a:rPr>
              <a:t>جوش شیرین</a:t>
            </a:r>
            <a:endParaRPr lang="fa-IR" sz="2000" b="1" dirty="0" smtClean="0">
              <a:cs typeface="B Nazanin" pitchFamily="2" charset="-78"/>
            </a:endParaRPr>
          </a:p>
          <a:p>
            <a:pPr algn="r" rtl="1">
              <a:lnSpc>
                <a:spcPct val="200000"/>
              </a:lnSpc>
            </a:pPr>
            <a:r>
              <a:rPr lang="fa-IR" sz="2000" b="1" dirty="0" smtClean="0">
                <a:cs typeface="B Nazanin" pitchFamily="2" charset="-78"/>
                <a:hlinkClick r:id="rId4" action="ppaction://hlinksldjump"/>
              </a:rPr>
              <a:t>جوهر لیمو </a:t>
            </a:r>
            <a:endParaRPr lang="fa-IR" sz="2000" b="1" dirty="0" smtClean="0">
              <a:cs typeface="B Nazanin" pitchFamily="2" charset="-78"/>
            </a:endParaRPr>
          </a:p>
          <a:p>
            <a:pPr algn="r" rtl="1">
              <a:lnSpc>
                <a:spcPct val="200000"/>
              </a:lnSpc>
            </a:pPr>
            <a:r>
              <a:rPr lang="fa-IR" sz="2000" b="1" dirty="0" smtClean="0">
                <a:cs typeface="B Nazanin" pitchFamily="2" charset="-78"/>
                <a:hlinkClick r:id="rId5" action="ppaction://hlinksldjump"/>
              </a:rPr>
              <a:t>زاج سفید</a:t>
            </a:r>
            <a:endParaRPr lang="fa-IR" sz="2000" b="1" dirty="0" smtClean="0">
              <a:cs typeface="B Nazanin" pitchFamily="2" charset="-78"/>
            </a:endParaRPr>
          </a:p>
          <a:p>
            <a:pPr algn="r" rtl="1">
              <a:lnSpc>
                <a:spcPct val="200000"/>
              </a:lnSpc>
            </a:pPr>
            <a:r>
              <a:rPr lang="fa-IR" sz="2000" b="1" dirty="0" smtClean="0">
                <a:cs typeface="B Nazanin" pitchFamily="2" charset="-78"/>
                <a:hlinkClick r:id="rId6" action="ppaction://hlinksldjump"/>
              </a:rPr>
              <a:t>جوهر قند(بلانکیت)</a:t>
            </a:r>
            <a:endParaRPr lang="fa-IR" sz="2000" b="1" dirty="0" smtClean="0">
              <a:cs typeface="B Nazanin" pitchFamily="2" charset="-78"/>
            </a:endParaRPr>
          </a:p>
          <a:p>
            <a:pPr algn="r" rtl="1">
              <a:lnSpc>
                <a:spcPct val="200000"/>
              </a:lnSpc>
            </a:pPr>
            <a:r>
              <a:rPr lang="fa-IR" sz="2000" b="1" dirty="0" smtClean="0">
                <a:cs typeface="B Nazanin" pitchFamily="2" charset="-78"/>
                <a:hlinkClick r:id="rId7" action="ppaction://hlinksldjump"/>
              </a:rPr>
              <a:t>بیکینگ پودر</a:t>
            </a:r>
            <a:endParaRPr lang="fa-IR" sz="2000" b="1" dirty="0" smtClean="0">
              <a:cs typeface="B Nazanin" pitchFamily="2" charset="-78"/>
            </a:endParaRPr>
          </a:p>
          <a:p>
            <a:pPr algn="r" rtl="1">
              <a:lnSpc>
                <a:spcPct val="200000"/>
              </a:lnSpc>
            </a:pPr>
            <a:r>
              <a:rPr lang="fa-IR" sz="2000" b="1" dirty="0" smtClean="0">
                <a:cs typeface="B Nazanin" pitchFamily="2" charset="-78"/>
                <a:hlinkClick r:id="rId8" action="ppaction://hlinksldjump"/>
              </a:rPr>
              <a:t>سنگ نمک، نمک رودخانه، نمک صنعتی</a:t>
            </a:r>
            <a:endParaRPr lang="fa-IR" sz="2000" b="1" dirty="0" smtClean="0">
              <a:cs typeface="B Nazanin" pitchFamily="2" charset="-78"/>
            </a:endParaRPr>
          </a:p>
          <a:p>
            <a:pPr algn="r" rtl="1">
              <a:lnSpc>
                <a:spcPct val="200000"/>
              </a:lnSpc>
            </a:pPr>
            <a:r>
              <a:rPr lang="fa-IR" sz="2000" b="1" dirty="0" smtClean="0">
                <a:cs typeface="B Nazanin" pitchFamily="2" charset="-78"/>
                <a:hlinkClick r:id="rId9" action="ppaction://hlinksldjump"/>
              </a:rPr>
              <a:t>سبوس فله غیربهداشتی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3391" y="5904291"/>
            <a:ext cx="7906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2000" dirty="0">
                <a:cs typeface="B Nazanin" pitchFamily="2" charset="-78"/>
              </a:rPr>
              <a:t>مواد خارجی : نان  باید فاقد مواد خارجی  شامل  سنگ  ، شن  ، بقایای  حشرات  ، مو و غیره  باشد </a:t>
            </a:r>
            <a:endParaRPr lang="en-US" sz="2000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2265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 rtl="1">
              <a:lnSpc>
                <a:spcPct val="150000"/>
              </a:lnSpc>
              <a:buNone/>
            </a:pPr>
            <a:r>
              <a:rPr lang="fa-IR" sz="2000" dirty="0" smtClean="0">
                <a:cs typeface="B Nazanin" pitchFamily="2" charset="-78"/>
              </a:rPr>
              <a:t>فرآیند تولید گاز کربنیک و حجیم شدن خمیر(ور آمدن) با استفاده از </a:t>
            </a: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sz="2000" dirty="0" smtClean="0">
                <a:cs typeface="B Nazanin" pitchFamily="2" charset="-78"/>
              </a:rPr>
              <a:t>افزودنی های مجاز: </a:t>
            </a:r>
            <a:r>
              <a:rPr lang="fa-IR" sz="2000" b="1" dirty="0" smtClean="0">
                <a:cs typeface="B Nazanin" pitchFamily="2" charset="-78"/>
              </a:rPr>
              <a:t>خمیرمایه خشک و تر، خمیر ترش</a:t>
            </a:r>
            <a:endParaRPr lang="fa-IR" sz="20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sz="2000" dirty="0" smtClean="0">
                <a:cs typeface="B Nazanin" pitchFamily="2" charset="-78"/>
              </a:rPr>
              <a:t>و یا افزودنی های غیرمجاز از قبیل: </a:t>
            </a:r>
            <a:r>
              <a:rPr lang="fa-IR" sz="2000" b="1" dirty="0" smtClean="0">
                <a:cs typeface="B Nazanin" pitchFamily="2" charset="-78"/>
              </a:rPr>
              <a:t>جوش شیرین</a:t>
            </a:r>
          </a:p>
          <a:p>
            <a:pPr algn="just" rtl="1">
              <a:lnSpc>
                <a:spcPct val="150000"/>
              </a:lnSpc>
              <a:buFont typeface="Wingdings" pitchFamily="2" charset="2"/>
              <a:buChar char="v"/>
            </a:pPr>
            <a:r>
              <a:rPr lang="fa-IR" sz="2000" dirty="0" smtClean="0">
                <a:cs typeface="B Nazanin" pitchFamily="2" charset="-78"/>
              </a:rPr>
              <a:t>استفاده </a:t>
            </a:r>
            <a:r>
              <a:rPr lang="fa-IR" sz="2000" dirty="0">
                <a:cs typeface="B Nazanin" pitchFamily="2" charset="-78"/>
              </a:rPr>
              <a:t>از جوش شیرین به دو </a:t>
            </a:r>
            <a:r>
              <a:rPr lang="fa-IR" sz="2000" dirty="0" smtClean="0">
                <a:cs typeface="B Nazanin" pitchFamily="2" charset="-78"/>
              </a:rPr>
              <a:t>منظور انجام می شود:</a:t>
            </a:r>
          </a:p>
          <a:p>
            <a:pPr algn="just" rtl="1">
              <a:lnSpc>
                <a:spcPct val="150000"/>
              </a:lnSpc>
            </a:pPr>
            <a:r>
              <a:rPr lang="fa-IR" sz="2000" dirty="0" smtClean="0">
                <a:cs typeface="B Nazanin" pitchFamily="2" charset="-78"/>
              </a:rPr>
              <a:t>کاهش زمان ماند</a:t>
            </a:r>
          </a:p>
          <a:p>
            <a:pPr algn="just" rtl="1">
              <a:lnSpc>
                <a:spcPct val="150000"/>
              </a:lnSpc>
            </a:pPr>
            <a:r>
              <a:rPr lang="fa-IR" sz="2000" dirty="0" smtClean="0">
                <a:cs typeface="B Nazanin" pitchFamily="2" charset="-78"/>
              </a:rPr>
              <a:t>ارزان بودن نسبت به خمیر مایه</a:t>
            </a: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sz="2000" b="1" dirty="0" smtClean="0">
                <a:cs typeface="B Nazanin" pitchFamily="2" charset="-78"/>
              </a:rPr>
              <a:t>استفاده از جوش شیرین در نان در سال  1380در کشور ممنوع اعلام شده است اما در اروپا و آمریکا بعنوان یک ماده پر کاربرد در صنایع غذایی مورد تایید </a:t>
            </a:r>
            <a:r>
              <a:rPr lang="en-US" sz="2000" b="1" dirty="0" smtClean="0">
                <a:cs typeface="B Nazanin" pitchFamily="2" charset="-78"/>
              </a:rPr>
              <a:t>FDA </a:t>
            </a:r>
            <a:r>
              <a:rPr lang="fa-IR" sz="2000" b="1" dirty="0" smtClean="0">
                <a:cs typeface="B Nazanin" pitchFamily="2" charset="-78"/>
              </a:rPr>
              <a:t> می باشد.</a:t>
            </a:r>
          </a:p>
          <a:p>
            <a:pPr algn="just" rtl="1">
              <a:lnSpc>
                <a:spcPct val="150000"/>
              </a:lnSpc>
            </a:pPr>
            <a:endParaRPr lang="en-US" sz="2000" dirty="0">
              <a:cs typeface="B Nazanin" pitchFamily="2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304800"/>
            <a:ext cx="8077200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a-IR" sz="3600" dirty="0" smtClean="0">
                <a:solidFill>
                  <a:srgbClr val="002060"/>
                </a:solidFill>
                <a:cs typeface="B Titr" pitchFamily="2" charset="-78"/>
              </a:rPr>
              <a:t>عمل آوری خمیر با جوش شیرین</a:t>
            </a:r>
            <a:endParaRPr lang="en-US" sz="3600" dirty="0">
              <a:solidFill>
                <a:srgbClr val="002060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8190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382000" cy="5821363"/>
          </a:xfrm>
        </p:spPr>
        <p:txBody>
          <a:bodyPr/>
          <a:lstStyle/>
          <a:p>
            <a:pPr algn="r" rtl="1"/>
            <a:endParaRPr lang="fa-IR" dirty="0" smtClean="0"/>
          </a:p>
          <a:p>
            <a:pPr algn="r" rtl="1"/>
            <a:endParaRPr lang="fa-IR" dirty="0"/>
          </a:p>
          <a:p>
            <a:pPr algn="r" rtl="1"/>
            <a:endParaRPr lang="fa-IR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07961" y="1383774"/>
            <a:ext cx="81135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 rtl="1">
              <a:lnSpc>
                <a:spcPct val="250000"/>
              </a:lnSpc>
              <a:buFont typeface="Wingdings" pitchFamily="2" charset="2"/>
              <a:buChar char="v"/>
            </a:pPr>
            <a:r>
              <a:rPr lang="fa-IR" sz="2400" b="1" dirty="0" smtClean="0">
                <a:cs typeface="B Nazanin" pitchFamily="2" charset="-78"/>
              </a:rPr>
              <a:t>خمیر نارس(فطیری)است و ارزش غذایی لازم را ندارد.</a:t>
            </a:r>
          </a:p>
          <a:p>
            <a:pPr marL="457200" indent="-457200" algn="r" rtl="1">
              <a:lnSpc>
                <a:spcPct val="250000"/>
              </a:lnSpc>
              <a:buFont typeface="Wingdings" pitchFamily="2" charset="2"/>
              <a:buChar char="v"/>
            </a:pPr>
            <a:r>
              <a:rPr lang="fa-IR" sz="2400" b="1" dirty="0" smtClean="0">
                <a:cs typeface="B Nazanin" pitchFamily="2" charset="-78"/>
              </a:rPr>
              <a:t>فاقد طعم و مزه طبیعی است: بعلت </a:t>
            </a:r>
            <a:r>
              <a:rPr lang="fa-IR" sz="2400" b="1" u="sng" dirty="0" smtClean="0">
                <a:cs typeface="B Nazanin" pitchFamily="2" charset="-78"/>
              </a:rPr>
              <a:t>عدم</a:t>
            </a:r>
            <a:r>
              <a:rPr lang="fa-IR" sz="2400" b="1" dirty="0" smtClean="0">
                <a:cs typeface="B Nazanin" pitchFamily="2" charset="-78"/>
              </a:rPr>
              <a:t> وجود محصولات جانبی مخمرها</a:t>
            </a:r>
          </a:p>
          <a:p>
            <a:pPr marL="457200" indent="-457200" algn="r" rtl="1">
              <a:lnSpc>
                <a:spcPct val="250000"/>
              </a:lnSpc>
              <a:buFont typeface="Wingdings" pitchFamily="2" charset="2"/>
              <a:buChar char="v"/>
            </a:pPr>
            <a:r>
              <a:rPr lang="fa-IR" sz="2400" b="1" dirty="0" smtClean="0">
                <a:cs typeface="B Nazanin" pitchFamily="2" charset="-78"/>
              </a:rPr>
              <a:t>تیرگی مغز نان و بوی نامطبوع در آن</a:t>
            </a:r>
          </a:p>
          <a:p>
            <a:pPr marL="457200" indent="-457200" algn="r" rtl="1">
              <a:lnSpc>
                <a:spcPct val="250000"/>
              </a:lnSpc>
              <a:buFont typeface="Wingdings" pitchFamily="2" charset="2"/>
              <a:buChar char="v"/>
            </a:pPr>
            <a:r>
              <a:rPr lang="fa-IR" sz="2400" b="1" dirty="0" smtClean="0">
                <a:cs typeface="B Nazanin" pitchFamily="2" charset="-78"/>
              </a:rPr>
              <a:t>موجب احساس مزه صابون در دهان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0229" y="657368"/>
            <a:ext cx="7848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dirty="0">
                <a:cs typeface="B Titr" pitchFamily="2" charset="-78"/>
              </a:rPr>
              <a:t>اثرات سوء </a:t>
            </a:r>
            <a:r>
              <a:rPr lang="fa-IR" sz="2800" dirty="0" smtClean="0">
                <a:cs typeface="B Titr" pitchFamily="2" charset="-78"/>
              </a:rPr>
              <a:t>مصرف جوش شیرین(بیکربنات سدیم) بر </a:t>
            </a:r>
            <a:r>
              <a:rPr lang="fa-IR" sz="2800" dirty="0">
                <a:cs typeface="B Titr" pitchFamily="2" charset="-78"/>
              </a:rPr>
              <a:t>کیفیت نان</a:t>
            </a:r>
            <a:endParaRPr lang="en-US" sz="2800" dirty="0">
              <a:cs typeface="B Titr" pitchFamily="2" charset="-78"/>
            </a:endParaRPr>
          </a:p>
          <a:p>
            <a:endParaRPr lang="en-US" dirty="0"/>
          </a:p>
        </p:txBody>
      </p:sp>
      <p:pic>
        <p:nvPicPr>
          <p:cNvPr id="4101" name="Picture 5" descr="H:\عکس\1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" y="3276600"/>
            <a:ext cx="3486536" cy="355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27525" y="6300505"/>
            <a:ext cx="397042" cy="228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091540" y="6561762"/>
            <a:ext cx="576943" cy="3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1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a-IR" dirty="0" smtClean="0"/>
          </a:p>
          <a:p>
            <a:pPr marL="0" indent="0" algn="r" rtl="1">
              <a:buNone/>
            </a:pPr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543800" cy="79216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rtl="1"/>
            <a:r>
              <a:rPr lang="fa-IR" sz="3200" dirty="0">
                <a:cs typeface="B Titr" pitchFamily="2" charset="-78"/>
              </a:rPr>
              <a:t>مشکلات بهداشتی مصرف </a:t>
            </a:r>
            <a:r>
              <a:rPr lang="fa-IR" sz="3200" dirty="0" smtClean="0">
                <a:cs typeface="B Titr" pitchFamily="2" charset="-78"/>
              </a:rPr>
              <a:t>جوش </a:t>
            </a:r>
            <a:r>
              <a:rPr lang="fa-IR" sz="3200" dirty="0">
                <a:cs typeface="B Titr" pitchFamily="2" charset="-78"/>
              </a:rPr>
              <a:t>شیرین برای انسان</a:t>
            </a:r>
            <a:endParaRPr lang="en-US" sz="3200" dirty="0">
              <a:cs typeface="B Titr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2057400"/>
            <a:ext cx="7543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rtl="1">
              <a:lnSpc>
                <a:spcPct val="200000"/>
              </a:lnSpc>
              <a:buFont typeface="Wingdings" pitchFamily="2" charset="2"/>
              <a:buChar char="§"/>
            </a:pPr>
            <a:r>
              <a:rPr lang="fa-IR" sz="2400" b="1" dirty="0">
                <a:cs typeface="B Nazanin" pitchFamily="2" charset="-78"/>
              </a:rPr>
              <a:t>خنثی کردن اسید معده</a:t>
            </a:r>
          </a:p>
          <a:p>
            <a:pPr marL="342900" indent="-342900" algn="r" rtl="1">
              <a:lnSpc>
                <a:spcPct val="200000"/>
              </a:lnSpc>
              <a:buFont typeface="Wingdings" pitchFamily="2" charset="2"/>
              <a:buChar char="§"/>
            </a:pPr>
            <a:r>
              <a:rPr lang="fa-IR" sz="2400" b="1" dirty="0">
                <a:cs typeface="B Nazanin" pitchFamily="2" charset="-78"/>
              </a:rPr>
              <a:t>ایجاد اختلالات الکترولیتی بدن</a:t>
            </a:r>
          </a:p>
          <a:p>
            <a:pPr marL="342900" indent="-342900" algn="r" rtl="1">
              <a:lnSpc>
                <a:spcPct val="200000"/>
              </a:lnSpc>
              <a:buFont typeface="Wingdings" pitchFamily="2" charset="2"/>
              <a:buChar char="§"/>
            </a:pPr>
            <a:r>
              <a:rPr lang="fa-IR" sz="2400" b="1" dirty="0">
                <a:cs typeface="B Nazanin" pitchFamily="2" charset="-78"/>
              </a:rPr>
              <a:t>اختلال در جذب فلزات مفید در </a:t>
            </a:r>
            <a:r>
              <a:rPr lang="fa-IR" sz="2400" b="1" dirty="0" smtClean="0">
                <a:cs typeface="B Nazanin" pitchFamily="2" charset="-78"/>
              </a:rPr>
              <a:t>بدن: کلسیم، فسفر، آهن</a:t>
            </a:r>
            <a:endParaRPr lang="fa-IR" sz="2400" b="1" dirty="0">
              <a:cs typeface="B Nazanin" pitchFamily="2" charset="-78"/>
            </a:endParaRPr>
          </a:p>
          <a:p>
            <a:pPr marL="342900" indent="-342900" algn="r" rtl="1">
              <a:lnSpc>
                <a:spcPct val="200000"/>
              </a:lnSpc>
              <a:buFont typeface="Wingdings" pitchFamily="2" charset="2"/>
              <a:buChar char="§"/>
            </a:pPr>
            <a:r>
              <a:rPr lang="fa-IR" sz="2400" b="1" dirty="0">
                <a:cs typeface="B Nazanin" pitchFamily="2" charset="-78"/>
              </a:rPr>
              <a:t>افزایش جذب فلزات </a:t>
            </a:r>
            <a:r>
              <a:rPr lang="fa-IR" sz="2400" b="1" dirty="0" smtClean="0">
                <a:cs typeface="B Nazanin" pitchFamily="2" charset="-78"/>
              </a:rPr>
              <a:t>سنگین: سرب و جیوه</a:t>
            </a:r>
            <a:endParaRPr lang="fa-IR" sz="2400" b="1" dirty="0">
              <a:cs typeface="B Nazanin" pitchFamily="2" charset="-78"/>
            </a:endParaRP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§"/>
            </a:pPr>
            <a:endParaRPr lang="en-US" sz="2400" b="1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3288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962400" y="533400"/>
            <a:ext cx="5105400" cy="5943600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endParaRPr lang="fa-IR" sz="2400" dirty="0" smtClean="0">
              <a:cs typeface="B Titr" pitchFamily="2" charset="-78"/>
            </a:endParaRPr>
          </a:p>
          <a:p>
            <a:pPr marL="0" indent="0" algn="r" rtl="1">
              <a:buNone/>
            </a:pPr>
            <a:r>
              <a:rPr lang="fa-IR" sz="2300" dirty="0" smtClean="0">
                <a:cs typeface="B Titr" pitchFamily="2" charset="-78"/>
              </a:rPr>
              <a:t>روش </a:t>
            </a:r>
            <a:r>
              <a:rPr lang="fa-IR" sz="2300" dirty="0">
                <a:cs typeface="B Titr" pitchFamily="2" charset="-78"/>
              </a:rPr>
              <a:t>های مصرف جوش شیرین در انواع </a:t>
            </a:r>
            <a:r>
              <a:rPr lang="fa-IR" sz="2300" dirty="0" smtClean="0">
                <a:cs typeface="B Titr" pitchFamily="2" charset="-78"/>
              </a:rPr>
              <a:t>نان</a:t>
            </a:r>
            <a:endParaRPr lang="en-US" sz="2300" dirty="0" smtClean="0">
              <a:cs typeface="B Titr" pitchFamily="2" charset="-78"/>
            </a:endParaRPr>
          </a:p>
          <a:p>
            <a:pPr marL="0" indent="0" algn="r" rtl="1">
              <a:buNone/>
            </a:pPr>
            <a:endParaRPr lang="fa-IR" sz="2400" dirty="0" smtClean="0"/>
          </a:p>
          <a:p>
            <a:pPr algn="r" rtl="1">
              <a:lnSpc>
                <a:spcPct val="200000"/>
              </a:lnSpc>
            </a:pPr>
            <a:r>
              <a:rPr lang="fa-IR" sz="2400" b="1" dirty="0" smtClean="0">
                <a:cs typeface="B Nazanin" pitchFamily="2" charset="-78"/>
              </a:rPr>
              <a:t>افزودن به خمیر همه انواع نان</a:t>
            </a:r>
            <a:endParaRPr lang="fa-IR" sz="2400" b="1" dirty="0">
              <a:cs typeface="B Nazanin" pitchFamily="2" charset="-78"/>
            </a:endParaRPr>
          </a:p>
          <a:p>
            <a:pPr algn="r" rtl="1">
              <a:lnSpc>
                <a:spcPct val="200000"/>
              </a:lnSpc>
            </a:pPr>
            <a:r>
              <a:rPr lang="fa-IR" sz="2400" b="1" u="sng" dirty="0" smtClean="0">
                <a:cs typeface="B Nazanin" pitchFamily="2" charset="-78"/>
              </a:rPr>
              <a:t>نان </a:t>
            </a:r>
            <a:r>
              <a:rPr lang="fa-IR" sz="2400" b="1" u="sng" dirty="0">
                <a:cs typeface="B Nazanin" pitchFamily="2" charset="-78"/>
              </a:rPr>
              <a:t>بربری</a:t>
            </a:r>
            <a:r>
              <a:rPr lang="fa-IR" sz="2400" b="1" dirty="0">
                <a:cs typeface="B Nazanin" pitchFamily="2" charset="-78"/>
              </a:rPr>
              <a:t>: هم در خمیر و هم </a:t>
            </a:r>
            <a:r>
              <a:rPr lang="fa-IR" sz="2400" b="1" dirty="0" smtClean="0">
                <a:cs typeface="B Nazanin" pitchFamily="2" charset="-78"/>
              </a:rPr>
              <a:t>بعنوان رومال</a:t>
            </a:r>
            <a:endParaRPr lang="fa-IR" sz="2400" b="1" dirty="0">
              <a:cs typeface="B Nazanin" pitchFamily="2" charset="-78"/>
            </a:endParaRPr>
          </a:p>
          <a:p>
            <a:pPr algn="r" rtl="1">
              <a:lnSpc>
                <a:spcPct val="200000"/>
              </a:lnSpc>
            </a:pPr>
            <a:r>
              <a:rPr lang="fa-IR" sz="2400" b="1" u="sng" dirty="0">
                <a:cs typeface="B Nazanin" pitchFamily="2" charset="-78"/>
              </a:rPr>
              <a:t>نان سنگک: </a:t>
            </a:r>
            <a:r>
              <a:rPr lang="fa-IR" b="1" u="sng" dirty="0">
                <a:cs typeface="B Nazanin" pitchFamily="2" charset="-78"/>
              </a:rPr>
              <a:t> </a:t>
            </a:r>
            <a:r>
              <a:rPr lang="fa-IR" b="1" dirty="0">
                <a:cs typeface="B Nazanin" pitchFamily="2" charset="-78"/>
              </a:rPr>
              <a:t>ا</a:t>
            </a:r>
            <a:r>
              <a:rPr lang="fa-IR" b="1" dirty="0" smtClean="0">
                <a:cs typeface="B Nazanin" pitchFamily="2" charset="-78"/>
              </a:rPr>
              <a:t>فزودن به </a:t>
            </a:r>
            <a:r>
              <a:rPr lang="fa-IR" b="1" u="sng" dirty="0" smtClean="0">
                <a:cs typeface="B Nazanin" pitchFamily="2" charset="-78"/>
              </a:rPr>
              <a:t>دست آب</a:t>
            </a:r>
            <a:endParaRPr lang="fa-IR" sz="2400" b="1" u="sng" dirty="0">
              <a:cs typeface="B Nazanin" pitchFamily="2" charset="-78"/>
            </a:endParaRPr>
          </a:p>
          <a:p>
            <a:pPr algn="r" rtl="1">
              <a:lnSpc>
                <a:spcPct val="200000"/>
              </a:lnSpc>
            </a:pPr>
            <a:r>
              <a:rPr lang="fa-IR" sz="2400" b="1" dirty="0" smtClean="0">
                <a:cs typeface="B Nazanin" pitchFamily="2" charset="-78"/>
              </a:rPr>
              <a:t>افزودن به نمک مصرفی جهت مخفی کردن تقلب</a:t>
            </a:r>
            <a:endParaRPr lang="en-US" sz="2400" b="1" dirty="0">
              <a:cs typeface="B Nazanin" pitchFamily="2" charset="-78"/>
            </a:endParaRPr>
          </a:p>
          <a:p>
            <a:pPr marL="0" indent="0" algn="r" rtl="1">
              <a:buNone/>
            </a:pPr>
            <a:endParaRPr lang="fa-IR" sz="2400" dirty="0" smtClean="0"/>
          </a:p>
          <a:p>
            <a:pPr marL="0" indent="0" algn="r" rtl="1">
              <a:buNone/>
            </a:pPr>
            <a:endParaRPr lang="fa-IR" sz="2400" dirty="0"/>
          </a:p>
          <a:p>
            <a:pPr marL="0" indent="0" algn="r" rtl="1">
              <a:buNone/>
            </a:pPr>
            <a:endParaRPr lang="fa-IR" sz="240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7" t="9784" r="26857" b="11220"/>
          <a:stretch/>
        </p:blipFill>
        <p:spPr bwMode="auto">
          <a:xfrm>
            <a:off x="174172" y="609600"/>
            <a:ext cx="4038600" cy="55806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46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86200"/>
            <a:ext cx="7772400" cy="2697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 sz="2000" b="1" dirty="0" smtClean="0">
                <a:solidFill>
                  <a:schemeClr val="tx1"/>
                </a:solidFill>
                <a:cs typeface="B Titr" pitchFamily="2" charset="-78"/>
              </a:rPr>
              <a:t>آبان ماه 1401</a:t>
            </a:r>
          </a:p>
          <a:p>
            <a:pPr marL="0" indent="0" algn="ctr">
              <a:buNone/>
            </a:pPr>
            <a:endParaRPr lang="fa-IR" sz="3600" b="1" dirty="0">
              <a:solidFill>
                <a:schemeClr val="tx1"/>
              </a:solidFill>
              <a:cs typeface="B Titr" pitchFamily="2" charset="-78"/>
            </a:endParaRPr>
          </a:p>
          <a:p>
            <a:pPr marL="0" indent="0" algn="ctr">
              <a:buNone/>
            </a:pPr>
            <a:endParaRPr lang="fa-IR" sz="3600" b="1" dirty="0" smtClean="0">
              <a:solidFill>
                <a:schemeClr val="tx1"/>
              </a:solidFill>
              <a:cs typeface="B Titr" pitchFamily="2" charset="-78"/>
            </a:endParaRPr>
          </a:p>
          <a:p>
            <a:pPr marL="0" indent="0" algn="ctr">
              <a:buNone/>
            </a:pPr>
            <a:endParaRPr lang="fa-IR" dirty="0">
              <a:cs typeface="B Titr" pitchFamily="2" charset="-78"/>
            </a:endParaRPr>
          </a:p>
          <a:p>
            <a:pPr marL="0" indent="0" algn="ctr">
              <a:buNone/>
            </a:pPr>
            <a:endParaRPr lang="en-US" dirty="0">
              <a:cs typeface="B Titr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98" y="228600"/>
            <a:ext cx="1211263" cy="1146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01172" y="1374673"/>
            <a:ext cx="37337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2000" dirty="0" smtClean="0">
                <a:cs typeface="B Roya" pitchFamily="2" charset="-78"/>
              </a:rPr>
              <a:t>معاونت بهداشتی دانشگاه علوم پزشکی گناباد</a:t>
            </a:r>
          </a:p>
          <a:p>
            <a:pPr algn="ctr" rtl="1"/>
            <a:r>
              <a:rPr lang="fa-IR" sz="2000" dirty="0" smtClean="0">
                <a:cs typeface="B Roya" pitchFamily="2" charset="-78"/>
              </a:rPr>
              <a:t>واحد بهداشت محیط و حرفه ای</a:t>
            </a:r>
            <a:endParaRPr lang="en-US" sz="2000" dirty="0">
              <a:cs typeface="B Roya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029" y="2362199"/>
            <a:ext cx="8382000" cy="707886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a-IR" sz="4000" b="1" dirty="0">
                <a:cs typeface="B Titr" pitchFamily="2" charset="-78"/>
              </a:rPr>
              <a:t>تقلبات در مواد غذایی و </a:t>
            </a:r>
            <a:r>
              <a:rPr lang="fa-IR" sz="4000" b="1" dirty="0" smtClean="0">
                <a:cs typeface="B Titr" pitchFamily="2" charset="-78"/>
              </a:rPr>
              <a:t>راه های </a:t>
            </a:r>
            <a:r>
              <a:rPr lang="fa-IR" sz="4000" b="1" dirty="0">
                <a:cs typeface="B Titr" pitchFamily="2" charset="-78"/>
              </a:rPr>
              <a:t>تشخیص آن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914" y="3624943"/>
            <a:ext cx="6585857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9400" y="5791200"/>
            <a:ext cx="609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a-IR" dirty="0" smtClean="0"/>
          </a:p>
          <a:p>
            <a:endParaRPr lang="fa-I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491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 smtClean="0">
                <a:solidFill>
                  <a:schemeClr val="tx1"/>
                </a:solidFill>
                <a:cs typeface="B Titr" pitchFamily="2" charset="-78"/>
              </a:rPr>
              <a:t>راه های تشخیص جوش شیرین در نان</a:t>
            </a:r>
            <a:endParaRPr lang="en-US" dirty="0">
              <a:solidFill>
                <a:schemeClr val="tx1"/>
              </a:solidFill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8534400" cy="48768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14300" indent="0" algn="r" rtl="1">
              <a:buNone/>
            </a:pPr>
            <a:r>
              <a:rPr lang="fa-IR" b="1" dirty="0" smtClean="0">
                <a:solidFill>
                  <a:schemeClr val="tx1"/>
                </a:solidFill>
                <a:cs typeface="B Nazanin" pitchFamily="2" charset="-78"/>
              </a:rPr>
              <a:t>ظاهری: </a:t>
            </a:r>
            <a:r>
              <a:rPr lang="fa-IR" dirty="0" smtClean="0">
                <a:solidFill>
                  <a:schemeClr val="tx1"/>
                </a:solidFill>
                <a:cs typeface="B Nazanin" pitchFamily="2" charset="-78"/>
              </a:rPr>
              <a:t>بوی خاص نان بعد از قرار دادن در کیسه فریزر</a:t>
            </a:r>
          </a:p>
          <a:p>
            <a:pPr marL="114300" indent="0" algn="r" rtl="1">
              <a:buNone/>
            </a:pPr>
            <a:endParaRPr lang="fa-IR" sz="1100" dirty="0" smtClean="0">
              <a:solidFill>
                <a:schemeClr val="tx1"/>
              </a:solidFill>
              <a:cs typeface="B Nazanin" pitchFamily="2" charset="-78"/>
            </a:endParaRPr>
          </a:p>
          <a:p>
            <a:pPr marL="114300" indent="0" algn="r" rtl="1">
              <a:buNone/>
            </a:pPr>
            <a:r>
              <a:rPr lang="fa-IR" dirty="0">
                <a:solidFill>
                  <a:schemeClr val="tx1"/>
                </a:solidFill>
                <a:cs typeface="B Nazanin" pitchFamily="2" charset="-78"/>
              </a:rPr>
              <a:t>1</a:t>
            </a:r>
            <a:r>
              <a:rPr lang="fa-IR" dirty="0" smtClean="0">
                <a:solidFill>
                  <a:schemeClr val="tx1"/>
                </a:solidFill>
                <a:cs typeface="B Nazanin" pitchFamily="2" charset="-78"/>
              </a:rPr>
              <a:t>- </a:t>
            </a:r>
            <a:r>
              <a:rPr lang="en-US" b="1" dirty="0" smtClean="0">
                <a:solidFill>
                  <a:schemeClr val="tx1"/>
                </a:solidFill>
                <a:cs typeface="B Nazanin" pitchFamily="2" charset="-78"/>
              </a:rPr>
              <a:t>PH</a:t>
            </a:r>
            <a:r>
              <a:rPr lang="fa-IR" b="1" dirty="0" smtClean="0">
                <a:solidFill>
                  <a:schemeClr val="tx1"/>
                </a:solidFill>
                <a:cs typeface="B Nazanin" pitchFamily="2" charset="-78"/>
              </a:rPr>
              <a:t>سنجی</a:t>
            </a:r>
            <a:r>
              <a:rPr lang="fa-IR" dirty="0" smtClean="0">
                <a:solidFill>
                  <a:schemeClr val="tx1"/>
                </a:solidFill>
                <a:cs typeface="B Nazanin" pitchFamily="2" charset="-78"/>
              </a:rPr>
              <a:t>: به دو روش پرتابل و آزمایشگاهی که این </a:t>
            </a:r>
            <a:r>
              <a:rPr lang="fa-IR" u="sng" dirty="0" smtClean="0">
                <a:solidFill>
                  <a:schemeClr val="tx1"/>
                </a:solidFill>
                <a:cs typeface="B Nazanin" pitchFamily="2" charset="-78"/>
              </a:rPr>
              <a:t>روش قابل اطمینانی </a:t>
            </a:r>
            <a:r>
              <a:rPr lang="fa-IR" dirty="0" smtClean="0">
                <a:solidFill>
                  <a:schemeClr val="tx1"/>
                </a:solidFill>
                <a:cs typeface="B Nazanin" pitchFamily="2" charset="-78"/>
              </a:rPr>
              <a:t>نیست.</a:t>
            </a:r>
          </a:p>
          <a:p>
            <a:pPr marL="114300" indent="0" algn="ctr" rtl="1">
              <a:buNone/>
            </a:pPr>
            <a:endParaRPr lang="fa-IR" sz="1050" dirty="0" smtClean="0">
              <a:solidFill>
                <a:schemeClr val="tx1"/>
              </a:solidFill>
              <a:cs typeface="B Nazanin" pitchFamily="2" charset="-78"/>
            </a:endParaRPr>
          </a:p>
          <a:p>
            <a:pPr marL="114300" indent="0" algn="ctr" rtl="1">
              <a:buNone/>
            </a:pPr>
            <a:r>
              <a:rPr lang="fa-IR" sz="1600" dirty="0" smtClean="0">
                <a:solidFill>
                  <a:schemeClr val="tx1"/>
                </a:solidFill>
                <a:cs typeface="B Nazanin" pitchFamily="2" charset="-78"/>
              </a:rPr>
              <a:t>استاندارد </a:t>
            </a:r>
            <a:r>
              <a:rPr lang="en-US" sz="1600" dirty="0" smtClean="0">
                <a:solidFill>
                  <a:schemeClr val="tx1"/>
                </a:solidFill>
                <a:cs typeface="B Nazanin" pitchFamily="2" charset="-78"/>
              </a:rPr>
              <a:t>PH</a:t>
            </a:r>
            <a:r>
              <a:rPr lang="fa-IR" sz="1600" dirty="0" smtClean="0">
                <a:solidFill>
                  <a:schemeClr val="tx1"/>
                </a:solidFill>
                <a:cs typeface="B Nazanin" pitchFamily="2" charset="-78"/>
              </a:rPr>
              <a:t>انواع نان ها</a:t>
            </a:r>
          </a:p>
          <a:p>
            <a:pPr algn="r" rtl="1"/>
            <a:endParaRPr lang="fa-IR" dirty="0">
              <a:solidFill>
                <a:schemeClr val="tx1"/>
              </a:solidFill>
              <a:cs typeface="B Nazanin" pitchFamily="2" charset="-78"/>
            </a:endParaRPr>
          </a:p>
          <a:p>
            <a:pPr algn="r" rtl="1"/>
            <a:endParaRPr lang="fa-IR" dirty="0" smtClean="0">
              <a:solidFill>
                <a:schemeClr val="tx1"/>
              </a:solidFill>
              <a:cs typeface="B Nazanin" pitchFamily="2" charset="-78"/>
            </a:endParaRPr>
          </a:p>
          <a:p>
            <a:pPr algn="r" rtl="1"/>
            <a:endParaRPr lang="fa-IR" dirty="0" smtClean="0">
              <a:solidFill>
                <a:schemeClr val="tx1"/>
              </a:solidFill>
              <a:cs typeface="B Nazanin" pitchFamily="2" charset="-78"/>
            </a:endParaRPr>
          </a:p>
          <a:p>
            <a:pPr algn="r" rtl="1"/>
            <a:endParaRPr lang="fa-IR" dirty="0">
              <a:solidFill>
                <a:schemeClr val="tx1"/>
              </a:solidFill>
              <a:cs typeface="B Nazanin" pitchFamily="2" charset="-78"/>
            </a:endParaRPr>
          </a:p>
          <a:p>
            <a:pPr marL="114300" indent="0" algn="r" rtl="1">
              <a:buNone/>
            </a:pPr>
            <a:endParaRPr lang="fa-IR" sz="4800" dirty="0" smtClean="0">
              <a:solidFill>
                <a:schemeClr val="tx1"/>
              </a:solidFill>
              <a:cs typeface="B Nazanin" pitchFamily="2" charset="-78"/>
            </a:endParaRPr>
          </a:p>
          <a:p>
            <a:pPr marL="114300" indent="0" algn="r" rtl="1">
              <a:buNone/>
            </a:pPr>
            <a:r>
              <a:rPr lang="fa-IR" dirty="0" smtClean="0">
                <a:solidFill>
                  <a:schemeClr val="tx1"/>
                </a:solidFill>
                <a:cs typeface="B Nazanin" pitchFamily="2" charset="-78"/>
              </a:rPr>
              <a:t>2- </a:t>
            </a:r>
            <a:r>
              <a:rPr lang="fa-IR" b="1" dirty="0" smtClean="0">
                <a:solidFill>
                  <a:schemeClr val="tx1"/>
                </a:solidFill>
                <a:cs typeface="B Nazanin" pitchFamily="2" charset="-78"/>
              </a:rPr>
              <a:t>رنگ سنجی </a:t>
            </a:r>
            <a:r>
              <a:rPr lang="fa-IR" dirty="0" smtClean="0">
                <a:solidFill>
                  <a:schemeClr val="tx1"/>
                </a:solidFill>
                <a:cs typeface="B Nazanin" pitchFamily="2" charset="-78"/>
              </a:rPr>
              <a:t>با استفاده از معرف </a:t>
            </a:r>
            <a:r>
              <a:rPr lang="fa-IR" u="sng" dirty="0" smtClean="0">
                <a:solidFill>
                  <a:schemeClr val="tx1"/>
                </a:solidFill>
                <a:cs typeface="B Nazanin" pitchFamily="2" charset="-78"/>
              </a:rPr>
              <a:t>برم تیمول </a:t>
            </a:r>
            <a:r>
              <a:rPr lang="fa-IR" dirty="0" smtClean="0">
                <a:solidFill>
                  <a:schemeClr val="tx1"/>
                </a:solidFill>
                <a:cs typeface="B Nazanin" pitchFamily="2" charset="-78"/>
              </a:rPr>
              <a:t>و ایجاد رنگ سبز(روش قطعی)</a:t>
            </a:r>
            <a:endParaRPr lang="en-US" dirty="0">
              <a:solidFill>
                <a:schemeClr val="tx1"/>
              </a:solidFill>
              <a:cs typeface="B Nazanin" pitchFamily="2" charset="-7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253050"/>
              </p:ext>
            </p:extLst>
          </p:nvPr>
        </p:nvGraphicFramePr>
        <p:xfrm>
          <a:off x="1828800" y="3276600"/>
          <a:ext cx="5334000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/>
                <a:gridCol w="2667000"/>
              </a:tblGrid>
              <a:tr h="391160"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>
                          <a:cs typeface="B Nazanin" pitchFamily="2" charset="-78"/>
                        </a:rPr>
                        <a:t>PH</a:t>
                      </a:r>
                      <a:endParaRPr lang="en-US" dirty="0"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Nazanin" pitchFamily="2" charset="-78"/>
                        </a:rPr>
                        <a:t>نوع نان</a:t>
                      </a:r>
                      <a:endParaRPr lang="en-US" dirty="0">
                        <a:cs typeface="B Nazanin" pitchFamily="2" charset="-78"/>
                      </a:endParaRPr>
                    </a:p>
                  </a:txBody>
                  <a:tcPr/>
                </a:tc>
              </a:tr>
              <a:tr h="391160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Nazanin" pitchFamily="2" charset="-78"/>
                        </a:rPr>
                        <a:t>6-5</a:t>
                      </a:r>
                      <a:endParaRPr lang="en-US" dirty="0"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Nazanin" pitchFamily="2" charset="-78"/>
                        </a:rPr>
                        <a:t>نان</a:t>
                      </a:r>
                      <a:r>
                        <a:rPr lang="fa-IR" baseline="0" dirty="0" smtClean="0">
                          <a:cs typeface="B Nazanin" pitchFamily="2" charset="-78"/>
                        </a:rPr>
                        <a:t> های حجیم و نیمه حجیم</a:t>
                      </a:r>
                      <a:endParaRPr lang="en-US" dirty="0">
                        <a:cs typeface="B Nazanin" pitchFamily="2" charset="-78"/>
                      </a:endParaRPr>
                    </a:p>
                  </a:txBody>
                  <a:tcPr/>
                </a:tc>
              </a:tr>
              <a:tr h="391160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Nazanin" pitchFamily="2" charset="-78"/>
                        </a:rPr>
                        <a:t>6-5</a:t>
                      </a:r>
                      <a:endParaRPr lang="en-US" dirty="0"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Nazanin" pitchFamily="2" charset="-78"/>
                        </a:rPr>
                        <a:t>نان لواش</a:t>
                      </a:r>
                      <a:endParaRPr lang="en-US" dirty="0">
                        <a:cs typeface="B Nazanin" pitchFamily="2" charset="-78"/>
                      </a:endParaRPr>
                    </a:p>
                  </a:txBody>
                  <a:tcPr/>
                </a:tc>
              </a:tr>
              <a:tr h="391160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Nazanin" pitchFamily="2" charset="-78"/>
                        </a:rPr>
                        <a:t>6-5</a:t>
                      </a:r>
                      <a:endParaRPr lang="en-US" dirty="0"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Nazanin" pitchFamily="2" charset="-78"/>
                        </a:rPr>
                        <a:t>نان</a:t>
                      </a:r>
                      <a:r>
                        <a:rPr lang="fa-IR" baseline="0" dirty="0" smtClean="0">
                          <a:cs typeface="B Nazanin" pitchFamily="2" charset="-78"/>
                        </a:rPr>
                        <a:t> تافتون</a:t>
                      </a:r>
                      <a:endParaRPr lang="en-US" dirty="0">
                        <a:cs typeface="B Nazanin" pitchFamily="2" charset="-78"/>
                      </a:endParaRPr>
                    </a:p>
                  </a:txBody>
                  <a:tcPr/>
                </a:tc>
              </a:tr>
              <a:tr h="391160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Nazanin" pitchFamily="2" charset="-78"/>
                        </a:rPr>
                        <a:t>6-5</a:t>
                      </a:r>
                      <a:endParaRPr lang="en-US" dirty="0"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Nazanin" pitchFamily="2" charset="-78"/>
                        </a:rPr>
                        <a:t>نان بربری</a:t>
                      </a:r>
                      <a:endParaRPr lang="en-US" dirty="0">
                        <a:cs typeface="B Nazanin" pitchFamily="2" charset="-78"/>
                      </a:endParaRPr>
                    </a:p>
                  </a:txBody>
                  <a:tcPr/>
                </a:tc>
              </a:tr>
              <a:tr h="391160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Nazanin" pitchFamily="2" charset="-78"/>
                        </a:rPr>
                        <a:t>5/6-4/6</a:t>
                      </a:r>
                      <a:endParaRPr lang="en-US" dirty="0"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Nazanin" pitchFamily="2" charset="-78"/>
                        </a:rPr>
                        <a:t>نان سنگک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381000" y="5943600"/>
            <a:ext cx="762000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53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solidFill>
                  <a:schemeClr val="tx1"/>
                </a:solidFill>
                <a:cs typeface="B Titr" panose="00000700000000000000" pitchFamily="2" charset="-78"/>
              </a:rPr>
              <a:t>تشخیص جوش شیرین</a:t>
            </a:r>
            <a:endParaRPr lang="en-US" b="1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rtl="1">
              <a:lnSpc>
                <a:spcPct val="200000"/>
              </a:lnSpc>
            </a:pPr>
            <a:r>
              <a:rPr lang="fa-IR" b="1" dirty="0">
                <a:cs typeface="B Nazanin" panose="00000400000000000000" pitchFamily="2" charset="-78"/>
              </a:rPr>
              <a:t>تشخیص جوش شیرین :یک چهارم قاشق مرباخوری جوش شیرین را با دو قاشق مرباخوری سرکه مخلوط کنید.</a:t>
            </a:r>
          </a:p>
          <a:p>
            <a:pPr algn="just" rtl="1">
              <a:lnSpc>
                <a:spcPct val="200000"/>
              </a:lnSpc>
            </a:pPr>
            <a:r>
              <a:rPr lang="fa-IR" b="1" dirty="0">
                <a:cs typeface="B Nazanin" panose="00000400000000000000" pitchFamily="2" charset="-78"/>
              </a:rPr>
              <a:t>مخلوط به دست آمده باید بلافاصله جوش </a:t>
            </a:r>
            <a:r>
              <a:rPr lang="fa-IR" b="1" dirty="0" smtClean="0">
                <a:cs typeface="B Nazanin" panose="00000400000000000000" pitchFamily="2" charset="-78"/>
              </a:rPr>
              <a:t>بیاید</a:t>
            </a:r>
          </a:p>
          <a:p>
            <a:pPr algn="just" rtl="1">
              <a:lnSpc>
                <a:spcPct val="200000"/>
              </a:lnSpc>
            </a:pPr>
            <a:r>
              <a:rPr lang="fa-IR" b="1" dirty="0" smtClean="0">
                <a:cs typeface="B Nazanin" panose="00000400000000000000" pitchFamily="2" charset="-78"/>
              </a:rPr>
              <a:t>جوش شیرین طعم تلخی دارد.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00127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28600"/>
            <a:ext cx="4191000" cy="762000"/>
          </a:xfrm>
        </p:spPr>
        <p:txBody>
          <a:bodyPr/>
          <a:lstStyle/>
          <a:p>
            <a:pPr algn="ctr" rtl="1"/>
            <a:r>
              <a:rPr lang="fa-IR" dirty="0" smtClean="0">
                <a:solidFill>
                  <a:schemeClr val="tx1"/>
                </a:solidFill>
                <a:cs typeface="B Titr" pitchFamily="2" charset="-78"/>
              </a:rPr>
              <a:t>جوهر لیمو چیست؟</a:t>
            </a:r>
            <a:endParaRPr lang="en-US" dirty="0">
              <a:solidFill>
                <a:schemeClr val="tx1"/>
              </a:solidFill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243" y="889679"/>
            <a:ext cx="8534400" cy="2691721"/>
          </a:xfrm>
        </p:spPr>
        <p:txBody>
          <a:bodyPr>
            <a:normAutofit fontScale="85000" lnSpcReduction="10000"/>
          </a:bodyPr>
          <a:lstStyle/>
          <a:p>
            <a:pPr algn="just" rtl="1">
              <a:lnSpc>
                <a:spcPct val="150000"/>
              </a:lnSpc>
            </a:pPr>
            <a:r>
              <a:rPr lang="fa-IR" b="1" dirty="0" smtClean="0">
                <a:cs typeface="B Nazanin" pitchFamily="2" charset="-78"/>
              </a:rPr>
              <a:t>جوهر لیمو یا </a:t>
            </a:r>
            <a:r>
              <a:rPr lang="fa-IR" dirty="0"/>
              <a:t> </a:t>
            </a:r>
            <a:r>
              <a:rPr lang="fa-IR" b="1" dirty="0">
                <a:solidFill>
                  <a:srgbClr val="FFFF00"/>
                </a:solidFill>
                <a:cs typeface="B Nazanin" pitchFamily="2" charset="-78"/>
                <a:hlinkClick r:id="rId3"/>
              </a:rPr>
              <a:t>اسید سیتریک</a:t>
            </a:r>
            <a:r>
              <a:rPr lang="fa-IR" dirty="0"/>
              <a:t> </a:t>
            </a:r>
            <a:r>
              <a:rPr lang="fa-IR" b="1" dirty="0" smtClean="0">
                <a:cs typeface="B Nazanin" pitchFamily="2" charset="-78"/>
              </a:rPr>
              <a:t>یک </a:t>
            </a:r>
            <a:r>
              <a:rPr lang="fa-IR" b="1" dirty="0">
                <a:cs typeface="B Nazanin" pitchFamily="2" charset="-78"/>
              </a:rPr>
              <a:t>اسید آلی ضعیف به‌ طور طبیعی در مرکبات یافت می شود.</a:t>
            </a:r>
          </a:p>
          <a:p>
            <a:pPr marL="114300" indent="0" algn="just" rtl="1">
              <a:lnSpc>
                <a:spcPct val="150000"/>
              </a:lnSpc>
              <a:buNone/>
            </a:pPr>
            <a:r>
              <a:rPr lang="fa-IR" b="1" dirty="0" smtClean="0">
                <a:cs typeface="B Nazanin" pitchFamily="2" charset="-78"/>
              </a:rPr>
              <a:t>در صنایع </a:t>
            </a:r>
            <a:r>
              <a:rPr lang="fa-IR" b="1" dirty="0">
                <a:cs typeface="B Nazanin" pitchFamily="2" charset="-78"/>
              </a:rPr>
              <a:t>غذایی </a:t>
            </a:r>
            <a:r>
              <a:rPr lang="fa-IR" b="1" dirty="0" smtClean="0">
                <a:cs typeface="B Nazanin" pitchFamily="2" charset="-78"/>
              </a:rPr>
              <a:t>برای ایجاد </a:t>
            </a:r>
            <a:r>
              <a:rPr lang="fa-IR" b="1" dirty="0">
                <a:cs typeface="B Nazanin" pitchFamily="2" charset="-78"/>
              </a:rPr>
              <a:t>طعم ترش مورد </a:t>
            </a:r>
            <a:r>
              <a:rPr lang="fa-IR" b="1" dirty="0" smtClean="0">
                <a:cs typeface="B Nazanin" pitchFamily="2" charset="-78"/>
              </a:rPr>
              <a:t>استفاده قرار می گیرد.</a:t>
            </a:r>
            <a:endParaRPr lang="fa-IR" b="1" dirty="0">
              <a:cs typeface="B Nazanin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b="1" dirty="0">
                <a:cs typeface="B Nazanin" pitchFamily="2" charset="-78"/>
              </a:rPr>
              <a:t>نوع تجاری آن به صورت پودر سفید رنگ با طعم ترش خرید و فروش می شود.</a:t>
            </a:r>
          </a:p>
          <a:p>
            <a:pPr algn="just" rtl="1">
              <a:lnSpc>
                <a:spcPct val="150000"/>
              </a:lnSpc>
            </a:pPr>
            <a:r>
              <a:rPr lang="fa-IR" b="1" dirty="0">
                <a:cs typeface="B Nazanin" pitchFamily="2" charset="-78"/>
              </a:rPr>
              <a:t>در حالی که مصرف اسید سیتریک طبیعی از طریق میوه ها و سبزیجات دارای فواید بسیاری برای سلامتی است نوع سنتتیک آن هیچ ارزش غذایی ندارد و کالری و چربی آن صفر است.</a:t>
            </a:r>
          </a:p>
          <a:p>
            <a:pPr algn="just" rtl="1"/>
            <a:endParaRPr lang="en-US" b="1" dirty="0"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9"/>
          <a:stretch/>
        </p:blipFill>
        <p:spPr>
          <a:xfrm>
            <a:off x="152400" y="3581400"/>
            <a:ext cx="8850086" cy="31350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Left Arrow 4">
            <a:hlinkClick r:id="rId5" action="ppaction://hlinksldjump"/>
          </p:cNvPr>
          <p:cNvSpPr/>
          <p:nvPr/>
        </p:nvSpPr>
        <p:spPr>
          <a:xfrm>
            <a:off x="152400" y="5943600"/>
            <a:ext cx="609600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88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152400"/>
            <a:ext cx="4142014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/>
            <a:r>
              <a:rPr lang="fa-IR" sz="4400" b="1" dirty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Titr" pitchFamily="2" charset="-78"/>
              </a:rPr>
              <a:t>ز</a:t>
            </a:r>
            <a:r>
              <a:rPr lang="fa-IR" sz="4400" b="1" dirty="0" smtClean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Titr" pitchFamily="2" charset="-78"/>
              </a:rPr>
              <a:t>اج سفید (آلوم)</a:t>
            </a:r>
            <a:endParaRPr lang="en-US" sz="4400" b="1" dirty="0">
              <a:ln w="11430"/>
              <a:solidFill>
                <a:srgbClr val="92D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752600"/>
            <a:ext cx="7772400" cy="2743200"/>
          </a:xfrm>
        </p:spPr>
        <p:txBody>
          <a:bodyPr>
            <a:normAutofit fontScale="85000" lnSpcReduction="10000"/>
          </a:bodyPr>
          <a:lstStyle/>
          <a:p>
            <a:pPr algn="just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 smtClean="0">
                <a:cs typeface="B Nazanin" pitchFamily="2" charset="-78"/>
              </a:rPr>
              <a:t>اسم محلی : ضمه</a:t>
            </a:r>
          </a:p>
          <a:p>
            <a:pPr algn="just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 smtClean="0">
                <a:cs typeface="B Nazanin" pitchFamily="2" charset="-78"/>
              </a:rPr>
              <a:t>ترکیب: سولفات آلومینیوم </a:t>
            </a:r>
            <a:r>
              <a:rPr lang="en-US" dirty="0"/>
              <a:t>Al2(SO4)3</a:t>
            </a:r>
            <a:endParaRPr lang="fa-IR" dirty="0" smtClean="0">
              <a:cs typeface="B Nazanin" pitchFamily="2" charset="-78"/>
            </a:endParaRPr>
          </a:p>
          <a:p>
            <a:pPr algn="just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 smtClean="0">
                <a:cs typeface="B Nazanin" pitchFamily="2" charset="-78"/>
              </a:rPr>
              <a:t>کاربرد: سفید کردن سطح نان(رومال) - سفید کردن آردهای تیره</a:t>
            </a:r>
          </a:p>
          <a:p>
            <a:pPr algn="just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 smtClean="0">
                <a:cs typeface="B Nazanin" pitchFamily="2" charset="-78"/>
              </a:rPr>
              <a:t>مضرات:</a:t>
            </a:r>
            <a:r>
              <a:rPr lang="en-US" dirty="0" smtClean="0">
                <a:cs typeface="B Nazanin" pitchFamily="2" charset="-78"/>
              </a:rPr>
              <a:t> </a:t>
            </a:r>
            <a:r>
              <a:rPr lang="fa-IR" dirty="0" smtClean="0">
                <a:cs typeface="B Nazanin" pitchFamily="2" charset="-78"/>
              </a:rPr>
              <a:t>ایجاد حساسیت – سمیت آلومینیوم </a:t>
            </a:r>
            <a:endParaRPr lang="fa-IR" dirty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dirty="0" smtClean="0">
                <a:cs typeface="B Nazanin" pitchFamily="2" charset="-78"/>
              </a:rPr>
              <a:t>برای انسان</a:t>
            </a:r>
            <a:endParaRPr lang="en-US" dirty="0">
              <a:cs typeface="B Nazanin" pitchFamily="2" charset="-78"/>
            </a:endParaRP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20635" r="14920" b="26508"/>
          <a:stretch/>
        </p:blipFill>
        <p:spPr>
          <a:xfrm>
            <a:off x="304800" y="3956969"/>
            <a:ext cx="3505200" cy="253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5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229600" cy="1143000"/>
          </a:xfrm>
        </p:spPr>
        <p:txBody>
          <a:bodyPr/>
          <a:lstStyle/>
          <a:p>
            <a:pPr rtl="1"/>
            <a:r>
              <a:rPr lang="fa-IR" dirty="0" smtClean="0">
                <a:cs typeface="B Titr" pitchFamily="2" charset="-78"/>
              </a:rPr>
              <a:t>بلانکیت (جوهر قند)</a:t>
            </a:r>
            <a:endParaRPr lang="en-US" dirty="0"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305801" cy="50292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fa-IR" sz="2400" b="1" dirty="0">
                <a:cs typeface="B Nazanin" pitchFamily="2" charset="-78"/>
              </a:rPr>
              <a:t>فرمول</a:t>
            </a:r>
            <a:r>
              <a:rPr lang="fa-IR" sz="2400" dirty="0" smtClean="0">
                <a:cs typeface="B Nazanin" pitchFamily="2" charset="-78"/>
              </a:rPr>
              <a:t>: سدیم هیدروسولفیت یا سدیم دی‌تیونات </a:t>
            </a:r>
            <a:r>
              <a:rPr lang="en-US" sz="2400" dirty="0" smtClean="0">
                <a:cs typeface="B Nazanin" pitchFamily="2" charset="-78"/>
              </a:rPr>
              <a:t>Na2s2o4</a:t>
            </a:r>
            <a:endParaRPr lang="fa-IR" sz="2400" dirty="0" smtClean="0">
              <a:cs typeface="B Nazanin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400" b="1" dirty="0" smtClean="0">
                <a:cs typeface="B Nazanin" pitchFamily="2" charset="-78"/>
              </a:rPr>
              <a:t>خاصیت: </a:t>
            </a:r>
            <a:r>
              <a:rPr lang="fa-IR" sz="2400" dirty="0" smtClean="0">
                <a:cs typeface="B Nazanin" pitchFamily="2" charset="-78"/>
              </a:rPr>
              <a:t>رنگ بری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400" b="1" dirty="0" smtClean="0">
                <a:cs typeface="B Nazanin" pitchFamily="2" charset="-78"/>
              </a:rPr>
              <a:t>کاربرد: </a:t>
            </a:r>
            <a:r>
              <a:rPr lang="fa-IR" sz="2400" dirty="0" smtClean="0">
                <a:cs typeface="B Nazanin" pitchFamily="2" charset="-78"/>
              </a:rPr>
              <a:t>فقط در صنایع</a:t>
            </a:r>
            <a:endParaRPr lang="fa-IR" sz="2400" dirty="0">
              <a:cs typeface="B Nazanin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400" b="1" dirty="0" smtClean="0">
                <a:cs typeface="B Nazanin" pitchFamily="2" charset="-78"/>
              </a:rPr>
              <a:t>کارخانجات قندریزی</a:t>
            </a:r>
            <a:r>
              <a:rPr lang="fa-IR" sz="2400" dirty="0" smtClean="0">
                <a:cs typeface="B Nazanin" pitchFamily="2" charset="-78"/>
              </a:rPr>
              <a:t>: سفید کردن قند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400" b="1" dirty="0" smtClean="0">
                <a:cs typeface="B Nazanin" pitchFamily="2" charset="-78"/>
              </a:rPr>
              <a:t>استاندارد</a:t>
            </a:r>
            <a:r>
              <a:rPr lang="fa-IR" sz="2400" dirty="0" smtClean="0">
                <a:cs typeface="B Nazanin" pitchFamily="2" charset="-78"/>
              </a:rPr>
              <a:t>: حداکثر </a:t>
            </a:r>
            <a:r>
              <a:rPr lang="fa-IR" sz="2400" dirty="0">
                <a:cs typeface="B Nazanin" pitchFamily="2" charset="-78"/>
              </a:rPr>
              <a:t>غلظت باقیمانده آن را در شکر و </a:t>
            </a:r>
            <a:r>
              <a:rPr lang="fa-IR" sz="2400" dirty="0" smtClean="0">
                <a:cs typeface="B Nazanin" pitchFamily="2" charset="-78"/>
              </a:rPr>
              <a:t>قند صنعتی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400" dirty="0" smtClean="0">
                <a:cs typeface="B Nazanin" pitchFamily="2" charset="-78"/>
              </a:rPr>
              <a:t>  </a:t>
            </a:r>
            <a:r>
              <a:rPr lang="fa-IR" sz="2400" b="1" dirty="0" smtClean="0">
                <a:cs typeface="B Nazanin" pitchFamily="2" charset="-78"/>
              </a:rPr>
              <a:t> </a:t>
            </a:r>
            <a:r>
              <a:rPr lang="en-US" sz="2400" b="1" dirty="0" smtClean="0">
                <a:cs typeface="B Nazanin" pitchFamily="2" charset="-78"/>
              </a:rPr>
              <a:t>mg/kg</a:t>
            </a:r>
            <a:r>
              <a:rPr lang="fa-IR" sz="2400" b="1" dirty="0" smtClean="0">
                <a:cs typeface="B Nazanin" pitchFamily="2" charset="-78"/>
              </a:rPr>
              <a:t>10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400" b="1" dirty="0">
                <a:cs typeface="B Nazanin" pitchFamily="2" charset="-78"/>
              </a:rPr>
              <a:t>صنایع نساجی صنایع عکاسی ، صنایع </a:t>
            </a:r>
            <a:r>
              <a:rPr lang="fa-IR" sz="2400" b="1" dirty="0" smtClean="0">
                <a:cs typeface="B Nazanin" pitchFamily="2" charset="-78"/>
              </a:rPr>
              <a:t>کاغذسازی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B Nazanin" pitchFamily="2" charset="-78"/>
              </a:rPr>
              <a:t>نکته: کاربرد این ماده در تمام مراحل تهیه نان و شیرینی 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B Nazanin" pitchFamily="2" charset="-78"/>
              </a:rPr>
              <a:t>وآبنبات ریزی و ... غیر مجاز است. </a:t>
            </a:r>
            <a:endParaRPr lang="en-US" sz="2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1" r="5860" b="3759"/>
          <a:stretch/>
        </p:blipFill>
        <p:spPr>
          <a:xfrm>
            <a:off x="381000" y="1828800"/>
            <a:ext cx="2393044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5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838200"/>
            <a:ext cx="4648200" cy="7620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rtl="1"/>
            <a:r>
              <a:rPr lang="fa-IR" dirty="0" smtClean="0">
                <a:cs typeface="B Titr" pitchFamily="2" charset="-78"/>
              </a:rPr>
              <a:t>کاربرد بلانکیت در نان</a:t>
            </a:r>
            <a:endParaRPr lang="en-US" dirty="0"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229600" cy="4114800"/>
          </a:xfrm>
        </p:spPr>
        <p:txBody>
          <a:bodyPr>
            <a:normAutofit/>
          </a:bodyPr>
          <a:lstStyle/>
          <a:p>
            <a:pPr marL="68580" indent="0" algn="r" rtl="1">
              <a:lnSpc>
                <a:spcPct val="150000"/>
              </a:lnSpc>
              <a:buNone/>
            </a:pPr>
            <a:r>
              <a:rPr lang="fa-IR" sz="2800" dirty="0" smtClean="0">
                <a:solidFill>
                  <a:schemeClr val="tx1"/>
                </a:solidFill>
                <a:cs typeface="B Nazanin" pitchFamily="2" charset="-78"/>
              </a:rPr>
              <a:t>بر خلاف تصور عموم کاربرد بلانکیت در نان برای سفید کردن آرد نیست بلکه برای:</a:t>
            </a: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solidFill>
                  <a:schemeClr val="tx1"/>
                </a:solidFill>
                <a:cs typeface="B Nazanin" pitchFamily="2" charset="-78"/>
              </a:rPr>
              <a:t>کاهش زمان عمل آوری خمیر</a:t>
            </a: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solidFill>
                  <a:schemeClr val="tx1"/>
                </a:solidFill>
                <a:cs typeface="B Nazanin" pitchFamily="2" charset="-78"/>
              </a:rPr>
              <a:t>نرم تر کردن خمیرهای سفت و پرقوت</a:t>
            </a:r>
            <a:r>
              <a:rPr lang="en-US" sz="2800" dirty="0" smtClean="0">
                <a:solidFill>
                  <a:schemeClr val="tx1"/>
                </a:solidFill>
                <a:cs typeface="B Nazanin" pitchFamily="2" charset="-78"/>
              </a:rPr>
              <a:t> </a:t>
            </a:r>
            <a:r>
              <a:rPr lang="fa-IR" sz="2800" dirty="0" smtClean="0">
                <a:solidFill>
                  <a:schemeClr val="tx1"/>
                </a:solidFill>
                <a:cs typeface="B Nazanin" pitchFamily="2" charset="-78"/>
              </a:rPr>
              <a:t>(گلوتن آرد بالای 25%)</a:t>
            </a:r>
          </a:p>
          <a:p>
            <a:pPr algn="r" rtl="1">
              <a:lnSpc>
                <a:spcPct val="150000"/>
              </a:lnSpc>
            </a:pPr>
            <a:r>
              <a:rPr lang="fa-IR" sz="2800" b="1" dirty="0" smtClean="0">
                <a:solidFill>
                  <a:schemeClr val="tx1"/>
                </a:solidFill>
                <a:cs typeface="B Nazanin" pitchFamily="2" charset="-78"/>
              </a:rPr>
              <a:t>کاربرد بیشتر در نان لواش و سنگک</a:t>
            </a:r>
            <a:endParaRPr lang="en-US" sz="2800" b="1" dirty="0">
              <a:solidFill>
                <a:schemeClr val="tx1"/>
              </a:solidFill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6125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92151" y="1447800"/>
            <a:ext cx="8229600" cy="4937760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r>
              <a:rPr lang="fa-IR" sz="2500" b="1" dirty="0" smtClean="0">
                <a:cs typeface="B Nazanin" pitchFamily="2" charset="-78"/>
              </a:rPr>
              <a:t>خمیر براحتی شکل میگیرد.</a:t>
            </a:r>
          </a:p>
          <a:p>
            <a:pPr algn="r" rtl="1">
              <a:lnSpc>
                <a:spcPct val="150000"/>
              </a:lnSpc>
            </a:pPr>
            <a:r>
              <a:rPr lang="fa-IR" sz="2500" b="1" dirty="0" smtClean="0">
                <a:cs typeface="B Nazanin" pitchFamily="2" charset="-78"/>
              </a:rPr>
              <a:t>نان دارای لبه های نافرم و خمیر </a:t>
            </a:r>
            <a:r>
              <a:rPr lang="fa-IR" sz="2500" b="1" u="sng" dirty="0" smtClean="0">
                <a:cs typeface="B Nazanin" pitchFamily="2" charset="-78"/>
              </a:rPr>
              <a:t>نیست.</a:t>
            </a:r>
          </a:p>
          <a:p>
            <a:pPr algn="r" rtl="1">
              <a:lnSpc>
                <a:spcPct val="150000"/>
              </a:lnSpc>
            </a:pPr>
            <a:r>
              <a:rPr lang="fa-IR" sz="2500" b="1" dirty="0">
                <a:cs typeface="B Nazanin" pitchFamily="2" charset="-78"/>
              </a:rPr>
              <a:t> </a:t>
            </a:r>
            <a:r>
              <a:rPr lang="fa-IR" sz="2500" b="1" dirty="0" smtClean="0">
                <a:cs typeface="B Nazanin" pitchFamily="2" charset="-78"/>
              </a:rPr>
              <a:t>رنگ نان سفید و شفاف است.</a:t>
            </a:r>
          </a:p>
          <a:p>
            <a:pPr algn="r" rtl="1">
              <a:lnSpc>
                <a:spcPct val="150000"/>
              </a:lnSpc>
            </a:pPr>
            <a:r>
              <a:rPr lang="fa-IR" sz="2500" b="1" dirty="0" smtClean="0">
                <a:cs typeface="B Nazanin" pitchFamily="2" charset="-78"/>
              </a:rPr>
              <a:t>مزه نامطلوب نان و ایجاد بوی تخم مرغ گندیده.</a:t>
            </a:r>
            <a:endParaRPr lang="fa-IR" sz="2500" b="1" dirty="0">
              <a:cs typeface="B Nazanin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500" b="1" dirty="0" smtClean="0">
                <a:cs typeface="B Nazanin" pitchFamily="2" charset="-78"/>
              </a:rPr>
              <a:t>تشخیص دقیق با روش های ازمایشگاهی.</a:t>
            </a:r>
            <a:endParaRPr lang="en-US" sz="2500" b="1" dirty="0">
              <a:cs typeface="B Nazanin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52600" y="374648"/>
            <a:ext cx="53399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spcBef>
                <a:spcPct val="20000"/>
              </a:spcBef>
              <a:buClr>
                <a:srgbClr val="4F81BD"/>
              </a:buClr>
              <a:buSzPct val="85000"/>
            </a:pPr>
            <a:r>
              <a:rPr lang="fa-IR" sz="3600" dirty="0">
                <a:solidFill>
                  <a:prstClr val="black"/>
                </a:solidFill>
                <a:cs typeface="B Titr" pitchFamily="2" charset="-78"/>
              </a:rPr>
              <a:t>نشانه </a:t>
            </a:r>
            <a:r>
              <a:rPr lang="fa-IR" sz="3600" dirty="0" smtClean="0">
                <a:solidFill>
                  <a:prstClr val="black"/>
                </a:solidFill>
                <a:cs typeface="B Titr" pitchFamily="2" charset="-78"/>
              </a:rPr>
              <a:t>های و جود بلانکیت در نان</a:t>
            </a:r>
            <a:endParaRPr lang="fa-IR" sz="3600" dirty="0">
              <a:solidFill>
                <a:prstClr val="black"/>
              </a:solidFill>
              <a:cs typeface="B Titr" pitchFamily="2" charset="-78"/>
            </a:endParaRPr>
          </a:p>
        </p:txBody>
      </p:sp>
      <p:pic>
        <p:nvPicPr>
          <p:cNvPr id="7171" name="Picture 3" descr="H:\عکس\nan-narm-sonati-ard-sanati-m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33400" y="2362200"/>
            <a:ext cx="4572000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37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48347"/>
            <a:ext cx="8139953" cy="3877815"/>
          </a:xfrm>
        </p:spPr>
        <p:txBody>
          <a:bodyPr/>
          <a:lstStyle/>
          <a:p>
            <a:pPr algn="r" rtl="1">
              <a:lnSpc>
                <a:spcPct val="150000"/>
              </a:lnSpc>
            </a:pPr>
            <a:r>
              <a:rPr lang="fa-IR" b="1" dirty="0" smtClean="0">
                <a:cs typeface="B Nazanin" pitchFamily="2" charset="-78"/>
              </a:rPr>
              <a:t>آسیب به دستگاه گوارش، از بین بردن بافت طبیعی روده و جلوگیری ازجذب املاح و عناصر مفید</a:t>
            </a:r>
          </a:p>
          <a:p>
            <a:pPr algn="r" rtl="1">
              <a:lnSpc>
                <a:spcPct val="150000"/>
              </a:lnSpc>
            </a:pPr>
            <a:r>
              <a:rPr lang="fa-IR" b="1" dirty="0" smtClean="0">
                <a:cs typeface="B Nazanin" pitchFamily="2" charset="-78"/>
              </a:rPr>
              <a:t>تاثیر روی عوامل ژنتیکی(تغییر ژن)</a:t>
            </a:r>
            <a:endParaRPr lang="en-US" b="1" dirty="0" smtClean="0">
              <a:cs typeface="B Nazanin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b="1" dirty="0" smtClean="0">
                <a:cs typeface="B Nazanin" pitchFamily="2" charset="-78"/>
              </a:rPr>
              <a:t>ممانعت از تولید انسولین در بدن و بروز دیابت زودرس</a:t>
            </a:r>
          </a:p>
          <a:p>
            <a:pPr algn="r" rtl="1">
              <a:lnSpc>
                <a:spcPct val="150000"/>
              </a:lnSpc>
            </a:pPr>
            <a:r>
              <a:rPr lang="fa-IR" b="1" dirty="0" smtClean="0">
                <a:cs typeface="B Nazanin" pitchFamily="2" charset="-78"/>
              </a:rPr>
              <a:t>ایجاد عوارض چشمی و پوستی و استنشاقی</a:t>
            </a:r>
            <a:endParaRPr lang="en-US" b="1" dirty="0">
              <a:cs typeface="B Nazanin" pitchFamily="2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B Titr" pitchFamily="2" charset="-78"/>
              </a:rPr>
              <a:t>عوارض بلانکیت در انسان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B Titr" pitchFamily="2" charset="-78"/>
            </a:endParaRPr>
          </a:p>
        </p:txBody>
      </p:sp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685800" y="6019800"/>
            <a:ext cx="762000" cy="533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1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400"/>
            <a:ext cx="8229600" cy="762000"/>
          </a:xfrm>
        </p:spPr>
        <p:txBody>
          <a:bodyPr>
            <a:normAutofit/>
          </a:bodyPr>
          <a:lstStyle/>
          <a:p>
            <a:pPr algn="ctr"/>
            <a:r>
              <a:rPr lang="fa-IR" sz="4000" dirty="0" smtClean="0">
                <a:cs typeface="B Titr" pitchFamily="2" charset="-78"/>
              </a:rPr>
              <a:t>بکینگ پودر</a:t>
            </a:r>
            <a:endParaRPr lang="en-US" sz="4000" dirty="0"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199" y="1066800"/>
            <a:ext cx="8229600" cy="5562600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</a:pPr>
            <a:r>
              <a:rPr lang="fa-IR" sz="2400" dirty="0" smtClean="0">
                <a:cs typeface="B Nazanin" pitchFamily="2" charset="-78"/>
              </a:rPr>
              <a:t>حاوی جوش شیرین ولی ترکیب آن ضعیف تر است.</a:t>
            </a:r>
          </a:p>
          <a:p>
            <a:pPr algn="r" rtl="1">
              <a:lnSpc>
                <a:spcPct val="150000"/>
              </a:lnSpc>
            </a:pPr>
            <a:r>
              <a:rPr lang="fa-IR" sz="2400" dirty="0" smtClean="0">
                <a:cs typeface="B Nazanin" pitchFamily="2" charset="-78"/>
              </a:rPr>
              <a:t>کاربرد آن در نانوایی ها ممنوع است اما در شیرینی پزی بلامانع است.</a:t>
            </a:r>
          </a:p>
          <a:p>
            <a:pPr algn="r" rtl="1">
              <a:lnSpc>
                <a:spcPct val="150000"/>
              </a:lnSpc>
            </a:pPr>
            <a:r>
              <a:rPr lang="fa-IR" sz="2400" b="1" dirty="0" smtClean="0">
                <a:cs typeface="B Nazanin" pitchFamily="2" charset="-78"/>
              </a:rPr>
              <a:t>تشخیص:</a:t>
            </a:r>
          </a:p>
          <a:p>
            <a:pPr algn="r" rtl="1">
              <a:lnSpc>
                <a:spcPct val="150000"/>
              </a:lnSpc>
            </a:pPr>
            <a:r>
              <a:rPr lang="fa-IR" sz="2400" dirty="0" smtClean="0">
                <a:cs typeface="B Nazanin" pitchFamily="2" charset="-78"/>
              </a:rPr>
              <a:t>یک قاشق مرباخوری از پودر+ نصف لیوان آب جوش= اگر بلافاصله جوش بیاید پودر اضافه شده بکینگ پودر است.</a:t>
            </a:r>
            <a:endParaRPr lang="fa-IR" sz="2400" dirty="0">
              <a:cs typeface="B Nazanin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400" dirty="0" smtClean="0">
                <a:cs typeface="B Nazanin" pitchFamily="2" charset="-78"/>
              </a:rPr>
              <a:t>گاهی برای مخفی کردن تقلب به نمک نانوایی ها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400" dirty="0" smtClean="0">
                <a:cs typeface="B Nazanin" pitchFamily="2" charset="-78"/>
              </a:rPr>
              <a:t> اضافه می شود.</a:t>
            </a:r>
          </a:p>
          <a:p>
            <a:pPr algn="r" rtl="1"/>
            <a:r>
              <a:rPr lang="fa-IR" sz="2400" dirty="0" smtClean="0">
                <a:solidFill>
                  <a:srgbClr val="FF0000"/>
                </a:solidFill>
                <a:cs typeface="B Nazanin" pitchFamily="2" charset="-78"/>
              </a:rPr>
              <a:t> در بازرسی از نانوایی ها از بررسی نمک از نظر </a:t>
            </a:r>
          </a:p>
          <a:p>
            <a:pPr marL="0" indent="0" algn="r" rtl="1">
              <a:buNone/>
            </a:pPr>
            <a:r>
              <a:rPr lang="fa-IR" sz="2400" dirty="0" smtClean="0">
                <a:solidFill>
                  <a:srgbClr val="FF0000"/>
                </a:solidFill>
                <a:cs typeface="B Nazanin" pitchFamily="2" charset="-78"/>
              </a:rPr>
              <a:t>وجود جوش شیرین و بکینگ پودر غافل نشوید.</a:t>
            </a: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429000"/>
            <a:ext cx="347662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7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95800"/>
            <a:ext cx="2343150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153400" cy="6858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fa-IR" sz="4000" dirty="0" smtClean="0">
                <a:cs typeface="B Titr" pitchFamily="2" charset="-78"/>
              </a:rPr>
              <a:t>سنگ نمک، نمک رودخانه، نمک صنعتی</a:t>
            </a:r>
            <a:endParaRPr lang="en-US" sz="4000" dirty="0">
              <a:cs typeface="B Titr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1066800"/>
            <a:ext cx="7641771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endParaRPr lang="fa-IR" sz="2400" dirty="0" smtClean="0">
              <a:cs typeface="B Nazanin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400" b="1" dirty="0" smtClean="0">
                <a:cs typeface="B Titr" pitchFamily="2" charset="-78"/>
              </a:rPr>
              <a:t>کاربرد نمک در نان:    </a:t>
            </a:r>
          </a:p>
          <a:p>
            <a:pPr algn="r" rtl="1">
              <a:lnSpc>
                <a:spcPct val="150000"/>
              </a:lnSpc>
            </a:pPr>
            <a:r>
              <a:rPr lang="fa-IR" sz="2400" b="1" dirty="0" smtClean="0">
                <a:cs typeface="B Nazanin" pitchFamily="2" charset="-78"/>
              </a:rPr>
              <a:t>1- بهبود </a:t>
            </a:r>
            <a:r>
              <a:rPr lang="fa-IR" sz="2400" b="1" dirty="0">
                <a:cs typeface="B Nazanin" pitchFamily="2" charset="-78"/>
              </a:rPr>
              <a:t>طعم خمیر</a:t>
            </a:r>
          </a:p>
          <a:p>
            <a:pPr algn="r" rtl="1">
              <a:lnSpc>
                <a:spcPct val="150000"/>
              </a:lnSpc>
            </a:pPr>
            <a:r>
              <a:rPr lang="fa-IR" sz="2400" b="1" dirty="0" smtClean="0">
                <a:cs typeface="B Nazanin" pitchFamily="2" charset="-78"/>
              </a:rPr>
              <a:t>2- انسجام </a:t>
            </a:r>
            <a:r>
              <a:rPr lang="fa-IR" sz="2400" b="1" dirty="0">
                <a:cs typeface="B Nazanin" pitchFamily="2" charset="-78"/>
              </a:rPr>
              <a:t>گلوتن و کاهش چسبندگی خمیر</a:t>
            </a:r>
          </a:p>
          <a:p>
            <a:pPr algn="r" rtl="1"/>
            <a:endParaRPr lang="fa-IR" sz="2400" dirty="0" smtClean="0">
              <a:cs typeface="B Nazanin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b="1" dirty="0" smtClean="0">
                <a:cs typeface="B Nazanin" pitchFamily="2" charset="-78"/>
              </a:rPr>
              <a:t>استاندارد </a:t>
            </a:r>
            <a:r>
              <a:rPr lang="fa-IR" sz="2800" b="1" dirty="0">
                <a:cs typeface="B Nazanin" pitchFamily="2" charset="-78"/>
              </a:rPr>
              <a:t>نمک در نان</a:t>
            </a:r>
            <a:r>
              <a:rPr lang="fa-IR" sz="2800" dirty="0">
                <a:cs typeface="B Nazanin" pitchFamily="2" charset="-78"/>
              </a:rPr>
              <a:t>: </a:t>
            </a:r>
            <a:r>
              <a:rPr lang="fa-IR" sz="2800" dirty="0">
                <a:cs typeface="B Titr" pitchFamily="2" charset="-78"/>
              </a:rPr>
              <a:t>1% وزن آرد</a:t>
            </a:r>
          </a:p>
          <a:p>
            <a:pPr algn="r" rtl="1">
              <a:lnSpc>
                <a:spcPct val="150000"/>
              </a:lnSpc>
            </a:pPr>
            <a:r>
              <a:rPr lang="fa-IR" sz="2400" dirty="0">
                <a:cs typeface="B Nazanin" pitchFamily="2" charset="-78"/>
              </a:rPr>
              <a:t>استفاده از انواع </a:t>
            </a:r>
            <a:r>
              <a:rPr lang="fa-IR" sz="2800" b="1" u="sng" dirty="0">
                <a:cs typeface="B Nazanin" pitchFamily="2" charset="-78"/>
              </a:rPr>
              <a:t>نمک تصفیه نشده، نمک رودخانه, نمک دریا، سنگ نمک و نمک های صنعتی</a:t>
            </a:r>
            <a:r>
              <a:rPr lang="fa-IR" sz="2800" dirty="0">
                <a:cs typeface="B Nazanin" pitchFamily="2" charset="-78"/>
              </a:rPr>
              <a:t> </a:t>
            </a:r>
            <a:r>
              <a:rPr lang="fa-IR" sz="2400" dirty="0">
                <a:cs typeface="B Nazanin" pitchFamily="2" charset="-78"/>
              </a:rPr>
              <a:t>در صنف نانوایان ممنوع است</a:t>
            </a:r>
            <a:r>
              <a:rPr lang="fa-IR" sz="2800" dirty="0">
                <a:cs typeface="B Nazanin" pitchFamily="2" charset="-78"/>
              </a:rPr>
              <a:t>.</a:t>
            </a:r>
          </a:p>
          <a:p>
            <a:pPr algn="r" rtl="1">
              <a:lnSpc>
                <a:spcPct val="150000"/>
              </a:lnSpc>
            </a:pPr>
            <a:r>
              <a:rPr lang="fa-IR" sz="2400" b="1" dirty="0">
                <a:cs typeface="B Nazanin" pitchFamily="2" charset="-78"/>
              </a:rPr>
              <a:t>علت: </a:t>
            </a:r>
            <a:r>
              <a:rPr lang="fa-IR" sz="2400" dirty="0">
                <a:cs typeface="B Nazanin" pitchFamily="2" charset="-78"/>
              </a:rPr>
              <a:t>وجود ناخالصی ها و فلزات سنگین</a:t>
            </a:r>
          </a:p>
        </p:txBody>
      </p:sp>
    </p:spTree>
    <p:extLst>
      <p:ext uri="{BB962C8B-B14F-4D97-AF65-F5344CB8AC3E}">
        <p14:creationId xmlns:p14="http://schemas.microsoft.com/office/powerpoint/2010/main" val="392418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a-IR" sz="5400" dirty="0" smtClean="0">
                <a:cs typeface="B Titr" pitchFamily="2" charset="-78"/>
              </a:rPr>
              <a:t>مقدمه</a:t>
            </a:r>
            <a:endParaRPr lang="en-US" dirty="0"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 rtl="1">
              <a:lnSpc>
                <a:spcPct val="200000"/>
              </a:lnSpc>
            </a:pPr>
            <a:r>
              <a:rPr lang="fa-IR" sz="2400" b="1" dirty="0" smtClean="0">
                <a:cs typeface="B Nazanin" pitchFamily="2" charset="-78"/>
              </a:rPr>
              <a:t>با افزایش روز افزون جمعیت تهیه غذای کافی یکی از مسائل پیچیده و مهم  ممالک مختلف دنیا بویژه کشورهای جهان سوم به شمار میرود علاوه بر مشکلات کمبود مواد غذایی معضلاتی چون تقلبات در مواد غذایی , فساد مواد غذایی , عدم رعایت اصول بهداشتی در تهیه، نگهداری، توزیع و مصرف این مواد موجب بروز مشکلاتی شده است</a:t>
            </a:r>
            <a:r>
              <a:rPr lang="fa-IR" sz="2400" dirty="0" smtClean="0">
                <a:cs typeface="B Nazanin" pitchFamily="2" charset="-78"/>
              </a:rPr>
              <a:t> </a:t>
            </a:r>
            <a:r>
              <a:rPr lang="en-US" sz="2400" dirty="0" smtClean="0">
                <a:cs typeface="B Nazanin" pitchFamily="2" charset="-78"/>
              </a:rPr>
              <a:t>.</a:t>
            </a:r>
          </a:p>
          <a:p>
            <a:pPr algn="just" rtl="1">
              <a:lnSpc>
                <a:spcPct val="150000"/>
              </a:lnSpc>
            </a:pPr>
            <a:endParaRPr lang="en-US" sz="2800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683696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345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75" y="1452149"/>
            <a:ext cx="8229600" cy="4525963"/>
          </a:xfrm>
        </p:spPr>
        <p:txBody>
          <a:bodyPr/>
          <a:lstStyle/>
          <a:p>
            <a:pPr algn="just" rtl="1">
              <a:lnSpc>
                <a:spcPct val="150000"/>
              </a:lnSpc>
            </a:pPr>
            <a:r>
              <a:rPr lang="fa-IR" dirty="0" smtClean="0">
                <a:cs typeface="B Nazanin" pitchFamily="2" charset="-78"/>
              </a:rPr>
              <a:t>اغلب نانوایان برای مخفی سازی این تقلبات آنها را داخل کیسه های آرد و کیسه های نمک مجاز قرار می دهند که با توجه به </a:t>
            </a:r>
            <a:r>
              <a:rPr lang="fa-IR" b="1" u="sng" dirty="0" smtClean="0">
                <a:cs typeface="B Nazanin" pitchFamily="2" charset="-78"/>
              </a:rPr>
              <a:t>دانه بندی و شکل بلوری</a:t>
            </a:r>
            <a:r>
              <a:rPr lang="fa-IR" b="1" dirty="0" smtClean="0">
                <a:cs typeface="B Nazanin" pitchFamily="2" charset="-78"/>
              </a:rPr>
              <a:t> نمکهای تصفیه شده</a:t>
            </a:r>
            <a:r>
              <a:rPr lang="fa-IR" dirty="0" smtClean="0">
                <a:cs typeface="B Nazanin" pitchFamily="2" charset="-78"/>
              </a:rPr>
              <a:t> را می توان از سایر نمک ها تشخیص داد.</a:t>
            </a:r>
            <a:endParaRPr lang="en-US" dirty="0">
              <a:cs typeface="B Nazanin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8600" y="609600"/>
            <a:ext cx="10839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4800" dirty="0" smtClean="0">
                <a:cs typeface="B Titr" pitchFamily="2" charset="-78"/>
              </a:rPr>
              <a:t>نکته</a:t>
            </a:r>
            <a:endParaRPr lang="en-US" sz="4800" dirty="0">
              <a:cs typeface="B Titr" pitchFamily="2" charset="-78"/>
            </a:endParaRPr>
          </a:p>
        </p:txBody>
      </p:sp>
      <p:pic>
        <p:nvPicPr>
          <p:cNvPr id="4098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29000"/>
            <a:ext cx="4038600" cy="2685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574" y="3429000"/>
            <a:ext cx="3991925" cy="2685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341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235952" cy="990600"/>
          </a:xfrm>
        </p:spPr>
        <p:txBody>
          <a:bodyPr>
            <a:normAutofit/>
          </a:bodyPr>
          <a:lstStyle/>
          <a:p>
            <a:pPr algn="ctr" rtl="1"/>
            <a:r>
              <a:rPr lang="fa-IR" sz="3600" dirty="0">
                <a:solidFill>
                  <a:schemeClr val="tx1"/>
                </a:solidFill>
                <a:cs typeface="B Titr" pitchFamily="2" charset="-78"/>
              </a:rPr>
              <a:t>استفاده از سبوس های فله فاقد </a:t>
            </a:r>
            <a:r>
              <a:rPr lang="fa-IR" sz="3600" dirty="0" smtClean="0">
                <a:solidFill>
                  <a:schemeClr val="tx1"/>
                </a:solidFill>
                <a:cs typeface="B Titr" pitchFamily="2" charset="-78"/>
              </a:rPr>
              <a:t>مشخصات</a:t>
            </a:r>
            <a:endParaRPr lang="en-US" sz="3600" dirty="0">
              <a:solidFill>
                <a:schemeClr val="tx1"/>
              </a:solidFill>
              <a:cs typeface="B Titr" pitchFamily="2" charset="-78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19600"/>
            <a:ext cx="3077408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4400" y="1981200"/>
            <a:ext cx="78901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rtl="1">
              <a:lnSpc>
                <a:spcPct val="200000"/>
              </a:lnSpc>
              <a:buFont typeface="Arial" pitchFamily="34" charset="0"/>
              <a:buChar char="•"/>
            </a:pPr>
            <a:r>
              <a:rPr lang="fa-IR" sz="2400" dirty="0" smtClean="0">
                <a:cs typeface="B Nazanin" pitchFamily="2" charset="-78"/>
              </a:rPr>
              <a:t>سبوس فله معمولا برای خوراک دام استفاده می شود.</a:t>
            </a:r>
          </a:p>
          <a:p>
            <a:pPr marL="342900" indent="-342900" algn="r" rtl="1">
              <a:lnSpc>
                <a:spcPct val="200000"/>
              </a:lnSpc>
              <a:buFont typeface="Arial" pitchFamily="34" charset="0"/>
              <a:buChar char="•"/>
            </a:pPr>
            <a:r>
              <a:rPr lang="fa-IR" sz="2400" dirty="0" smtClean="0">
                <a:cs typeface="B Nazanin" pitchFamily="2" charset="-78"/>
              </a:rPr>
              <a:t>اضافه کردن سبوس به آرد نانوایی ممنوع است.</a:t>
            </a:r>
          </a:p>
          <a:p>
            <a:pPr marL="342900" indent="-342900" algn="r" rtl="1">
              <a:lnSpc>
                <a:spcPct val="200000"/>
              </a:lnSpc>
              <a:buFont typeface="Arial" pitchFamily="34" charset="0"/>
              <a:buChar char="•"/>
            </a:pPr>
            <a:r>
              <a:rPr lang="fa-IR" sz="2400" dirty="0" smtClean="0">
                <a:cs typeface="B Nazanin" pitchFamily="2" charset="-78"/>
              </a:rPr>
              <a:t>سبوسی که به آرد اضافه می شود اگر خوب تخمیر نشود از جذب ریز مغذی ها جلوگیری می کند.</a:t>
            </a:r>
          </a:p>
          <a:p>
            <a:pPr marL="342900" indent="-342900" algn="r" rtl="1">
              <a:lnSpc>
                <a:spcPct val="200000"/>
              </a:lnSpc>
              <a:buFont typeface="Arial" pitchFamily="34" charset="0"/>
              <a:buChar char="•"/>
            </a:pPr>
            <a:r>
              <a:rPr lang="fa-IR" sz="2400" dirty="0" smtClean="0">
                <a:cs typeface="B Nazanin" pitchFamily="2" charset="-78"/>
              </a:rPr>
              <a:t>سبوس زیر چانه باید دارای مشخصات بهداشتی لازم باشد.</a:t>
            </a:r>
            <a:endParaRPr lang="fa-IR" sz="2400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3402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0" y="762000"/>
            <a:ext cx="1981200" cy="914400"/>
          </a:xfrm>
        </p:spPr>
        <p:txBody>
          <a:bodyPr>
            <a:noAutofit/>
          </a:bodyPr>
          <a:lstStyle/>
          <a:p>
            <a:r>
              <a:rPr lang="fa-IR" dirty="0" smtClean="0">
                <a:cs typeface="B Titr" pitchFamily="2" charset="-78"/>
              </a:rPr>
              <a:t>نکته</a:t>
            </a:r>
            <a:endParaRPr lang="en-US" dirty="0"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7848600" cy="4191000"/>
          </a:xfrm>
        </p:spPr>
        <p:txBody>
          <a:bodyPr/>
          <a:lstStyle/>
          <a:p>
            <a:pPr algn="r" rtl="1">
              <a:lnSpc>
                <a:spcPct val="150000"/>
              </a:lnSpc>
            </a:pPr>
            <a:r>
              <a:rPr lang="fa-IR" sz="2800" dirty="0" smtClean="0">
                <a:solidFill>
                  <a:schemeClr val="tx1"/>
                </a:solidFill>
                <a:cs typeface="B Nazanin" pitchFamily="2" charset="-78"/>
              </a:rPr>
              <a:t>دمای تخمیر نان  28 تا 30 درجه</a:t>
            </a: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solidFill>
                  <a:schemeClr val="tx1"/>
                </a:solidFill>
                <a:cs typeface="B Nazanin" pitchFamily="2" charset="-78"/>
              </a:rPr>
              <a:t>در تابستان: دما بیشتر از این مقدار است و خمیر سست می شود: معمولا با </a:t>
            </a:r>
            <a:r>
              <a:rPr lang="fa-IR" sz="2800" u="sng" dirty="0" smtClean="0">
                <a:solidFill>
                  <a:schemeClr val="tx1"/>
                </a:solidFill>
                <a:cs typeface="B Nazanin" pitchFamily="2" charset="-78"/>
              </a:rPr>
              <a:t>نمک زیاد </a:t>
            </a:r>
            <a:r>
              <a:rPr lang="fa-IR" sz="2800" dirty="0" smtClean="0">
                <a:solidFill>
                  <a:schemeClr val="tx1"/>
                </a:solidFill>
                <a:cs typeface="B Nazanin" pitchFamily="2" charset="-78"/>
              </a:rPr>
              <a:t>خمیر را سفت می کنند.</a:t>
            </a: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solidFill>
                  <a:schemeClr val="tx1"/>
                </a:solidFill>
                <a:cs typeface="B Nazanin" pitchFamily="2" charset="-78"/>
              </a:rPr>
              <a:t>در زمستان: دما کمتر از حد انتظار است و خمیر سفت می شود که معمولا با </a:t>
            </a:r>
            <a:r>
              <a:rPr lang="fa-IR" sz="2800" u="sng" dirty="0" smtClean="0">
                <a:solidFill>
                  <a:schemeClr val="tx1"/>
                </a:solidFill>
                <a:cs typeface="B Nazanin" pitchFamily="2" charset="-78"/>
              </a:rPr>
              <a:t>جوهر قند </a:t>
            </a:r>
            <a:r>
              <a:rPr lang="fa-IR" sz="2800" dirty="0" smtClean="0">
                <a:solidFill>
                  <a:schemeClr val="tx1"/>
                </a:solidFill>
                <a:cs typeface="B Nazanin" pitchFamily="2" charset="-78"/>
              </a:rPr>
              <a:t>خمیر را سست می کنند.</a:t>
            </a:r>
          </a:p>
          <a:p>
            <a:pPr algn="r" rt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49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28600"/>
            <a:ext cx="4648200" cy="990600"/>
          </a:xfrm>
        </p:spPr>
        <p:txBody>
          <a:bodyPr>
            <a:normAutofit/>
          </a:bodyPr>
          <a:lstStyle/>
          <a:p>
            <a:pPr algn="r" rtl="1"/>
            <a:r>
              <a:rPr lang="fa-IR" dirty="0" smtClean="0">
                <a:cs typeface="B Titr" pitchFamily="2" charset="-78"/>
              </a:rPr>
              <a:t>سایر تقلبات در نانوایی</a:t>
            </a:r>
            <a:endParaRPr lang="en-US" dirty="0"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828800"/>
            <a:ext cx="8153400" cy="4495800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r>
              <a:rPr lang="fa-IR" dirty="0" smtClean="0">
                <a:cs typeface="B Nazanin" pitchFamily="2" charset="-78"/>
              </a:rPr>
              <a:t>تقلب با مخلوط کردن سایر آردها با آرد گندم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Nazanin" pitchFamily="2" charset="-78"/>
              </a:rPr>
              <a:t>افزودن سویا به مخمر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Nazanin" pitchFamily="2" charset="-78"/>
              </a:rPr>
              <a:t>استفاده از رنگ های مصنوعی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Nazanin" pitchFamily="2" charset="-78"/>
              </a:rPr>
              <a:t>استفاده از کنجد سیاه و کنجدهای بی </a:t>
            </a:r>
            <a:r>
              <a:rPr lang="fa-IR" dirty="0">
                <a:cs typeface="B Nazanin" pitchFamily="2" charset="-78"/>
              </a:rPr>
              <a:t>کیفیت ممنوع است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Nazanin" pitchFamily="2" charset="-78"/>
              </a:rPr>
              <a:t>برگرداندن نان های بی کیفیت به پاتیل خمیر</a:t>
            </a:r>
          </a:p>
          <a:p>
            <a:pPr algn="r" rtl="1"/>
            <a:endParaRPr lang="en-US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8955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71"/>
            <a:ext cx="8229600" cy="990600"/>
          </a:xfrm>
        </p:spPr>
        <p:txBody>
          <a:bodyPr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Titr" pitchFamily="2" charset="-78"/>
              </a:rPr>
              <a:t>تخلفات در صنف نان فانتزی</a:t>
            </a:r>
            <a:endParaRPr lang="en-US" dirty="0">
              <a:solidFill>
                <a:schemeClr val="tx1"/>
              </a:solidFill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22247"/>
            <a:ext cx="8229600" cy="4937760"/>
          </a:xfrm>
        </p:spPr>
        <p:txBody>
          <a:bodyPr/>
          <a:lstStyle/>
          <a:p>
            <a:pPr algn="r" rtl="1">
              <a:lnSpc>
                <a:spcPct val="150000"/>
              </a:lnSpc>
            </a:pPr>
            <a:r>
              <a:rPr lang="fa-IR" b="1" dirty="0" smtClean="0">
                <a:cs typeface="B Nazanin" pitchFamily="2" charset="-78"/>
              </a:rPr>
              <a:t>استفاده از رنگ غیر مجاز قهوه ای</a:t>
            </a:r>
          </a:p>
          <a:p>
            <a:pPr algn="r" rtl="1">
              <a:lnSpc>
                <a:spcPct val="150000"/>
              </a:lnSpc>
            </a:pPr>
            <a:r>
              <a:rPr lang="fa-IR" b="1" dirty="0" smtClean="0">
                <a:cs typeface="B Nazanin" pitchFamily="2" charset="-78"/>
              </a:rPr>
              <a:t>استفاده از روغن های سوخته در تهیه پیراشکی ها</a:t>
            </a:r>
          </a:p>
          <a:p>
            <a:pPr algn="r" rtl="1">
              <a:lnSpc>
                <a:spcPct val="150000"/>
              </a:lnSpc>
            </a:pPr>
            <a:r>
              <a:rPr lang="fa-IR" b="1" dirty="0" smtClean="0">
                <a:cs typeface="B Nazanin" pitchFamily="2" charset="-78"/>
              </a:rPr>
              <a:t>استفاده از جوش شیرین</a:t>
            </a:r>
          </a:p>
          <a:p>
            <a:pPr algn="r" rtl="1"/>
            <a:endParaRPr lang="fa-IR" dirty="0" smtClean="0"/>
          </a:p>
          <a:p>
            <a:pPr algn="r" rtl="1"/>
            <a:endParaRPr lang="en-US" dirty="0"/>
          </a:p>
        </p:txBody>
      </p:sp>
      <p:pic>
        <p:nvPicPr>
          <p:cNvPr id="8194" name="Picture 2" descr="H:\عکس\677665_1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76600"/>
            <a:ext cx="4876800" cy="305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99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457200"/>
            <a:ext cx="6248400" cy="762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a-IR" sz="4000" dirty="0" smtClean="0">
                <a:cs typeface="B Titr" pitchFamily="2" charset="-78"/>
              </a:rPr>
              <a:t>تقلبات در لبنیات</a:t>
            </a:r>
            <a:endParaRPr lang="en-US" sz="4000" dirty="0"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458200" cy="5410200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r>
              <a:rPr lang="fa-IR" sz="2400" b="1" dirty="0" smtClean="0">
                <a:cs typeface="B Nazanin" pitchFamily="2" charset="-78"/>
              </a:rPr>
              <a:t>تقلب در شیر: 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400" dirty="0" smtClean="0">
                <a:cs typeface="B Nazanin" pitchFamily="2" charset="-78"/>
              </a:rPr>
              <a:t>1- اضافه کردن آب به شیر تشخیص ازروی نقطه انجماد 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400" dirty="0" smtClean="0">
                <a:cs typeface="B Nazanin" pitchFamily="2" charset="-78"/>
              </a:rPr>
              <a:t>2- افزودن نشاسته به شیر برای مخفی کردن تقلب آب به شیر</a:t>
            </a:r>
          </a:p>
          <a:p>
            <a:pPr algn="r" rtl="1">
              <a:lnSpc>
                <a:spcPct val="150000"/>
              </a:lnSpc>
            </a:pPr>
            <a:r>
              <a:rPr lang="fa-IR" sz="2400" b="1" dirty="0" smtClean="0">
                <a:cs typeface="B Nazanin" pitchFamily="2" charset="-78"/>
              </a:rPr>
              <a:t>روش تشخیص نشاسته در شیر: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400" dirty="0" smtClean="0">
                <a:cs typeface="B Nazanin" pitchFamily="2" charset="-78"/>
              </a:rPr>
              <a:t>جوشاندن شیر تشکیل ته دیگ </a:t>
            </a:r>
          </a:p>
          <a:p>
            <a:pPr algn="r" rtl="1">
              <a:lnSpc>
                <a:spcPct val="150000"/>
              </a:lnSpc>
            </a:pPr>
            <a:r>
              <a:rPr lang="fa-IR" sz="2400" b="1" dirty="0" smtClean="0">
                <a:cs typeface="B Nazanin" pitchFamily="2" charset="-78"/>
              </a:rPr>
              <a:t>شیر حاوی نشاسته</a:t>
            </a:r>
            <a:r>
              <a:rPr lang="fa-IR" sz="2400" dirty="0" smtClean="0">
                <a:cs typeface="B Nazanin" pitchFamily="2" charset="-78"/>
              </a:rPr>
              <a:t>: تشکیل لایه ضخیم با سطح صاف</a:t>
            </a:r>
          </a:p>
          <a:p>
            <a:pPr algn="r" rtl="1">
              <a:lnSpc>
                <a:spcPct val="150000"/>
              </a:lnSpc>
            </a:pPr>
            <a:r>
              <a:rPr lang="fa-IR" sz="2400" dirty="0" smtClean="0">
                <a:cs typeface="B Nazanin" pitchFamily="2" charset="-78"/>
              </a:rPr>
              <a:t> </a:t>
            </a:r>
            <a:r>
              <a:rPr lang="fa-IR" sz="2400" b="1" dirty="0" smtClean="0">
                <a:cs typeface="B Nazanin" pitchFamily="2" charset="-78"/>
              </a:rPr>
              <a:t>شیر طبیعی</a:t>
            </a:r>
            <a:r>
              <a:rPr lang="fa-IR" sz="2400" dirty="0" smtClean="0">
                <a:cs typeface="B Nazanin" pitchFamily="2" charset="-78"/>
              </a:rPr>
              <a:t>: لایه نازک و متخلخل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400" dirty="0" smtClean="0">
                <a:cs typeface="B Nazanin" pitchFamily="2" charset="-78"/>
              </a:rPr>
              <a:t>با استفاده </a:t>
            </a:r>
            <a:r>
              <a:rPr lang="fa-IR" sz="2400" dirty="0">
                <a:cs typeface="B Nazanin" pitchFamily="2" charset="-78"/>
              </a:rPr>
              <a:t>از قطره ید </a:t>
            </a:r>
            <a:r>
              <a:rPr lang="fa-IR" sz="2400" dirty="0" smtClean="0">
                <a:cs typeface="B Nazanin" pitchFamily="2" charset="-78"/>
              </a:rPr>
              <a:t>و تغییر رنگ شیر به رنگ </a:t>
            </a:r>
            <a:r>
              <a:rPr lang="fa-IR" sz="2400" dirty="0">
                <a:cs typeface="B Nazanin" pitchFamily="2" charset="-78"/>
              </a:rPr>
              <a:t>آبی</a:t>
            </a:r>
          </a:p>
          <a:p>
            <a:pPr algn="r" rtl="1">
              <a:lnSpc>
                <a:spcPct val="150000"/>
              </a:lnSpc>
            </a:pPr>
            <a:endParaRPr lang="fa-IR" sz="3600" dirty="0" smtClean="0">
              <a:cs typeface="B Nazanin" pitchFamily="2" charset="-78"/>
            </a:endParaRPr>
          </a:p>
          <a:p>
            <a:pPr algn="r" rtl="1"/>
            <a:endParaRPr lang="fa-IR" dirty="0" smtClean="0"/>
          </a:p>
        </p:txBody>
      </p:sp>
      <p:pic>
        <p:nvPicPr>
          <p:cNvPr id="9218" name="Picture 2" descr="H:\عکس\fraud-in-the-food-industry-mil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1" y="3429000"/>
            <a:ext cx="4031020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61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457200"/>
            <a:ext cx="6248400" cy="762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a-IR" sz="4000" dirty="0">
                <a:cs typeface="B Titr" pitchFamily="2" charset="-78"/>
              </a:rPr>
              <a:t>پوشاندن ترشیدگی و فساد شیر</a:t>
            </a:r>
            <a:r>
              <a:rPr lang="fa-IR" sz="4000" dirty="0" smtClean="0">
                <a:cs typeface="B Titr" pitchFamily="2" charset="-78"/>
              </a:rPr>
              <a:t>:</a:t>
            </a:r>
            <a:endParaRPr lang="en-US" sz="4000" dirty="0">
              <a:cs typeface="B Titr" pitchFamily="2" charset="-78"/>
            </a:endParaRPr>
          </a:p>
        </p:txBody>
      </p:sp>
      <p:pic>
        <p:nvPicPr>
          <p:cNvPr id="9218" name="Picture 2" descr="H:\عکس\fraud-in-the-food-industry-mil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1" y="3429000"/>
            <a:ext cx="4031020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 noGrp="1"/>
          </p:cNvSpPr>
          <p:nvPr>
            <p:ph idx="1"/>
          </p:nvPr>
        </p:nvSpPr>
        <p:spPr>
          <a:xfrm>
            <a:off x="457200" y="1524000"/>
            <a:ext cx="82296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2800" dirty="0" smtClean="0">
                <a:cs typeface="B Nazanin" pitchFamily="2" charset="-78"/>
              </a:rPr>
              <a:t>افزودن جوش شیرین  </a:t>
            </a:r>
          </a:p>
          <a:p>
            <a:pPr algn="r" rtl="1"/>
            <a:r>
              <a:rPr lang="fa-IR" sz="2800" dirty="0" smtClean="0">
                <a:cs typeface="B Nazanin" pitchFamily="2" charset="-78"/>
              </a:rPr>
              <a:t>کرومات و بیکرومات پتاسیم </a:t>
            </a:r>
          </a:p>
          <a:p>
            <a:pPr algn="r" rtl="1"/>
            <a:r>
              <a:rPr lang="fa-IR" sz="2800" dirty="0" smtClean="0">
                <a:cs typeface="B Nazanin" pitchFamily="2" charset="-78"/>
              </a:rPr>
              <a:t>صابون خرد شده</a:t>
            </a:r>
          </a:p>
          <a:p>
            <a:pPr algn="r" rtl="1"/>
            <a:r>
              <a:rPr lang="fa-IR" sz="2800" dirty="0" smtClean="0">
                <a:cs typeface="B Nazanin" pitchFamily="2" charset="-78"/>
              </a:rPr>
              <a:t>وایتکس یا آب اکسیژنه</a:t>
            </a:r>
            <a:endParaRPr lang="fa-IR" sz="2800" dirty="0">
              <a:cs typeface="B Nazanin" pitchFamily="2" charset="-78"/>
            </a:endParaRPr>
          </a:p>
          <a:p>
            <a:pPr marL="0" indent="0" algn="r" rtl="1">
              <a:buNone/>
            </a:pPr>
            <a:endParaRPr lang="fa-IR" sz="2800" b="1" dirty="0" smtClean="0">
              <a:cs typeface="B Nazanin" pitchFamily="2" charset="-78"/>
            </a:endParaRPr>
          </a:p>
          <a:p>
            <a:pPr marL="0" indent="0" algn="r" rtl="1">
              <a:buNone/>
            </a:pPr>
            <a:r>
              <a:rPr lang="fa-IR" sz="2800" b="1" dirty="0" smtClean="0">
                <a:cs typeface="B Nazanin" pitchFamily="2" charset="-78"/>
              </a:rPr>
              <a:t>سایر </a:t>
            </a:r>
            <a:r>
              <a:rPr lang="fa-IR" sz="2800" b="1" dirty="0">
                <a:cs typeface="B Nazanin" pitchFamily="2" charset="-78"/>
              </a:rPr>
              <a:t>تقلبات:</a:t>
            </a:r>
          </a:p>
          <a:p>
            <a:pPr algn="r" rtl="1"/>
            <a:r>
              <a:rPr lang="fa-IR" sz="2800" dirty="0">
                <a:cs typeface="B Nazanin" pitchFamily="2" charset="-78"/>
              </a:rPr>
              <a:t>گرفتن چربی شیر</a:t>
            </a:r>
          </a:p>
          <a:p>
            <a:pPr algn="r" rtl="1"/>
            <a:r>
              <a:rPr lang="fa-IR" sz="2800" dirty="0">
                <a:cs typeface="B Nazanin" pitchFamily="2" charset="-78"/>
              </a:rPr>
              <a:t>افزودن چربی های نباتی به روغن</a:t>
            </a:r>
          </a:p>
          <a:p>
            <a:pPr algn="r" rtl="1"/>
            <a:r>
              <a:rPr lang="fa-IR" sz="2800" dirty="0">
                <a:cs typeface="B Nazanin" pitchFamily="2" charset="-78"/>
              </a:rPr>
              <a:t>افزودن شیر خشک به شیر</a:t>
            </a:r>
          </a:p>
          <a:p>
            <a:endParaRPr lang="en-US" sz="2800" dirty="0"/>
          </a:p>
          <a:p>
            <a:pPr algn="r" rtl="1"/>
            <a:endParaRPr lang="fa-IR" sz="2800" dirty="0" smtClean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2955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3600" dirty="0" smtClean="0">
                <a:solidFill>
                  <a:schemeClr val="tx1"/>
                </a:solidFill>
                <a:cs typeface="B Titr" pitchFamily="2" charset="-78"/>
              </a:rPr>
              <a:t>تقلبات در کشک</a:t>
            </a:r>
            <a:endParaRPr lang="en-US" sz="3600" dirty="0">
              <a:solidFill>
                <a:schemeClr val="tx1"/>
              </a:solidFill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219200"/>
            <a:ext cx="8534400" cy="4937760"/>
          </a:xfrm>
        </p:spPr>
        <p:txBody>
          <a:bodyPr/>
          <a:lstStyle/>
          <a:p>
            <a:pPr algn="r" rtl="1">
              <a:lnSpc>
                <a:spcPct val="150000"/>
              </a:lnSpc>
            </a:pPr>
            <a:r>
              <a:rPr lang="fa-IR" dirty="0" smtClean="0">
                <a:cs typeface="B Nazanin" pitchFamily="2" charset="-78"/>
              </a:rPr>
              <a:t>افزودن آرد به کشک که باعث افزایش </a:t>
            </a:r>
            <a:r>
              <a:rPr lang="en-US" dirty="0" smtClean="0">
                <a:cs typeface="B Nazanin" pitchFamily="2" charset="-78"/>
              </a:rPr>
              <a:t>PH</a:t>
            </a:r>
            <a:r>
              <a:rPr lang="fa-IR" dirty="0" smtClean="0">
                <a:cs typeface="B Nazanin" pitchFamily="2" charset="-78"/>
              </a:rPr>
              <a:t> شده و عامل مهم مسمومیت های کشنده مواد غذایی مثل بوتولیسم می شود.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Nazanin" pitchFamily="2" charset="-78"/>
              </a:rPr>
              <a:t>افزودن روغن نباتی، نمک، گل سفید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Nazanin" pitchFamily="2" charset="-78"/>
              </a:rPr>
              <a:t>تشخیص با جوشاندن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Nazanin" pitchFamily="2" charset="-78"/>
              </a:rPr>
              <a:t>تشخیص دقیق: روش های آزمایشگاهی</a:t>
            </a:r>
          </a:p>
          <a:p>
            <a:pPr algn="r" rt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429000"/>
            <a:ext cx="2667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64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3600" dirty="0" smtClean="0">
                <a:solidFill>
                  <a:schemeClr val="tx1"/>
                </a:solidFill>
                <a:cs typeface="B Titr" pitchFamily="2" charset="-78"/>
              </a:rPr>
              <a:t>تقلبات در ماست</a:t>
            </a:r>
            <a:endParaRPr lang="en-US" sz="3600" dirty="0">
              <a:solidFill>
                <a:schemeClr val="tx1"/>
              </a:solidFill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r>
              <a:rPr lang="fa-IR" b="1" dirty="0" smtClean="0">
                <a:cs typeface="B Nazanin" pitchFamily="2" charset="-78"/>
              </a:rPr>
              <a:t>افزودن نشاسته به ماست به منظور سفت تر کردن ماست تولید شده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dirty="0" smtClean="0">
                <a:cs typeface="B Nazanin" pitchFamily="2" charset="-78"/>
              </a:rPr>
              <a:t>روش شناسایی: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dirty="0" smtClean="0">
                <a:cs typeface="B Nazanin" pitchFamily="2" charset="-78"/>
              </a:rPr>
              <a:t>زود ترش شدن ماست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dirty="0" smtClean="0">
                <a:cs typeface="B Nazanin" pitchFamily="2" charset="-78"/>
              </a:rPr>
              <a:t>شناسایی با محلول ید</a:t>
            </a:r>
          </a:p>
          <a:p>
            <a:pPr algn="r" rtl="1">
              <a:lnSpc>
                <a:spcPct val="150000"/>
              </a:lnSpc>
            </a:pPr>
            <a:r>
              <a:rPr lang="fa-IR" b="1" dirty="0" smtClean="0">
                <a:cs typeface="B Nazanin" pitchFamily="2" charset="-78"/>
              </a:rPr>
              <a:t>افزودن روغن نباتی به ماست</a:t>
            </a:r>
          </a:p>
          <a:p>
            <a:pPr algn="r" rtl="1">
              <a:lnSpc>
                <a:spcPct val="150000"/>
              </a:lnSpc>
            </a:pPr>
            <a:r>
              <a:rPr lang="fa-IR" b="1" dirty="0" smtClean="0">
                <a:cs typeface="B Nazanin" pitchFamily="2" charset="-78"/>
              </a:rPr>
              <a:t>دستمال کاغذی</a:t>
            </a:r>
            <a:endParaRPr lang="en-US" b="1" dirty="0">
              <a:cs typeface="B Nazanin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1"/>
            <a:ext cx="3352800" cy="250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7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456" y="516761"/>
            <a:ext cx="8229600" cy="57912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r" rtl="1">
              <a:buNone/>
            </a:pPr>
            <a:endParaRPr lang="fa-IR" sz="2400" dirty="0" smtClean="0"/>
          </a:p>
          <a:p>
            <a:pPr marL="0" indent="0" algn="r" rtl="1">
              <a:buNone/>
            </a:pPr>
            <a:endParaRPr lang="fa-IR" sz="2400" dirty="0"/>
          </a:p>
          <a:p>
            <a:pPr marL="0" indent="0" algn="r" rtl="1">
              <a:buNone/>
            </a:pPr>
            <a:endParaRPr lang="fa-IR" sz="2400" dirty="0" smtClean="0"/>
          </a:p>
          <a:p>
            <a:pPr marL="0" indent="0" algn="r" rtl="1">
              <a:buNone/>
            </a:pPr>
            <a:r>
              <a:rPr lang="fa-IR" sz="2800" dirty="0" smtClean="0">
                <a:cs typeface="B Nazanin" pitchFamily="2" charset="-78"/>
              </a:rPr>
              <a:t>مشکلات عمده صنعت </a:t>
            </a:r>
          </a:p>
          <a:p>
            <a:pPr marL="0" indent="0" algn="r" rtl="1">
              <a:buNone/>
            </a:pPr>
            <a:r>
              <a:rPr lang="fa-IR" sz="2800" dirty="0" smtClean="0">
                <a:cs typeface="B Nazanin" pitchFamily="2" charset="-78"/>
              </a:rPr>
              <a:t>غذادر جهان </a:t>
            </a:r>
            <a:endParaRPr lang="en-US" sz="2800" dirty="0">
              <a:cs typeface="B Nazanin" pitchFamily="2" charset="-78"/>
            </a:endParaRPr>
          </a:p>
        </p:txBody>
      </p:sp>
      <p:sp>
        <p:nvSpPr>
          <p:cNvPr id="4" name="Right Brace 3"/>
          <p:cNvSpPr/>
          <p:nvPr/>
        </p:nvSpPr>
        <p:spPr>
          <a:xfrm>
            <a:off x="5791200" y="1137247"/>
            <a:ext cx="304800" cy="227511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9227" y="888869"/>
            <a:ext cx="5331973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endParaRPr lang="fa-IR" dirty="0" smtClean="0"/>
          </a:p>
          <a:p>
            <a:pPr algn="r" rtl="1"/>
            <a:r>
              <a:rPr lang="fa-IR" dirty="0" smtClean="0"/>
              <a:t>- </a:t>
            </a:r>
            <a:r>
              <a:rPr lang="fa-IR" sz="2000" b="1" dirty="0" smtClean="0">
                <a:cs typeface="B Nazanin" pitchFamily="2" charset="-78"/>
              </a:rPr>
              <a:t>کمبود مواد غذایی</a:t>
            </a:r>
          </a:p>
          <a:p>
            <a:pPr algn="r" rtl="1"/>
            <a:endParaRPr lang="fa-IR" sz="2000" b="1" dirty="0" smtClean="0">
              <a:cs typeface="B Nazanin" pitchFamily="2" charset="-78"/>
            </a:endParaRPr>
          </a:p>
          <a:p>
            <a:pPr algn="r" rtl="1"/>
            <a:r>
              <a:rPr lang="fa-IR" sz="2000" b="1" dirty="0" smtClean="0">
                <a:cs typeface="B Nazanin" pitchFamily="2" charset="-78"/>
              </a:rPr>
              <a:t>- فساد مواد غذایی</a:t>
            </a:r>
          </a:p>
          <a:p>
            <a:pPr algn="r" rtl="1"/>
            <a:endParaRPr lang="fa-IR" sz="2000" b="1" dirty="0" smtClean="0">
              <a:cs typeface="B Nazanin" pitchFamily="2" charset="-78"/>
            </a:endParaRPr>
          </a:p>
          <a:p>
            <a:pPr algn="r" rtl="1"/>
            <a:r>
              <a:rPr lang="fa-IR" sz="2000" b="1" dirty="0" smtClean="0">
                <a:cs typeface="B Nazanin" pitchFamily="2" charset="-78"/>
              </a:rPr>
              <a:t>- عدم رعایت اصول بهداشتی در تهیه مواد غذایی</a:t>
            </a:r>
          </a:p>
          <a:p>
            <a:pPr marL="285750" indent="-285750" algn="r" rtl="1">
              <a:buFontTx/>
              <a:buChar char="-"/>
            </a:pPr>
            <a:endParaRPr lang="fa-IR" sz="2000" b="1" dirty="0">
              <a:cs typeface="B Nazanin" pitchFamily="2" charset="-78"/>
            </a:endParaRPr>
          </a:p>
          <a:p>
            <a:pPr algn="r" rtl="1"/>
            <a:r>
              <a:rPr lang="fa-IR" sz="2000" b="1" dirty="0" smtClean="0">
                <a:cs typeface="B Nazanin" pitchFamily="2" charset="-78"/>
              </a:rPr>
              <a:t>- تقلبات مواد غذایی: با هدف سودجویی و کسب منافع مالی</a:t>
            </a:r>
            <a:endParaRPr lang="fa-IR" b="1" dirty="0" smtClean="0">
              <a:cs typeface="B Nazanin" pitchFamily="2" charset="-78"/>
            </a:endParaRPr>
          </a:p>
          <a:p>
            <a:pPr algn="r" rtl="1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4850916"/>
            <a:ext cx="7848600" cy="4154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fa-IR" sz="2100" dirty="0" smtClean="0">
                <a:cs typeface="B Titr" pitchFamily="2" charset="-78"/>
              </a:rPr>
              <a:t>نتیجه نهایی تقلبات به خطر افتادن سلامت جامعه</a:t>
            </a:r>
            <a:r>
              <a:rPr lang="en-US" sz="2100" dirty="0" smtClean="0">
                <a:cs typeface="B Titr" pitchFamily="2" charset="-78"/>
              </a:rPr>
              <a:t> </a:t>
            </a:r>
            <a:r>
              <a:rPr lang="fa-IR" sz="2100" dirty="0" smtClean="0">
                <a:cs typeface="B Titr" pitchFamily="2" charset="-78"/>
              </a:rPr>
              <a:t> و ضرر مالی مصرف کنندگان است </a:t>
            </a:r>
            <a:endParaRPr lang="en-US" sz="21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9406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Titr" pitchFamily="2" charset="-78"/>
              </a:rPr>
              <a:t>تخلفات در دوغ </a:t>
            </a:r>
            <a:endParaRPr lang="en-US" dirty="0">
              <a:solidFill>
                <a:schemeClr val="tx1"/>
              </a:solidFill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828800"/>
            <a:ext cx="7772400" cy="762000"/>
          </a:xfrm>
        </p:spPr>
        <p:txBody>
          <a:bodyPr/>
          <a:lstStyle/>
          <a:p>
            <a:pPr algn="r" rtl="1"/>
            <a:r>
              <a:rPr lang="fa-IR" dirty="0" smtClean="0">
                <a:cs typeface="B Nazanin" pitchFamily="2" charset="-78"/>
              </a:rPr>
              <a:t>استفاده از ماست های کپک زده برای تولید دوغ در لبنیاتی های سنتی</a:t>
            </a:r>
            <a:endParaRPr lang="en-US" dirty="0"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30286"/>
            <a:ext cx="71437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Titr" pitchFamily="2" charset="-78"/>
              </a:rPr>
              <a:t>تقلبات در کره</a:t>
            </a:r>
            <a:endParaRPr lang="en-US" dirty="0">
              <a:solidFill>
                <a:schemeClr val="tx1"/>
              </a:solidFill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r>
              <a:rPr lang="fa-IR" dirty="0" smtClean="0">
                <a:cs typeface="B Nazanin" pitchFamily="2" charset="-78"/>
              </a:rPr>
              <a:t>اضافه کردن آب به کره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Nazanin" pitchFamily="2" charset="-78"/>
              </a:rPr>
              <a:t>افزودن چربی های نباتی (پالم، مارگارین)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Nazanin" pitchFamily="2" charset="-78"/>
              </a:rPr>
              <a:t>افزودن مواد رنگی زرد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Nazanin" pitchFamily="2" charset="-78"/>
              </a:rPr>
              <a:t>افزودن بیکرومات پتاسیم برای پوشاندن طعم تندی کره</a:t>
            </a:r>
            <a:endParaRPr lang="en-US" dirty="0"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4048124"/>
            <a:ext cx="3886200" cy="255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1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Titr" pitchFamily="2" charset="-78"/>
              </a:rPr>
              <a:t>تقلبات در صنف پخت و پز مواد غذایی</a:t>
            </a:r>
            <a:endParaRPr lang="en-US" dirty="0">
              <a:solidFill>
                <a:schemeClr val="tx1"/>
              </a:solidFill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8229600" cy="3505200"/>
          </a:xfrm>
        </p:spPr>
        <p:txBody>
          <a:bodyPr>
            <a:normAutofit/>
          </a:bodyPr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fa-IR" dirty="0" smtClean="0">
                <a:cs typeface="B Nazanin" pitchFamily="2" charset="-78"/>
              </a:rPr>
              <a:t>تقلبات در این صنف بسیار متنوع است. ریشه این تخلفات</a:t>
            </a:r>
            <a:r>
              <a:rPr lang="en-US" dirty="0" smtClean="0">
                <a:cs typeface="B Nazanin" pitchFamily="2" charset="-78"/>
              </a:rPr>
              <a:t> </a:t>
            </a:r>
            <a:r>
              <a:rPr lang="fa-IR" dirty="0" smtClean="0">
                <a:cs typeface="B Nazanin" pitchFamily="2" charset="-78"/>
              </a:rPr>
              <a:t>در</a:t>
            </a:r>
            <a:endParaRPr lang="en-US" dirty="0">
              <a:cs typeface="B Nazanin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Nazanin" pitchFamily="2" charset="-78"/>
              </a:rPr>
              <a:t>سودجویی و کسب منفعت بیشتر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Nazanin" pitchFamily="2" charset="-78"/>
              </a:rPr>
              <a:t>عدم مهارت کافی آشپزان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Nazanin" pitchFamily="2" charset="-78"/>
              </a:rPr>
              <a:t>عدم آگاهی آشپزان و متصدیان در خصوص عوارض و جوانب تقلبات</a:t>
            </a:r>
            <a:endParaRPr lang="en-US" dirty="0"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7333" t="15333" r="20666" b="8667"/>
          <a:stretch/>
        </p:blipFill>
        <p:spPr>
          <a:xfrm>
            <a:off x="477672" y="4171950"/>
            <a:ext cx="20574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7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b="1" dirty="0" smtClean="0">
                <a:solidFill>
                  <a:schemeClr val="tx1"/>
                </a:solidFill>
                <a:cs typeface="B Titr" pitchFamily="2" charset="-78"/>
              </a:rPr>
              <a:t>تخلفات و تقلبات در صنف کباب کوبیده</a:t>
            </a:r>
            <a:endParaRPr lang="en-US" b="1" dirty="0">
              <a:solidFill>
                <a:schemeClr val="tx1"/>
              </a:solidFill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447800"/>
            <a:ext cx="8686800" cy="4572000"/>
          </a:xfrm>
        </p:spPr>
        <p:txBody>
          <a:bodyPr/>
          <a:lstStyle/>
          <a:p>
            <a:pPr algn="r" rtl="1">
              <a:lnSpc>
                <a:spcPct val="150000"/>
              </a:lnSpc>
            </a:pPr>
            <a:r>
              <a:rPr lang="fa-IR" b="1" dirty="0" smtClean="0">
                <a:cs typeface="B Nazanin" pitchFamily="2" charset="-78"/>
              </a:rPr>
              <a:t>ترکیبات مجاز کوبیده:</a:t>
            </a:r>
          </a:p>
          <a:p>
            <a:pPr algn="r" rtl="1">
              <a:lnSpc>
                <a:spcPct val="150000"/>
              </a:lnSpc>
            </a:pPr>
            <a:r>
              <a:rPr lang="fa-IR" b="1" dirty="0" smtClean="0">
                <a:cs typeface="B Nazanin" pitchFamily="2" charset="-78"/>
              </a:rPr>
              <a:t> </a:t>
            </a:r>
            <a:r>
              <a:rPr lang="fa-IR" dirty="0" smtClean="0">
                <a:cs typeface="B Nazanin" pitchFamily="2" charset="-78"/>
              </a:rPr>
              <a:t>گوشت قرمز چرخ کرده(70%)گوشت طیور، تخم مرغ، روغن مایع، پیاز، سبزی های خوراکی، زعفران، آرد سوخاری، نمک و ادویه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Nazanin" pitchFamily="2" charset="-78"/>
              </a:rPr>
              <a:t>کباب کوبیده چون ترکیبی از مواد غذایی است، شناسایی تقلبات آن دشوار تر است</a:t>
            </a:r>
            <a:endParaRPr lang="en-US" dirty="0"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7" b="21082"/>
          <a:stretch/>
        </p:blipFill>
        <p:spPr>
          <a:xfrm>
            <a:off x="228600" y="4267200"/>
            <a:ext cx="3429000" cy="222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6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Titr" pitchFamily="2" charset="-78"/>
              </a:rPr>
              <a:t>تخلفات و تقلبات در صنف کباب کوبیده</a:t>
            </a:r>
            <a:endParaRPr lang="en-US" dirty="0">
              <a:solidFill>
                <a:schemeClr val="tx1"/>
              </a:solidFill>
              <a:cs typeface="B Tit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7" b="21082"/>
          <a:stretch/>
        </p:blipFill>
        <p:spPr>
          <a:xfrm>
            <a:off x="228600" y="4267200"/>
            <a:ext cx="3429000" cy="2220685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524000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</a:pPr>
            <a:r>
              <a:rPr lang="fa-IR" b="1" dirty="0" smtClean="0">
                <a:cs typeface="B Nazanin" pitchFamily="2" charset="-78"/>
              </a:rPr>
              <a:t>افزودن خمیر مرغ به کباب کوبیده</a:t>
            </a:r>
            <a:r>
              <a:rPr lang="fa-IR" dirty="0" smtClean="0">
                <a:cs typeface="B Nazanin" pitchFamily="2" charset="-78"/>
              </a:rPr>
              <a:t>: رنگ کباب به سفیدی می زند</a:t>
            </a:r>
          </a:p>
          <a:p>
            <a:pPr algn="r" rtl="1">
              <a:lnSpc>
                <a:spcPct val="150000"/>
              </a:lnSpc>
            </a:pPr>
            <a:r>
              <a:rPr lang="fa-IR" b="1" dirty="0" smtClean="0">
                <a:cs typeface="B Nazanin" pitchFamily="2" charset="-78"/>
              </a:rPr>
              <a:t>افزودن گوشتهای یخ زده و تاریخ گذشته و ضایعات مرغ به کباب</a:t>
            </a:r>
          </a:p>
          <a:p>
            <a:pPr algn="r" rtl="1">
              <a:lnSpc>
                <a:spcPct val="150000"/>
              </a:lnSpc>
            </a:pPr>
            <a:r>
              <a:rPr lang="fa-IR" b="1" dirty="0" smtClean="0">
                <a:cs typeface="B Nazanin" pitchFamily="2" charset="-78"/>
              </a:rPr>
              <a:t>افزودن سنگدان مرغ </a:t>
            </a:r>
          </a:p>
          <a:p>
            <a:pPr algn="r" rtl="1">
              <a:lnSpc>
                <a:spcPct val="150000"/>
              </a:lnSpc>
            </a:pPr>
            <a:r>
              <a:rPr lang="fa-IR" b="1" dirty="0" smtClean="0">
                <a:cs typeface="B Nazanin" pitchFamily="2" charset="-78"/>
              </a:rPr>
              <a:t>افزودن جوش شیرین</a:t>
            </a:r>
            <a:r>
              <a:rPr lang="fa-IR" dirty="0" smtClean="0">
                <a:cs typeface="B Nazanin" pitchFamily="2" charset="-78"/>
              </a:rPr>
              <a:t>: باعث تردی کباب،پف کردن کباب، نریختن کباب از روی سیخ</a:t>
            </a:r>
          </a:p>
          <a:p>
            <a:pPr algn="r" rtl="1">
              <a:lnSpc>
                <a:spcPct val="150000"/>
              </a:lnSpc>
            </a:pPr>
            <a:r>
              <a:rPr lang="fa-IR" b="1" dirty="0" smtClean="0">
                <a:cs typeface="B Nazanin" pitchFamily="2" charset="-78"/>
              </a:rPr>
              <a:t>استفاده از مایع کباب کوبیده یخ زده</a:t>
            </a:r>
          </a:p>
          <a:p>
            <a:pPr algn="r" rtl="1"/>
            <a:endParaRPr lang="en-US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563447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565572" cy="762000"/>
          </a:xfrm>
        </p:spPr>
        <p:txBody>
          <a:bodyPr>
            <a:normAutofit/>
          </a:bodyPr>
          <a:lstStyle/>
          <a:p>
            <a:pPr algn="ctr"/>
            <a:r>
              <a:rPr lang="fa-IR" sz="3600" dirty="0" smtClean="0">
                <a:solidFill>
                  <a:schemeClr val="tx1"/>
                </a:solidFill>
                <a:cs typeface="B Titr" pitchFamily="2" charset="-78"/>
              </a:rPr>
              <a:t>سایر تقلبات در صنف پزندگان مواد غذایی</a:t>
            </a:r>
            <a:endParaRPr lang="en-US" sz="3600" dirty="0">
              <a:solidFill>
                <a:schemeClr val="tx1"/>
              </a:solidFill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990600"/>
            <a:ext cx="8229600" cy="4525963"/>
          </a:xfrm>
        </p:spPr>
        <p:txBody>
          <a:bodyPr/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fa-IR" sz="2400" dirty="0" smtClean="0">
                <a:cs typeface="B Nazanin" pitchFamily="2" charset="-78"/>
              </a:rPr>
              <a:t>افزودن رنگ های شیمیایی و اسانس ها</a:t>
            </a:r>
          </a:p>
          <a:p>
            <a:pPr algn="r" rtl="1">
              <a:lnSpc>
                <a:spcPct val="150000"/>
              </a:lnSpc>
            </a:pPr>
            <a:r>
              <a:rPr lang="fa-IR" sz="2400" dirty="0" smtClean="0">
                <a:cs typeface="B Nazanin" pitchFamily="2" charset="-78"/>
              </a:rPr>
              <a:t>رنگ زرد بجای زعفران : استفاده در برنج، ته چین، جوجه و ...</a:t>
            </a:r>
          </a:p>
          <a:p>
            <a:pPr algn="r" rtl="1">
              <a:lnSpc>
                <a:spcPct val="150000"/>
              </a:lnSpc>
            </a:pPr>
            <a:r>
              <a:rPr lang="fa-IR" sz="2400" dirty="0" smtClean="0">
                <a:cs typeface="B Nazanin" pitchFamily="2" charset="-78"/>
              </a:rPr>
              <a:t>رنگ صفارالزعفران حاوی تارترازین که ممنوع است</a:t>
            </a:r>
            <a:endParaRPr lang="fa-IR" sz="2400" dirty="0">
              <a:cs typeface="B Nazanin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400" b="1" dirty="0" smtClean="0">
                <a:solidFill>
                  <a:srgbClr val="FF0000"/>
                </a:solidFill>
                <a:cs typeface="B Nazanin" pitchFamily="2" charset="-78"/>
              </a:rPr>
              <a:t>استفاده از رنگ های شیمیایی در کلیه صنوف ممنوع بوده و صرفا </a:t>
            </a:r>
            <a:r>
              <a:rPr lang="fa-IR" sz="2400" b="1" u="sng" dirty="0" smtClean="0">
                <a:solidFill>
                  <a:srgbClr val="FF0000"/>
                </a:solidFill>
                <a:cs typeface="B Nazanin" pitchFamily="2" charset="-78"/>
              </a:rPr>
              <a:t>صنایع غذایی دارای مسئول فنی</a:t>
            </a:r>
            <a:r>
              <a:rPr lang="fa-IR" sz="2400" b="1" dirty="0" smtClean="0">
                <a:solidFill>
                  <a:srgbClr val="FF0000"/>
                </a:solidFill>
                <a:cs typeface="B Nazanin" pitchFamily="2" charset="-78"/>
              </a:rPr>
              <a:t> مجاز به استفاده ازین رنگ ها می باشند</a:t>
            </a:r>
          </a:p>
          <a:p>
            <a:pPr algn="r" rt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8" r="29619"/>
          <a:stretch/>
        </p:blipFill>
        <p:spPr>
          <a:xfrm>
            <a:off x="691243" y="4322397"/>
            <a:ext cx="1600200" cy="22805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r="24920"/>
          <a:stretch/>
        </p:blipFill>
        <p:spPr>
          <a:xfrm>
            <a:off x="3886200" y="4067283"/>
            <a:ext cx="1251856" cy="266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2700" r="24762" b="3333"/>
          <a:stretch/>
        </p:blipFill>
        <p:spPr>
          <a:xfrm>
            <a:off x="6857999" y="4120977"/>
            <a:ext cx="1426029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906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09600"/>
          </a:xfrm>
        </p:spPr>
        <p:txBody>
          <a:bodyPr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Titr" pitchFamily="2" charset="-78"/>
              </a:rPr>
              <a:t>مضرات رنگ های شیمیایی</a:t>
            </a:r>
            <a:endParaRPr lang="en-US" dirty="0">
              <a:solidFill>
                <a:schemeClr val="tx1"/>
              </a:solidFill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676400"/>
            <a:ext cx="7772400" cy="4343400"/>
          </a:xfrm>
        </p:spPr>
        <p:txBody>
          <a:bodyPr/>
          <a:lstStyle/>
          <a:p>
            <a:pPr algn="r" rtl="1">
              <a:lnSpc>
                <a:spcPct val="150000"/>
              </a:lnSpc>
            </a:pPr>
            <a:r>
              <a:rPr lang="fa-IR" b="1" dirty="0" smtClean="0">
                <a:cs typeface="B Nazanin" pitchFamily="2" charset="-78"/>
              </a:rPr>
              <a:t>کوتاه مدت: </a:t>
            </a:r>
            <a:r>
              <a:rPr lang="fa-IR" dirty="0" smtClean="0">
                <a:cs typeface="B Nazanin" pitchFamily="2" charset="-78"/>
              </a:rPr>
              <a:t>مسمومیت، تهوع، استفراغ و حساسیت</a:t>
            </a:r>
          </a:p>
          <a:p>
            <a:pPr algn="r" rtl="1">
              <a:lnSpc>
                <a:spcPct val="150000"/>
              </a:lnSpc>
            </a:pPr>
            <a:r>
              <a:rPr lang="fa-IR" b="1" dirty="0" smtClean="0">
                <a:cs typeface="B Nazanin" pitchFamily="2" charset="-78"/>
              </a:rPr>
              <a:t>دراز مدت</a:t>
            </a:r>
            <a:r>
              <a:rPr lang="fa-IR" dirty="0" smtClean="0">
                <a:cs typeface="B Nazanin" pitchFamily="2" charset="-78"/>
              </a:rPr>
              <a:t>: سرطان خون و ریه، اوتیسم، بیش فعالی، سقط جنین، ناهنجاری ژنتیکی، تغییرات هورمونی</a:t>
            </a:r>
            <a:endParaRPr lang="en-US" dirty="0"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02" b="-1"/>
          <a:stretch/>
        </p:blipFill>
        <p:spPr>
          <a:xfrm>
            <a:off x="587829" y="4495800"/>
            <a:ext cx="4286250" cy="185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918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7391400" cy="7159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a-IR" sz="3600" dirty="0" smtClean="0">
                <a:cs typeface="B Titr" pitchFamily="2" charset="-78"/>
              </a:rPr>
              <a:t>استفاده نادرست از روغن های پخت و پز</a:t>
            </a:r>
            <a:endParaRPr lang="en-US" sz="3600" dirty="0"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229600" cy="4525963"/>
          </a:xfrm>
        </p:spPr>
        <p:txBody>
          <a:bodyPr>
            <a:normAutofit/>
          </a:bodyPr>
          <a:lstStyle/>
          <a:p>
            <a:pPr algn="r" rtl="1"/>
            <a:r>
              <a:rPr lang="fa-IR" sz="2400" dirty="0" smtClean="0">
                <a:cs typeface="B Nazanin" pitchFamily="2" charset="-78"/>
              </a:rPr>
              <a:t>استفاده نابجا از روغن ها</a:t>
            </a:r>
          </a:p>
          <a:p>
            <a:pPr marL="0" indent="0" algn="r" rtl="1">
              <a:buNone/>
            </a:pPr>
            <a:r>
              <a:rPr lang="fa-IR" sz="2400" dirty="0" smtClean="0">
                <a:cs typeface="B Nazanin" pitchFamily="2" charset="-78"/>
              </a:rPr>
              <a:t>انواع روغن های مصرفی در صنوف</a:t>
            </a:r>
          </a:p>
          <a:p>
            <a:pPr algn="r" rtl="1"/>
            <a:r>
              <a:rPr lang="fa-IR" sz="2400" dirty="0" smtClean="0">
                <a:cs typeface="B Nazanin" pitchFamily="2" charset="-78"/>
              </a:rPr>
              <a:t>سالاد</a:t>
            </a:r>
          </a:p>
          <a:p>
            <a:pPr algn="r" rtl="1"/>
            <a:r>
              <a:rPr lang="fa-IR" sz="2400" dirty="0" smtClean="0">
                <a:cs typeface="B Nazanin" pitchFamily="2" charset="-78"/>
              </a:rPr>
              <a:t>پخت و پز </a:t>
            </a:r>
          </a:p>
          <a:p>
            <a:pPr algn="r" rtl="1"/>
            <a:r>
              <a:rPr lang="fa-IR" sz="2400" dirty="0" smtClean="0">
                <a:cs typeface="B Nazanin" pitchFamily="2" charset="-78"/>
              </a:rPr>
              <a:t>سرخ کردنی</a:t>
            </a:r>
          </a:p>
          <a:p>
            <a:pPr algn="r" rtl="1"/>
            <a:endParaRPr lang="fa-IR" sz="2400" dirty="0">
              <a:cs typeface="B Nazanin" pitchFamily="2" charset="-78"/>
            </a:endParaRPr>
          </a:p>
          <a:p>
            <a:pPr algn="r" rtl="1"/>
            <a:r>
              <a:rPr lang="fa-IR" sz="2400" dirty="0" smtClean="0">
                <a:cs typeface="B Nazanin" pitchFamily="2" charset="-78"/>
              </a:rPr>
              <a:t>اندازه گیری پراکسید با دستگاه سنجش قطبیت روغن</a:t>
            </a:r>
          </a:p>
          <a:p>
            <a:pPr algn="r" rtl="1"/>
            <a:r>
              <a:rPr lang="fa-IR" sz="2400" dirty="0" smtClean="0">
                <a:cs typeface="B Nazanin" pitchFamily="2" charset="-78"/>
              </a:rPr>
              <a:t>دما بین 40 تا 200 درجه باشد</a:t>
            </a:r>
          </a:p>
          <a:p>
            <a:pPr algn="r" rtl="1"/>
            <a:r>
              <a:rPr lang="fa-IR" sz="2400" dirty="0" smtClean="0">
                <a:cs typeface="B Nazanin" pitchFamily="2" charset="-78"/>
              </a:rPr>
              <a:t>عدد کمتر 25 % باید باشد</a:t>
            </a:r>
            <a:endParaRPr lang="en-US" sz="2400" dirty="0"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69128"/>
            <a:ext cx="4643114" cy="328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831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7454" y="685800"/>
            <a:ext cx="6781800" cy="685800"/>
          </a:xfrm>
        </p:spPr>
        <p:txBody>
          <a:bodyPr>
            <a:noAutofit/>
          </a:bodyPr>
          <a:lstStyle/>
          <a:p>
            <a:pPr algn="ctr"/>
            <a:r>
              <a:rPr lang="fa-IR" sz="4000" dirty="0" smtClean="0">
                <a:solidFill>
                  <a:schemeClr val="tx1"/>
                </a:solidFill>
                <a:cs typeface="B Titr" pitchFamily="2" charset="-78"/>
              </a:rPr>
              <a:t>افزودن زاج سفید به برنج</a:t>
            </a:r>
            <a:endParaRPr lang="en-US" sz="4000" dirty="0">
              <a:solidFill>
                <a:schemeClr val="tx1"/>
              </a:solidFill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5000"/>
            <a:ext cx="7543800" cy="3048000"/>
          </a:xfrm>
        </p:spPr>
        <p:txBody>
          <a:bodyPr>
            <a:noAutofit/>
          </a:bodyPr>
          <a:lstStyle/>
          <a:p>
            <a:pPr algn="r" rtl="1"/>
            <a:r>
              <a:rPr lang="fa-IR" sz="2800" b="1" dirty="0" smtClean="0">
                <a:solidFill>
                  <a:schemeClr val="tx1"/>
                </a:solidFill>
                <a:cs typeface="B Nazanin" pitchFamily="2" charset="-78"/>
              </a:rPr>
              <a:t>موارد مصرف: </a:t>
            </a:r>
            <a:r>
              <a:rPr lang="fa-IR" sz="2800" dirty="0" smtClean="0">
                <a:solidFill>
                  <a:schemeClr val="tx1"/>
                </a:solidFill>
                <a:cs typeface="B Nazanin" pitchFamily="2" charset="-78"/>
              </a:rPr>
              <a:t>برای سفید شدن و قد کشیدن برنج</a:t>
            </a:r>
          </a:p>
          <a:p>
            <a:pPr marL="0" indent="0" algn="r" rtl="1">
              <a:buNone/>
            </a:pPr>
            <a:endParaRPr lang="fa-IR" sz="2800" dirty="0" smtClean="0">
              <a:solidFill>
                <a:schemeClr val="tx1"/>
              </a:solidFill>
              <a:cs typeface="B Nazanin" pitchFamily="2" charset="-78"/>
            </a:endParaRPr>
          </a:p>
          <a:p>
            <a:pPr algn="r" rtl="1"/>
            <a:r>
              <a:rPr lang="fa-IR" sz="2800" dirty="0" smtClean="0">
                <a:solidFill>
                  <a:schemeClr val="tx1"/>
                </a:solidFill>
                <a:cs typeface="B Nazanin" pitchFamily="2" charset="-78"/>
              </a:rPr>
              <a:t>عوارض:</a:t>
            </a:r>
          </a:p>
          <a:p>
            <a:pPr algn="r" rtl="1"/>
            <a:r>
              <a:rPr lang="fa-IR" sz="2800" dirty="0" smtClean="0">
                <a:solidFill>
                  <a:schemeClr val="tx1"/>
                </a:solidFill>
                <a:cs typeface="B Nazanin" pitchFamily="2" charset="-78"/>
              </a:rPr>
              <a:t>حساسیت پوستی و غشایی</a:t>
            </a:r>
          </a:p>
          <a:p>
            <a:pPr algn="r" rtl="1"/>
            <a:r>
              <a:rPr lang="fa-IR" sz="2800" dirty="0" smtClean="0">
                <a:solidFill>
                  <a:schemeClr val="tx1"/>
                </a:solidFill>
                <a:cs typeface="B Nazanin" pitchFamily="2" charset="-78"/>
              </a:rPr>
              <a:t>عوارض عصبی قلبی و عروقی،استخوانی، خون و هورمونی</a:t>
            </a:r>
            <a:endParaRPr lang="en-US" sz="2800" dirty="0">
              <a:solidFill>
                <a:schemeClr val="tx1"/>
              </a:solidFill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833468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Titr" pitchFamily="2" charset="-78"/>
              </a:rPr>
              <a:t>استفاده از جوهر لیمو(اسید سیتریک)</a:t>
            </a:r>
            <a:endParaRPr lang="en-US" dirty="0">
              <a:solidFill>
                <a:schemeClr val="tx1"/>
              </a:solidFill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600200"/>
            <a:ext cx="7772400" cy="2471057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r>
              <a:rPr lang="fa-IR" dirty="0" smtClean="0">
                <a:cs typeface="B Nazanin" panose="00000400000000000000" pitchFamily="2" charset="-78"/>
              </a:rPr>
              <a:t>استفاده از آن صرفا در </a:t>
            </a:r>
            <a:r>
              <a:rPr lang="fa-IR" u="sng" dirty="0" smtClean="0">
                <a:cs typeface="B Nazanin" panose="00000400000000000000" pitchFamily="2" charset="-78"/>
              </a:rPr>
              <a:t>صنعت</a:t>
            </a:r>
            <a:r>
              <a:rPr lang="fa-IR" dirty="0" smtClean="0">
                <a:cs typeface="B Nazanin" panose="00000400000000000000" pitchFamily="2" charset="-78"/>
              </a:rPr>
              <a:t> مجاز است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Nazanin" panose="00000400000000000000" pitchFamily="2" charset="-78"/>
              </a:rPr>
              <a:t>استفاده بجای آبلیمو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Nazanin" panose="00000400000000000000" pitchFamily="2" charset="-78"/>
              </a:rPr>
              <a:t>عوارض:  دردهای سیستم گوارشی و ریفلاکس،پوسیدگی دندان و ...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1" t="2930" r="22622" b="1"/>
          <a:stretch/>
        </p:blipFill>
        <p:spPr>
          <a:xfrm>
            <a:off x="533400" y="3570515"/>
            <a:ext cx="2107552" cy="288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12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ln>
            <a:solidFill>
              <a:schemeClr val="bg1"/>
            </a:solidFill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924300" y="990600"/>
            <a:ext cx="3733800" cy="11430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sz="3600" dirty="0" smtClean="0">
                <a:cs typeface="B Titr" pitchFamily="2" charset="-78"/>
              </a:rPr>
              <a:t>تعریف غذای سالم</a:t>
            </a:r>
            <a:endParaRPr lang="en-US" sz="3600" dirty="0">
              <a:cs typeface="B Titr" pitchFamily="2" charset="-78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048000" y="2133600"/>
            <a:ext cx="5486400" cy="3581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itchFamily="34" charset="0"/>
              <a:buNone/>
            </a:pPr>
            <a:r>
              <a:rPr lang="fa-IR" dirty="0" smtClean="0"/>
              <a:t>• </a:t>
            </a:r>
            <a:r>
              <a:rPr lang="fa-IR" sz="2800" dirty="0" smtClean="0">
                <a:cs typeface="B Nazanin" pitchFamily="2" charset="-78"/>
              </a:rPr>
              <a:t>سبب مرگ در مصرف کننده نشود! </a:t>
            </a:r>
          </a:p>
          <a:p>
            <a:pPr marL="0" indent="0" algn="r" rtl="1">
              <a:buFont typeface="Arial" pitchFamily="34" charset="0"/>
              <a:buNone/>
            </a:pPr>
            <a:r>
              <a:rPr lang="fa-IR" sz="2800" dirty="0" smtClean="0">
                <a:cs typeface="B Nazanin" pitchFamily="2" charset="-78"/>
              </a:rPr>
              <a:t>• داراي عوامل خطر ساز فیزیکی نباشد! </a:t>
            </a:r>
          </a:p>
          <a:p>
            <a:pPr marL="0" indent="0" algn="r" rtl="1">
              <a:buFont typeface="Arial" pitchFamily="34" charset="0"/>
              <a:buNone/>
            </a:pPr>
            <a:r>
              <a:rPr lang="fa-IR" sz="2800" dirty="0" smtClean="0">
                <a:cs typeface="B Nazanin" pitchFamily="2" charset="-78"/>
              </a:rPr>
              <a:t>• ایجاد بیماري حاد در مصرف کننده نکند! </a:t>
            </a:r>
          </a:p>
          <a:p>
            <a:pPr marL="0" indent="0" algn="r" rtl="1">
              <a:buFont typeface="Arial" pitchFamily="34" charset="0"/>
              <a:buNone/>
            </a:pPr>
            <a:r>
              <a:rPr lang="fa-IR" sz="2800" dirty="0" smtClean="0">
                <a:cs typeface="B Nazanin" pitchFamily="2" charset="-78"/>
              </a:rPr>
              <a:t>• ایجاد بیماریهاي مزمن در مصرف کننده نکند! </a:t>
            </a:r>
          </a:p>
          <a:p>
            <a:pPr marL="0" indent="0" algn="r" rtl="1">
              <a:buFont typeface="Arial" pitchFamily="34" charset="0"/>
              <a:buNone/>
            </a:pPr>
            <a:r>
              <a:rPr lang="fa-IR" sz="2800" dirty="0" smtClean="0">
                <a:cs typeface="B Nazanin" pitchFamily="2" charset="-78"/>
              </a:rPr>
              <a:t>• ارزش غذایی بالایی داشته باشد! </a:t>
            </a:r>
          </a:p>
          <a:p>
            <a:pPr marL="0" indent="0" algn="r" rtl="1">
              <a:buFont typeface="Arial" pitchFamily="34" charset="0"/>
              <a:buNone/>
            </a:pPr>
            <a:r>
              <a:rPr lang="fa-IR" sz="2800" dirty="0" smtClean="0">
                <a:cs typeface="B Nazanin" pitchFamily="2" charset="-78"/>
              </a:rPr>
              <a:t>• ایجاد شادي و نشاط در مصرف کننده نماید!</a:t>
            </a:r>
            <a:endParaRPr lang="en-US" sz="2800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5417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4495800" cy="990600"/>
          </a:xfrm>
        </p:spPr>
        <p:txBody>
          <a:bodyPr/>
          <a:lstStyle/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itchFamily="2" charset="-78"/>
              </a:rPr>
              <a:t>سایر تخلفات و تقلبات </a:t>
            </a:r>
            <a:endParaRPr lang="en-US" b="1" dirty="0">
              <a:solidFill>
                <a:schemeClr val="tx1"/>
              </a:solidFill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8461248" cy="4495800"/>
          </a:xfrm>
        </p:spPr>
        <p:txBody>
          <a:bodyPr>
            <a:normAutofit lnSpcReduction="10000"/>
          </a:bodyPr>
          <a:lstStyle/>
          <a:p>
            <a:pPr algn="r" rtl="1">
              <a:lnSpc>
                <a:spcPct val="150000"/>
              </a:lnSpc>
            </a:pPr>
            <a:r>
              <a:rPr lang="fa-IR" dirty="0" smtClean="0">
                <a:cs typeface="B Nazanin" pitchFamily="2" charset="-78"/>
              </a:rPr>
              <a:t>استفاده از سنگ های نمک و نمک های صنعتی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Nazanin" pitchFamily="2" charset="-78"/>
              </a:rPr>
              <a:t>عرضه غذاهای مانده و بیات مثل انواع خورش سوپ و ..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Nazanin" pitchFamily="2" charset="-78"/>
              </a:rPr>
              <a:t>فریز کردن غذاهای پخته شده و عرضه مجدد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Nazanin" pitchFamily="2" charset="-78"/>
              </a:rPr>
              <a:t>استفاده از روزنامه برای دم کردن پلو بصورت مستقیم یا غیرمستقیم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Nazanin" pitchFamily="2" charset="-78"/>
              </a:rPr>
              <a:t>استفاده از گونی نایلونی کف دیگ برای جلوگیری از ته گرفتن برنج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Nazanin" pitchFamily="2" charset="-78"/>
              </a:rPr>
              <a:t>استفاده از پلوهای شب مانده برای ته دیگ</a:t>
            </a:r>
          </a:p>
        </p:txBody>
      </p:sp>
    </p:spTree>
    <p:extLst>
      <p:ext uri="{BB962C8B-B14F-4D97-AF65-F5344CB8AC3E}">
        <p14:creationId xmlns:p14="http://schemas.microsoft.com/office/powerpoint/2010/main" val="33607866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8305800" cy="4724400"/>
          </a:xfrm>
        </p:spPr>
        <p:txBody>
          <a:bodyPr>
            <a:normAutofit/>
          </a:bodyPr>
          <a:lstStyle/>
          <a:p>
            <a:pPr algn="r" rtl="1"/>
            <a:r>
              <a:rPr lang="fa-IR" dirty="0" smtClean="0">
                <a:cs typeface="B Nazanin" pitchFamily="2" charset="-78"/>
              </a:rPr>
              <a:t>استفاده از سویا و نان خشک در کباب کوبیده</a:t>
            </a:r>
          </a:p>
          <a:p>
            <a:pPr algn="r" rtl="1"/>
            <a:r>
              <a:rPr lang="fa-IR" dirty="0" smtClean="0">
                <a:cs typeface="B Nazanin" pitchFamily="2" charset="-78"/>
              </a:rPr>
              <a:t>استفاده چندین باره از موادی که جوجه کباب در آن قرار می گیرد</a:t>
            </a:r>
          </a:p>
          <a:p>
            <a:pPr algn="r" rtl="1"/>
            <a:r>
              <a:rPr lang="fa-IR" dirty="0" smtClean="0">
                <a:cs typeface="B Nazanin" pitchFamily="2" charset="-78"/>
              </a:rPr>
              <a:t>تهیه پیاز چرخ کرده و گوشت فرآوری با حجم بالا و نگهداری در فریزر</a:t>
            </a:r>
          </a:p>
          <a:p>
            <a:pPr algn="r" rtl="1"/>
            <a:r>
              <a:rPr lang="fa-IR" dirty="0" smtClean="0">
                <a:cs typeface="B Nazanin" pitchFamily="2" charset="-78"/>
              </a:rPr>
              <a:t>استفاده از مخلوط گوشت کله گاو با جگرسفید و سنگدان مرغ برای تهیه ملات کباب بناب</a:t>
            </a:r>
          </a:p>
          <a:p>
            <a:pPr algn="r" rtl="1"/>
            <a:r>
              <a:rPr lang="fa-IR" dirty="0" smtClean="0">
                <a:cs typeface="B Nazanin" pitchFamily="2" charset="-78"/>
              </a:rPr>
              <a:t>استفاده از مواد اولیه تاریخ مصرف گذشته</a:t>
            </a:r>
          </a:p>
          <a:p>
            <a:pPr algn="r" rtl="1"/>
            <a:r>
              <a:rPr lang="fa-IR" dirty="0" smtClean="0">
                <a:cs typeface="B Nazanin" pitchFamily="2" charset="-78"/>
              </a:rPr>
              <a:t>عرضه مجدد غذاهای پخته شده فروش نرفته در غالب سایر غذاها</a:t>
            </a:r>
          </a:p>
          <a:p>
            <a:pPr algn="r" rtl="1"/>
            <a:r>
              <a:rPr lang="fa-IR" dirty="0" smtClean="0">
                <a:cs typeface="B Nazanin" pitchFamily="2" charset="-78"/>
              </a:rPr>
              <a:t>استفاده از جگر گوساله بجای جگر گوسفند</a:t>
            </a:r>
            <a:endParaRPr lang="en-US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100129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Titr" pitchFamily="2" charset="-78"/>
              </a:rPr>
              <a:t>تخلفات در صنف طباخی</a:t>
            </a:r>
            <a:endParaRPr lang="en-US" dirty="0">
              <a:solidFill>
                <a:schemeClr val="tx1"/>
              </a:solidFill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752210"/>
            <a:ext cx="8191500" cy="5105790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</a:pPr>
            <a:r>
              <a:rPr lang="fa-IR" sz="2200" b="1" dirty="0" smtClean="0">
                <a:cs typeface="B Nazanin" pitchFamily="2" charset="-78"/>
              </a:rPr>
              <a:t>طبخ کله گاو</a:t>
            </a:r>
            <a:r>
              <a:rPr lang="fa-IR" sz="2200" dirty="0" smtClean="0">
                <a:cs typeface="B Nazanin" pitchFamily="2" charset="-78"/>
              </a:rPr>
              <a:t>: کله گاو صرفا استفاده صنعتی دارد و طباخی ها مجاز به عرضه آن نمی باشند</a:t>
            </a:r>
          </a:p>
          <a:p>
            <a:pPr algn="r" rtl="1">
              <a:lnSpc>
                <a:spcPct val="150000"/>
              </a:lnSpc>
            </a:pPr>
            <a:r>
              <a:rPr lang="fa-IR" sz="2200" dirty="0" smtClean="0">
                <a:cs typeface="B Nazanin" pitchFamily="2" charset="-78"/>
              </a:rPr>
              <a:t>استفاده از کیسه نایلونی هنگام پخت مواد اولیه</a:t>
            </a:r>
          </a:p>
          <a:p>
            <a:pPr algn="r" rtl="1">
              <a:lnSpc>
                <a:spcPct val="150000"/>
              </a:lnSpc>
            </a:pPr>
            <a:r>
              <a:rPr lang="fa-IR" sz="2200" dirty="0" smtClean="0">
                <a:cs typeface="B Nazanin" pitchFamily="2" charset="-78"/>
              </a:rPr>
              <a:t>استفاده از جوهر لیمو بجای آبلیمو</a:t>
            </a:r>
          </a:p>
          <a:p>
            <a:pPr algn="r" rtl="1">
              <a:lnSpc>
                <a:spcPct val="150000"/>
              </a:lnSpc>
            </a:pPr>
            <a:r>
              <a:rPr lang="fa-IR" sz="2200" dirty="0" smtClean="0">
                <a:cs typeface="B Nazanin" pitchFamily="2" charset="-78"/>
              </a:rPr>
              <a:t>استفاده از روغن جامد در آب کله پاچه</a:t>
            </a:r>
            <a:endParaRPr lang="en-US" sz="2200" dirty="0" smtClean="0">
              <a:cs typeface="B Nazanin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200" dirty="0" smtClean="0">
                <a:cs typeface="B Nazanin" pitchFamily="2" charset="-78"/>
              </a:rPr>
              <a:t>تهیه کله پاچه از مراکز خارج از نظارت دامپزشکی</a:t>
            </a:r>
          </a:p>
          <a:p>
            <a:pPr algn="r" rtl="1">
              <a:lnSpc>
                <a:spcPct val="150000"/>
              </a:lnSpc>
            </a:pPr>
            <a:r>
              <a:rPr lang="fa-IR" sz="2200" dirty="0" smtClean="0">
                <a:cs typeface="B Nazanin" pitchFamily="2" charset="-78"/>
              </a:rPr>
              <a:t>فریزکردن غذای فروش نرفته و عرضه مجدد به مشتری</a:t>
            </a:r>
          </a:p>
          <a:p>
            <a:pPr algn="r" rtl="1">
              <a:lnSpc>
                <a:spcPct val="150000"/>
              </a:lnSpc>
            </a:pPr>
            <a:r>
              <a:rPr lang="fa-IR" sz="2200" dirty="0">
                <a:cs typeface="B Nazanin" pitchFamily="2" charset="-78"/>
              </a:rPr>
              <a:t>تهیه و نگهداری کله پاچه با حجم بالا و فریز کردن بمدت طولانی</a:t>
            </a:r>
          </a:p>
          <a:p>
            <a:pPr algn="r" rtl="1">
              <a:lnSpc>
                <a:spcPct val="150000"/>
              </a:lnSpc>
            </a:pPr>
            <a:endParaRPr lang="en-US" sz="2200" dirty="0">
              <a:cs typeface="B Nazanin" pitchFamily="2" charset="-7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1600"/>
            <a:ext cx="3810000" cy="2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65231" y="4535269"/>
            <a:ext cx="64476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a-IR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5492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762000"/>
          </a:xfrm>
        </p:spPr>
        <p:txBody>
          <a:bodyPr>
            <a:normAutofit/>
          </a:bodyPr>
          <a:lstStyle/>
          <a:p>
            <a:pPr algn="ctr" rtl="1"/>
            <a:r>
              <a:rPr lang="fa-IR" dirty="0" smtClean="0">
                <a:solidFill>
                  <a:schemeClr val="tx1"/>
                </a:solidFill>
                <a:cs typeface="B Titr" pitchFamily="2" charset="-78"/>
              </a:rPr>
              <a:t>تخلفات و تخلفات در صنف اغذیه فروشی</a:t>
            </a:r>
            <a:endParaRPr lang="en-US" dirty="0">
              <a:solidFill>
                <a:schemeClr val="tx1"/>
              </a:solidFill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066799"/>
            <a:ext cx="8196943" cy="5404639"/>
          </a:xfrm>
        </p:spPr>
        <p:txBody>
          <a:bodyPr>
            <a:normAutofit fontScale="85000" lnSpcReduction="10000"/>
          </a:bodyPr>
          <a:lstStyle/>
          <a:p>
            <a:pPr algn="r" rtl="1">
              <a:lnSpc>
                <a:spcPct val="160000"/>
              </a:lnSpc>
            </a:pPr>
            <a:r>
              <a:rPr lang="fa-IR" dirty="0" smtClean="0">
                <a:cs typeface="B Nazanin" pitchFamily="2" charset="-78"/>
              </a:rPr>
              <a:t>استفاده از فرآورده های گوشتی غیر مجاز برای تهیه همبرگر</a:t>
            </a:r>
          </a:p>
          <a:p>
            <a:pPr algn="r" rtl="1">
              <a:lnSpc>
                <a:spcPct val="160000"/>
              </a:lnSpc>
            </a:pPr>
            <a:r>
              <a:rPr lang="fa-IR" dirty="0" smtClean="0">
                <a:cs typeface="B Nazanin" pitchFamily="2" charset="-78"/>
              </a:rPr>
              <a:t>استفاده از مرغ های تاریخ گذشته برای تهیه مرغ بریان یا ساندویچ مرغ</a:t>
            </a:r>
          </a:p>
          <a:p>
            <a:pPr algn="r" rtl="1">
              <a:lnSpc>
                <a:spcPct val="160000"/>
              </a:lnSpc>
            </a:pPr>
            <a:r>
              <a:rPr lang="fa-IR" dirty="0" smtClean="0">
                <a:cs typeface="B Nazanin" pitchFamily="2" charset="-78"/>
              </a:rPr>
              <a:t>استفاده از نان خشک و خمیر باگت در تهیه خمیر فلافل</a:t>
            </a:r>
          </a:p>
          <a:p>
            <a:pPr algn="r" rtl="1">
              <a:lnSpc>
                <a:spcPct val="160000"/>
              </a:lnSpc>
            </a:pPr>
            <a:r>
              <a:rPr lang="fa-IR" dirty="0" smtClean="0">
                <a:cs typeface="B Nazanin" pitchFamily="2" charset="-78"/>
              </a:rPr>
              <a:t>استفاده از نخودهای بی کیفیت و کرم خورده در تهیه فلافل</a:t>
            </a:r>
          </a:p>
          <a:p>
            <a:pPr algn="r" rtl="1">
              <a:lnSpc>
                <a:spcPct val="160000"/>
              </a:lnSpc>
            </a:pPr>
            <a:r>
              <a:rPr lang="fa-IR" dirty="0" smtClean="0">
                <a:cs typeface="B Nazanin" pitchFamily="2" charset="-78"/>
              </a:rPr>
              <a:t>استفاده از جوش شیرین، رنگ شیمیایی یا بلانکیت در تهیه خمیر پیتزا</a:t>
            </a:r>
          </a:p>
          <a:p>
            <a:pPr algn="r" rtl="1">
              <a:lnSpc>
                <a:spcPct val="160000"/>
              </a:lnSpc>
            </a:pPr>
            <a:r>
              <a:rPr lang="fa-IR" dirty="0" smtClean="0">
                <a:cs typeface="B Nazanin" pitchFamily="2" charset="-78"/>
              </a:rPr>
              <a:t>استفاده از شربت معده در روغن جهت جلوگیری از کف کردن</a:t>
            </a:r>
            <a:r>
              <a:rPr lang="fa-IR" dirty="0">
                <a:cs typeface="B Nazanin" pitchFamily="2" charset="-78"/>
              </a:rPr>
              <a:t> </a:t>
            </a:r>
            <a:r>
              <a:rPr lang="fa-IR" dirty="0" smtClean="0">
                <a:cs typeface="B Nazanin" pitchFamily="2" charset="-78"/>
              </a:rPr>
              <a:t>روغن حین سرخ کردن</a:t>
            </a:r>
          </a:p>
          <a:p>
            <a:pPr algn="r" rtl="1">
              <a:lnSpc>
                <a:spcPct val="160000"/>
              </a:lnSpc>
            </a:pPr>
            <a:r>
              <a:rPr lang="fa-IR" dirty="0" smtClean="0">
                <a:cs typeface="B Nazanin" pitchFamily="2" charset="-78"/>
              </a:rPr>
              <a:t>استفاده از اسانس های شیمیایی جهت دودی کردن</a:t>
            </a:r>
          </a:p>
          <a:p>
            <a:pPr algn="r" rtl="1">
              <a:lnSpc>
                <a:spcPct val="160000"/>
              </a:lnSpc>
            </a:pPr>
            <a:r>
              <a:rPr lang="fa-IR" dirty="0" smtClean="0">
                <a:cs typeface="B Nazanin" pitchFamily="2" charset="-78"/>
              </a:rPr>
              <a:t>استفاده از کاغذهای بی کیفیت و مقواهای بی کیفیت جهت </a:t>
            </a:r>
          </a:p>
          <a:p>
            <a:pPr marL="0" indent="0" algn="r" rtl="1">
              <a:lnSpc>
                <a:spcPct val="160000"/>
              </a:lnSpc>
              <a:buNone/>
            </a:pPr>
            <a:r>
              <a:rPr lang="fa-IR" dirty="0" smtClean="0">
                <a:cs typeface="B Nazanin" pitchFamily="2" charset="-78"/>
              </a:rPr>
              <a:t>بسته بندی ساندویچ و پیتزا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3" t="37937" r="9493" b="31079"/>
          <a:stretch/>
        </p:blipFill>
        <p:spPr bwMode="auto">
          <a:xfrm rot="1877906">
            <a:off x="155891" y="4997288"/>
            <a:ext cx="2637793" cy="1026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472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153400" cy="808038"/>
          </a:xfrm>
        </p:spPr>
        <p:txBody>
          <a:bodyPr>
            <a:normAutofit/>
          </a:bodyPr>
          <a:lstStyle/>
          <a:p>
            <a:pPr algn="ctr" rtl="1"/>
            <a:r>
              <a:rPr lang="fa-IR" sz="3100" dirty="0">
                <a:cs typeface="B Titr" pitchFamily="2" charset="-78"/>
              </a:rPr>
              <a:t>مشخصات کالباس و سوسیس و نحوه تشخیص فساد در آنها </a:t>
            </a:r>
            <a:endParaRPr lang="en-US" dirty="0"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066800"/>
            <a:ext cx="8229600" cy="6096000"/>
          </a:xfrm>
        </p:spPr>
        <p:txBody>
          <a:bodyPr>
            <a:noAutofit/>
          </a:bodyPr>
          <a:lstStyle/>
          <a:p>
            <a:pPr marL="0" indent="0" algn="r" rtl="1">
              <a:lnSpc>
                <a:spcPct val="160000"/>
              </a:lnSpc>
              <a:buNone/>
            </a:pPr>
            <a:r>
              <a:rPr lang="fa-IR" sz="2200" dirty="0">
                <a:cs typeface="B Nazanin" pitchFamily="2" charset="-78"/>
              </a:rPr>
              <a:t>✔ دارای بسته بندی مناسب و بدون حباب هوا باشند و پوشش آن، چروکیده نباشد</a:t>
            </a:r>
            <a:r>
              <a:rPr lang="fa-IR" sz="2200" dirty="0" smtClean="0">
                <a:cs typeface="B Nazanin" pitchFamily="2" charset="-78"/>
              </a:rPr>
              <a:t>.</a:t>
            </a:r>
          </a:p>
          <a:p>
            <a:pPr marL="0" indent="0" algn="r" rtl="1">
              <a:lnSpc>
                <a:spcPct val="160000"/>
              </a:lnSpc>
              <a:buNone/>
            </a:pPr>
            <a:r>
              <a:rPr lang="fa-IR" sz="2200" dirty="0">
                <a:cs typeface="B Nazanin" pitchFamily="2" charset="-78"/>
              </a:rPr>
              <a:t> </a:t>
            </a:r>
            <a:r>
              <a:rPr lang="fa-IR" sz="2200" dirty="0" smtClean="0">
                <a:cs typeface="B Nazanin" pitchFamily="2" charset="-78"/>
              </a:rPr>
              <a:t>✔ تغییر </a:t>
            </a:r>
            <a:r>
              <a:rPr lang="fa-IR" sz="2200" dirty="0">
                <a:cs typeface="B Nazanin" pitchFamily="2" charset="-78"/>
              </a:rPr>
              <a:t>رنگ صورتی این محصولات به رنگ سبز و خاکستری در سطوحی که مجاور با هوا هستند.</a:t>
            </a:r>
          </a:p>
          <a:p>
            <a:pPr marL="0" indent="0" algn="r" rtl="1" fontAlgn="base">
              <a:lnSpc>
                <a:spcPct val="160000"/>
              </a:lnSpc>
              <a:buNone/>
            </a:pPr>
            <a:r>
              <a:rPr lang="fa-IR" sz="2200" dirty="0">
                <a:cs typeface="B Nazanin" pitchFamily="2" charset="-78"/>
              </a:rPr>
              <a:t>✔ لزج شدن سطح سوسیس و کالباس.</a:t>
            </a:r>
          </a:p>
          <a:p>
            <a:pPr marL="0" indent="0" algn="r" rtl="1" fontAlgn="base">
              <a:lnSpc>
                <a:spcPct val="160000"/>
              </a:lnSpc>
              <a:buNone/>
            </a:pPr>
            <a:r>
              <a:rPr lang="fa-IR" sz="2200" dirty="0">
                <a:cs typeface="B Nazanin" pitchFamily="2" charset="-78"/>
              </a:rPr>
              <a:t>✔ تغییر رنگ پوشش محصولات به دلیل رشد قارچ‌ ها و کهنگی این فرآورده‌ها.</a:t>
            </a:r>
          </a:p>
          <a:p>
            <a:pPr marL="0" indent="0" algn="r" rtl="1" fontAlgn="base">
              <a:lnSpc>
                <a:spcPct val="160000"/>
              </a:lnSpc>
              <a:buNone/>
            </a:pPr>
            <a:r>
              <a:rPr lang="fa-IR" sz="2200" dirty="0">
                <a:cs typeface="B Nazanin" pitchFamily="2" charset="-78"/>
              </a:rPr>
              <a:t>✔ وجود لکه های پراکنده به رنگ های سیاه، سبز </a:t>
            </a:r>
            <a:r>
              <a:rPr lang="fa-IR" sz="2200" dirty="0" smtClean="0">
                <a:cs typeface="B Nazanin" pitchFamily="2" charset="-78"/>
              </a:rPr>
              <a:t>روشن یا </a:t>
            </a:r>
            <a:r>
              <a:rPr lang="fa-IR" sz="2200" dirty="0">
                <a:cs typeface="B Nazanin" pitchFamily="2" charset="-78"/>
              </a:rPr>
              <a:t>قهوه ای که نشان دهنده رشد و فعالیت </a:t>
            </a:r>
            <a:r>
              <a:rPr lang="fa-IR" sz="2200" dirty="0" smtClean="0">
                <a:cs typeface="B Nazanin" pitchFamily="2" charset="-78"/>
              </a:rPr>
              <a:t>میکروارگانیسم </a:t>
            </a:r>
            <a:r>
              <a:rPr lang="fa-IR" sz="2200" dirty="0">
                <a:cs typeface="B Nazanin" pitchFamily="2" charset="-78"/>
              </a:rPr>
              <a:t>ها است.</a:t>
            </a:r>
          </a:p>
          <a:p>
            <a:pPr marL="0" indent="0" algn="r" rtl="1" fontAlgn="base">
              <a:lnSpc>
                <a:spcPct val="160000"/>
              </a:lnSpc>
              <a:buNone/>
            </a:pPr>
            <a:r>
              <a:rPr lang="fa-IR" sz="2200" dirty="0">
                <a:cs typeface="B Nazanin" pitchFamily="2" charset="-78"/>
              </a:rPr>
              <a:t>✔ بوی سوسیس و کالباس </a:t>
            </a:r>
            <a:r>
              <a:rPr lang="fa-IR" sz="2200" dirty="0" smtClean="0">
                <a:cs typeface="B Nazanin" pitchFamily="2" charset="-78"/>
              </a:rPr>
              <a:t>فاسد</a:t>
            </a:r>
            <a:endParaRPr lang="fa-IR" sz="2200" dirty="0">
              <a:cs typeface="B Nazanin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" t="29097" r="-1003" b="29097"/>
          <a:stretch/>
        </p:blipFill>
        <p:spPr bwMode="auto">
          <a:xfrm rot="153859">
            <a:off x="793026" y="4954479"/>
            <a:ext cx="3505200" cy="146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41582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228600"/>
            <a:ext cx="8458200" cy="6096000"/>
          </a:xfrm>
        </p:spPr>
        <p:txBody>
          <a:bodyPr>
            <a:normAutofit/>
          </a:bodyPr>
          <a:lstStyle/>
          <a:p>
            <a:pPr algn="r" rtl="1" fontAlgn="base"/>
            <a:r>
              <a:rPr lang="fa-IR" b="1" dirty="0" smtClean="0">
                <a:cs typeface="B Titr" pitchFamily="2" charset="-78"/>
              </a:rPr>
              <a:t>تشخیص کالباس فاسد:</a:t>
            </a:r>
          </a:p>
          <a:p>
            <a:pPr algn="r" rtl="1" fontAlgn="base">
              <a:lnSpc>
                <a:spcPct val="150000"/>
              </a:lnSpc>
            </a:pPr>
            <a:r>
              <a:rPr lang="fa-IR" sz="2200" dirty="0">
                <a:cs typeface="B Nazanin" pitchFamily="2" charset="-78"/>
              </a:rPr>
              <a:t>برای تشخیص فساد کالباس کارد یا چاقوی تمیزی را به مدت 2 دقیقه در آبجوش فرو برده و سپس آنرا با پارچه یا حوله تمیز خشك کرده و بلا فاصله آنرا در کالباس یا سوسیس مورد نظر فرو برده و پا از چند لحظه کارد را بیرون آورید و استشمام کنید درصورت فاسد بودن بوی گندیدگی شدیداً احساس میشود. </a:t>
            </a:r>
          </a:p>
          <a:p>
            <a:pPr algn="r" rtl="1" fontAlgn="base">
              <a:lnSpc>
                <a:spcPct val="150000"/>
              </a:lnSpc>
            </a:pPr>
            <a:r>
              <a:rPr lang="fa-IR" sz="2200" dirty="0" smtClean="0">
                <a:cs typeface="B Nazanin" pitchFamily="2" charset="-78"/>
              </a:rPr>
              <a:t> </a:t>
            </a:r>
            <a:r>
              <a:rPr lang="fa-IR" sz="2200" dirty="0">
                <a:cs typeface="B Nazanin" pitchFamily="2" charset="-78"/>
              </a:rPr>
              <a:t>خطرناک ترین شکل مسمومیت غذایی باکتری لیستریا است که حتی می تواند منجر به مرگ شود به همین دلیل است که گفته می شود هرگز سوسیس و کالباس تاریخ مصرف گذشته را نخورید حتی </a:t>
            </a:r>
          </a:p>
          <a:p>
            <a:pPr marL="0" indent="0" algn="r" rtl="1" fontAlgn="base">
              <a:lnSpc>
                <a:spcPct val="150000"/>
              </a:lnSpc>
              <a:buNone/>
            </a:pPr>
            <a:r>
              <a:rPr lang="fa-IR" sz="2200" dirty="0">
                <a:cs typeface="B Nazanin" pitchFamily="2" charset="-78"/>
              </a:rPr>
              <a:t>اگر ظاهر و بوی بدی نداشته باشد. به تاریخ </a:t>
            </a:r>
          </a:p>
          <a:p>
            <a:pPr marL="0" indent="0" algn="r" rtl="1" fontAlgn="base">
              <a:lnSpc>
                <a:spcPct val="150000"/>
              </a:lnSpc>
              <a:buNone/>
            </a:pPr>
            <a:r>
              <a:rPr lang="fa-IR" sz="2200" dirty="0">
                <a:cs typeface="B Nazanin" pitchFamily="2" charset="-78"/>
              </a:rPr>
              <a:t>درج شده روی بسته بندی این محصولات </a:t>
            </a:r>
          </a:p>
          <a:p>
            <a:pPr marL="0" indent="0" algn="r" rtl="1" fontAlgn="base">
              <a:lnSpc>
                <a:spcPct val="150000"/>
              </a:lnSpc>
              <a:buNone/>
            </a:pPr>
            <a:r>
              <a:rPr lang="fa-IR" sz="2200" dirty="0">
                <a:cs typeface="B Nazanin" pitchFamily="2" charset="-78"/>
              </a:rPr>
              <a:t>دقت کنید.</a:t>
            </a:r>
            <a:endParaRPr lang="en-US" sz="2200" dirty="0">
              <a:cs typeface="B Nazanin" pitchFamily="2" charset="-78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0"/>
            <a:ext cx="3505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02027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295400"/>
            <a:ext cx="8090698" cy="5144869"/>
          </a:xfrm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</a:pPr>
            <a:r>
              <a:rPr lang="fa-IR" sz="2600" dirty="0" smtClean="0">
                <a:cs typeface="B Nazanin" pitchFamily="2" charset="-78"/>
              </a:rPr>
              <a:t>نیتریتها به خاطر خاصیت ضد باکتریایی، مانع رشد باکتریهایی مثل کلیستریدیوم بوتولینوم میشوند و در گوشت باعث ایجاد رنگ صورتی و حفظ عطر و طعم ادویه های آن شده ، به آن ظاهری تازه می بخشند ولی بسیار سمی میباشند. بنابراین در تهیه سوسیس ها در مصرف این نگهدارنده، بسیار احتیاط میگردد. نیتریت در بدن با هموگلوبین ترکیب شده و ماده ای بنام نیتروزگلوبین را ایجاد میکند که موجب بروز تومورهای بدخیم و سرطان معده میشود. فسفاتها با ایجاد اختلال در جذب کلسیم در بدن، خطر ابتلا به پوکی استخوان را افزایش میدهند.</a:t>
            </a:r>
            <a:endParaRPr lang="en-US" sz="2600" dirty="0">
              <a:cs typeface="B Nazanin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8328" y="381000"/>
            <a:ext cx="4281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a-IR" sz="3600" dirty="0" smtClean="0">
                <a:cs typeface="B Titr" pitchFamily="2" charset="-78"/>
              </a:rPr>
              <a:t>مضرات سوسیس و کالباس</a:t>
            </a:r>
            <a:endParaRPr lang="en-US" sz="36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159137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52400"/>
            <a:ext cx="7315200" cy="1325562"/>
          </a:xfrm>
        </p:spPr>
        <p:txBody>
          <a:bodyPr>
            <a:normAutofit fontScale="90000"/>
          </a:bodyPr>
          <a:lstStyle/>
          <a:p>
            <a:pPr algn="ctr" rtl="1"/>
            <a:r>
              <a:rPr lang="fa-IR" dirty="0" smtClean="0">
                <a:solidFill>
                  <a:schemeClr val="tx1"/>
                </a:solidFill>
                <a:cs typeface="B Titr" pitchFamily="2" charset="-78"/>
              </a:rPr>
              <a:t>تقلبات و تخلفات در صنف گوشت و فرآورده های گوشتی</a:t>
            </a:r>
            <a:endParaRPr lang="en-US" dirty="0">
              <a:solidFill>
                <a:schemeClr val="tx1"/>
              </a:solidFill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algn="r" rtl="1">
              <a:lnSpc>
                <a:spcPct val="150000"/>
              </a:lnSpc>
            </a:pPr>
            <a:r>
              <a:rPr lang="fa-IR" sz="2400" dirty="0" smtClean="0">
                <a:cs typeface="B Nazanin" pitchFamily="2" charset="-78"/>
              </a:rPr>
              <a:t>لاشه </a:t>
            </a:r>
            <a:r>
              <a:rPr lang="fa-IR" sz="2400" dirty="0">
                <a:cs typeface="B Nazanin" pitchFamily="2" charset="-78"/>
              </a:rPr>
              <a:t>گوشت در قصابی ها باید جمود </a:t>
            </a:r>
            <a:r>
              <a:rPr lang="fa-IR" sz="2400" dirty="0" smtClean="0">
                <a:cs typeface="B Nazanin" pitchFamily="2" charset="-78"/>
              </a:rPr>
              <a:t>نعشی داشته باشد0</a:t>
            </a:r>
          </a:p>
          <a:p>
            <a:pPr algn="r" rtl="1">
              <a:lnSpc>
                <a:spcPct val="150000"/>
              </a:lnSpc>
            </a:pPr>
            <a:r>
              <a:rPr lang="fa-IR" sz="2400" dirty="0" smtClean="0">
                <a:cs typeface="B Nazanin" pitchFamily="2" charset="-78"/>
              </a:rPr>
              <a:t>عرضه گوشت تازه ممنوع است0(حداقل 24 ساعت در یجچال نگهداری و سپس عرضه گردد)</a:t>
            </a:r>
          </a:p>
          <a:p>
            <a:pPr algn="r" rtl="1">
              <a:lnSpc>
                <a:spcPct val="150000"/>
              </a:lnSpc>
            </a:pPr>
            <a:r>
              <a:rPr lang="fa-IR" sz="2400" dirty="0" smtClean="0">
                <a:cs typeface="B Nazanin" pitchFamily="2" charset="-78"/>
              </a:rPr>
              <a:t>لاشه باید ممهور به مهر دامپزشکی باشد0</a:t>
            </a:r>
          </a:p>
          <a:p>
            <a:pPr algn="r" rtl="1">
              <a:lnSpc>
                <a:spcPct val="150000"/>
              </a:lnSpc>
            </a:pPr>
            <a:r>
              <a:rPr lang="fa-IR" sz="2400" dirty="0" smtClean="0">
                <a:cs typeface="B Nazanin" pitchFamily="2" charset="-78"/>
              </a:rPr>
              <a:t>گوشت باید در حضور و به درخواست مشتری چرخ گردد.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400" b="1" dirty="0" smtClean="0">
                <a:solidFill>
                  <a:srgbClr val="FF0000"/>
                </a:solidFill>
                <a:cs typeface="B Nazanin" pitchFamily="2" charset="-78"/>
              </a:rPr>
              <a:t>فروشگاه های مواد پروتئینی اجازه فرآوری، </a:t>
            </a:r>
            <a:r>
              <a:rPr lang="fa-IR" sz="2400" b="1" dirty="0">
                <a:solidFill>
                  <a:srgbClr val="FF0000"/>
                </a:solidFill>
                <a:cs typeface="B Nazanin" pitchFamily="2" charset="-78"/>
              </a:rPr>
              <a:t>طعم دار کردن </a:t>
            </a:r>
            <a:r>
              <a:rPr lang="fa-IR" sz="2400" b="1" dirty="0" smtClean="0">
                <a:solidFill>
                  <a:srgbClr val="FF0000"/>
                </a:solidFill>
                <a:cs typeface="B Nazanin" pitchFamily="2" charset="-78"/>
              </a:rPr>
              <a:t>وعرضه گوشت از پیش قطعه شده را ندارند و تنها مجاز به عرضه محصولات فرآوری شده صنعتی با مشخصات بهداشتی لازم و محصولات غیرفرآوری شده هستند.</a:t>
            </a:r>
            <a:endParaRPr lang="en-US" sz="2400" b="1" dirty="0">
              <a:solidFill>
                <a:srgbClr val="FF0000"/>
              </a:solidFill>
              <a:cs typeface="B Nazanin" pitchFamily="2" charset="-7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0" r="25221"/>
          <a:stretch/>
        </p:blipFill>
        <p:spPr bwMode="auto">
          <a:xfrm>
            <a:off x="228600" y="152400"/>
            <a:ext cx="1654629" cy="345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32473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436" y="0"/>
            <a:ext cx="8458200" cy="990600"/>
          </a:xfrm>
        </p:spPr>
        <p:txBody>
          <a:bodyPr>
            <a:normAutofit/>
          </a:bodyPr>
          <a:lstStyle/>
          <a:p>
            <a:pPr algn="ctr" rtl="1"/>
            <a:r>
              <a:rPr lang="fa-IR" sz="2400" dirty="0" smtClean="0">
                <a:solidFill>
                  <a:schemeClr val="tx1"/>
                </a:solidFill>
                <a:cs typeface="B Titr" pitchFamily="2" charset="-78"/>
              </a:rPr>
              <a:t>وظیفه بازرسین بهداشت محیط در برخورد با تخلفات فرآورده های خام دامی </a:t>
            </a:r>
            <a:endParaRPr lang="en-US" sz="2400" dirty="0">
              <a:solidFill>
                <a:schemeClr val="tx1"/>
              </a:solidFill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8229600" cy="838200"/>
          </a:xfrm>
        </p:spPr>
        <p:txBody>
          <a:bodyPr/>
          <a:lstStyle/>
          <a:p>
            <a:pPr algn="r" rtl="1"/>
            <a:r>
              <a:rPr lang="fa-IR" dirty="0" smtClean="0">
                <a:cs typeface="B Nazanin" pitchFamily="2" charset="-78"/>
              </a:rPr>
              <a:t>توقیف محموله و اطلاع رسانی و استعلام از دامپزشکی</a:t>
            </a:r>
            <a:endParaRPr lang="en-US" dirty="0"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667000"/>
            <a:ext cx="5791200" cy="340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6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Titr" pitchFamily="2" charset="-78"/>
              </a:rPr>
              <a:t>راه های تشخیص مرغ تازه از فاسد</a:t>
            </a:r>
            <a:endParaRPr lang="en-US" dirty="0">
              <a:solidFill>
                <a:schemeClr val="tx1"/>
              </a:solidFill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76316"/>
            <a:ext cx="8229600" cy="4876800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r>
              <a:rPr lang="fa-IR" sz="2400" dirty="0" smtClean="0">
                <a:cs typeface="B Nazanin" pitchFamily="2" charset="-78"/>
              </a:rPr>
              <a:t>پوست یکدست و مرطوب و درخشنده بدون تورم و خونمردگی</a:t>
            </a:r>
          </a:p>
          <a:p>
            <a:pPr algn="r" rtl="1">
              <a:lnSpc>
                <a:spcPct val="150000"/>
              </a:lnSpc>
            </a:pPr>
            <a:r>
              <a:rPr lang="fa-IR" sz="2400" dirty="0" smtClean="0">
                <a:cs typeface="B Nazanin" pitchFamily="2" charset="-78"/>
              </a:rPr>
              <a:t>در صورت وجود خونمردگی در هر قسمت از بدن مرغ حتما باید آن قسمت جدا و دور ریخته شود.</a:t>
            </a:r>
          </a:p>
          <a:p>
            <a:pPr algn="r" rtl="1">
              <a:lnSpc>
                <a:spcPct val="150000"/>
              </a:lnSpc>
            </a:pPr>
            <a:r>
              <a:rPr lang="fa-IR" sz="2400" dirty="0" smtClean="0">
                <a:cs typeface="B Nazanin" pitchFamily="2" charset="-78"/>
              </a:rPr>
              <a:t>حفره شکمی مرغ فاسد تغییر رنگ داده و متمایل به آبی یا سبز می شود.</a:t>
            </a:r>
          </a:p>
          <a:p>
            <a:pPr algn="r" rtl="1">
              <a:lnSpc>
                <a:spcPct val="150000"/>
              </a:lnSpc>
            </a:pPr>
            <a:r>
              <a:rPr lang="fa-IR" sz="2400" dirty="0" smtClean="0">
                <a:cs typeface="B Nazanin" pitchFamily="2" charset="-78"/>
              </a:rPr>
              <a:t>حفره شکم مرغ باید فاقد احشا باشد.</a:t>
            </a:r>
          </a:p>
          <a:p>
            <a:pPr algn="r" rtl="1">
              <a:lnSpc>
                <a:spcPct val="150000"/>
              </a:lnSpc>
            </a:pPr>
            <a:r>
              <a:rPr lang="fa-IR" sz="2400" dirty="0" smtClean="0">
                <a:cs typeface="B Nazanin" pitchFamily="2" charset="-78"/>
              </a:rPr>
              <a:t>مرغ های کم وزن (کمتر از 800 گرم) معمولا بیمار هستند.</a:t>
            </a:r>
          </a:p>
          <a:p>
            <a:pPr algn="r" rtl="1"/>
            <a:endParaRPr lang="fa-IR" sz="2400" dirty="0" smtClean="0">
              <a:cs typeface="B Nazanin" pitchFamily="2" charset="-78"/>
            </a:endParaRPr>
          </a:p>
          <a:p>
            <a:pPr algn="r" rtl="1"/>
            <a:r>
              <a:rPr lang="fa-IR" sz="2400" b="1" dirty="0" smtClean="0">
                <a:cs typeface="B Nazanin" pitchFamily="2" charset="-78"/>
              </a:rPr>
              <a:t>           وزن مطلوب مرغ 1200تا 1800 گرم</a:t>
            </a:r>
          </a:p>
          <a:p>
            <a:pPr algn="r" rtl="1"/>
            <a:endParaRPr lang="en-US" sz="2400" dirty="0"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5898"/>
            <a:ext cx="3162300" cy="225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33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rtl="1"/>
            <a:r>
              <a:rPr lang="fa-IR" sz="4000" dirty="0" smtClean="0">
                <a:cs typeface="B Titr" pitchFamily="2" charset="-78"/>
              </a:rPr>
              <a:t>تعریف تقلب در مواد غذایی از نظر </a:t>
            </a:r>
            <a:r>
              <a:rPr lang="en-US" sz="4000" dirty="0" smtClean="0">
                <a:cs typeface="B Titr" pitchFamily="2" charset="-78"/>
              </a:rPr>
              <a:t>FDA</a:t>
            </a:r>
            <a:endParaRPr lang="en-US" sz="4000" dirty="0"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305800" cy="48006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 rtl="1"/>
            <a:endParaRPr lang="fa-IR" sz="2000" dirty="0" smtClean="0">
              <a:cs typeface="B Nazanin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2000" dirty="0" smtClean="0">
                <a:cs typeface="B Nazanin" pitchFamily="2" charset="-78"/>
              </a:rPr>
              <a:t>غذایی که حاوي هر نوع ماده سمی یا زیان رسان به سلامتی باشد.</a:t>
            </a:r>
          </a:p>
          <a:p>
            <a:pPr algn="just" rtl="1">
              <a:lnSpc>
                <a:spcPct val="150000"/>
              </a:lnSpc>
            </a:pPr>
            <a:r>
              <a:rPr lang="fa-IR" sz="2000" dirty="0" smtClean="0">
                <a:cs typeface="B Nazanin" pitchFamily="2" charset="-78"/>
              </a:rPr>
              <a:t>حاوي آفت کش و باقیمانده مواد شیمیایی غیر ایمن در سطح بیش از حد مجاز باشد.</a:t>
            </a:r>
          </a:p>
          <a:p>
            <a:pPr algn="just" rtl="1">
              <a:lnSpc>
                <a:spcPct val="150000"/>
              </a:lnSpc>
            </a:pPr>
            <a:r>
              <a:rPr lang="fa-IR" sz="2000" dirty="0" smtClean="0">
                <a:cs typeface="B Nazanin" pitchFamily="2" charset="-78"/>
              </a:rPr>
              <a:t>حاوي هر نوع افزودنی غیر ایمن باشد. </a:t>
            </a:r>
          </a:p>
          <a:p>
            <a:pPr algn="just" rtl="1">
              <a:lnSpc>
                <a:spcPct val="150000"/>
              </a:lnSpc>
            </a:pPr>
            <a:r>
              <a:rPr lang="fa-IR" sz="2000" dirty="0" smtClean="0">
                <a:cs typeface="B Nazanin" pitchFamily="2" charset="-78"/>
              </a:rPr>
              <a:t>حاوي هر گونه داروي غیر ایمن حیوانی باشد.</a:t>
            </a:r>
          </a:p>
          <a:p>
            <a:pPr algn="just" rtl="1">
              <a:lnSpc>
                <a:spcPct val="150000"/>
              </a:lnSpc>
            </a:pPr>
            <a:r>
              <a:rPr lang="fa-IR" sz="2000" dirty="0" smtClean="0">
                <a:cs typeface="B Nazanin" pitchFamily="2" charset="-78"/>
              </a:rPr>
              <a:t>حاوي رنگ غیر مجاز باشد .</a:t>
            </a:r>
          </a:p>
          <a:p>
            <a:pPr algn="just" rtl="1">
              <a:lnSpc>
                <a:spcPct val="150000"/>
              </a:lnSpc>
            </a:pPr>
            <a:r>
              <a:rPr lang="fa-IR" sz="2000" dirty="0" smtClean="0">
                <a:cs typeface="B Nazanin" pitchFamily="2" charset="-78"/>
              </a:rPr>
              <a:t>در کل یا بخشی از آن حاوي هر گونه ماده کثیف یا فاسد شده یا غیر مناسب به عنوان غذا باشد .</a:t>
            </a:r>
          </a:p>
          <a:p>
            <a:pPr algn="just" rtl="1">
              <a:lnSpc>
                <a:spcPct val="150000"/>
              </a:lnSpc>
            </a:pPr>
            <a:r>
              <a:rPr lang="fa-IR" sz="2000" dirty="0" smtClean="0">
                <a:cs typeface="B Nazanin" pitchFamily="2" charset="-78"/>
              </a:rPr>
              <a:t>تولید، بسته بندي یا نگهداري تحت شرایط غیر بهداشتی (در معرض حشرات، خزندگان، یا پرندگان) انجام گرفته باشد.</a:t>
            </a:r>
            <a:endParaRPr lang="en-US" sz="2000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4950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2296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Titr" pitchFamily="2" charset="-78"/>
              </a:rPr>
              <a:t>تخلفات و تقلبات در صنف قنادی ها </a:t>
            </a:r>
            <a:endParaRPr lang="en-US" dirty="0">
              <a:solidFill>
                <a:schemeClr val="tx1"/>
              </a:solidFill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027600"/>
            <a:ext cx="8229600" cy="3260799"/>
          </a:xfrm>
        </p:spPr>
        <p:txBody>
          <a:bodyPr/>
          <a:lstStyle/>
          <a:p>
            <a:pPr algn="r" rtl="1"/>
            <a:r>
              <a:rPr lang="fa-IR" sz="2500" dirty="0" smtClean="0">
                <a:cs typeface="B Nazanin" pitchFamily="2" charset="-78"/>
              </a:rPr>
              <a:t>استفاده از رنگ های شیمیایی</a:t>
            </a:r>
          </a:p>
          <a:p>
            <a:pPr algn="r" rtl="1"/>
            <a:r>
              <a:rPr lang="fa-IR" sz="2500" dirty="0" smtClean="0">
                <a:cs typeface="B Nazanin" pitchFamily="2" charset="-78"/>
              </a:rPr>
              <a:t>تشخیص: آنالیز شیمیایی</a:t>
            </a:r>
          </a:p>
          <a:p>
            <a:pPr algn="r" rtl="1"/>
            <a:r>
              <a:rPr lang="fa-IR" sz="2500" dirty="0" smtClean="0">
                <a:cs typeface="B Nazanin" pitchFamily="2" charset="-78"/>
              </a:rPr>
              <a:t>انواع رنگ:</a:t>
            </a:r>
          </a:p>
          <a:p>
            <a:pPr algn="r" rtl="1"/>
            <a:r>
              <a:rPr lang="fa-IR" sz="2500" b="1" dirty="0" smtClean="0">
                <a:cs typeface="B Nazanin" pitchFamily="2" charset="-78"/>
              </a:rPr>
              <a:t>رنگ طبیعی: </a:t>
            </a:r>
            <a:r>
              <a:rPr lang="fa-IR" sz="2500" dirty="0">
                <a:cs typeface="B Nazanin" pitchFamily="2" charset="-78"/>
              </a:rPr>
              <a:t>زعفران، کاکائو، لبو </a:t>
            </a:r>
          </a:p>
          <a:p>
            <a:pPr algn="r" rtl="1"/>
            <a:r>
              <a:rPr lang="fa-IR" sz="2500" b="1" dirty="0" smtClean="0">
                <a:cs typeface="B Nazanin" pitchFamily="2" charset="-78"/>
              </a:rPr>
              <a:t>شبه طبیعی: </a:t>
            </a:r>
            <a:r>
              <a:rPr lang="fa-IR" sz="2500" dirty="0" smtClean="0">
                <a:cs typeface="B Nazanin" pitchFamily="2" charset="-78"/>
              </a:rPr>
              <a:t>فرمول شبیه رنگ های طبیعی است اما منشا شیمیایی</a:t>
            </a:r>
          </a:p>
          <a:p>
            <a:pPr algn="r" rtl="1"/>
            <a:r>
              <a:rPr lang="fa-IR" sz="2500" b="1" dirty="0" smtClean="0">
                <a:cs typeface="B Nazanin" pitchFamily="2" charset="-78"/>
              </a:rPr>
              <a:t>شیمیایی: </a:t>
            </a:r>
            <a:r>
              <a:rPr lang="fa-IR" sz="2500" dirty="0" smtClean="0">
                <a:cs typeface="B Nazanin" pitchFamily="2" charset="-78"/>
              </a:rPr>
              <a:t>عوارض سرطان خون، مسمومیت، اوتیسم، بیش فعالی، ضریب هوشی پایین، سقط جنین، ناهنجاری ژنتیکی، تغییرات هورمونی</a:t>
            </a:r>
          </a:p>
          <a:p>
            <a:pPr algn="r" rtl="1"/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" t="7792" r="5455"/>
          <a:stretch/>
        </p:blipFill>
        <p:spPr bwMode="auto">
          <a:xfrm rot="16200000">
            <a:off x="254143" y="4166959"/>
            <a:ext cx="253971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14605" r="21266" b="10919"/>
          <a:stretch/>
        </p:blipFill>
        <p:spPr bwMode="auto">
          <a:xfrm>
            <a:off x="6553200" y="4288399"/>
            <a:ext cx="1905000" cy="2320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896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3" r="10367"/>
          <a:stretch/>
        </p:blipFill>
        <p:spPr bwMode="auto">
          <a:xfrm>
            <a:off x="914400" y="2999096"/>
            <a:ext cx="70866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68648"/>
            <a:ext cx="2775857" cy="27758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48400" y="685800"/>
            <a:ext cx="2256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fa-IR" sz="2400" dirty="0" smtClean="0">
                <a:cs typeface="B Yekan" pitchFamily="2" charset="-78"/>
              </a:rPr>
              <a:t>انواع رنگ قابل استفاده در صنایع و کارگاه ها به </a:t>
            </a:r>
            <a:r>
              <a:rPr lang="fa-IR" sz="2400" u="sng" dirty="0" smtClean="0">
                <a:solidFill>
                  <a:srgbClr val="FF0000"/>
                </a:solidFill>
                <a:cs typeface="B Yekan" pitchFamily="2" charset="-78"/>
              </a:rPr>
              <a:t>شرط حضور مسئول فنی</a:t>
            </a:r>
            <a:endParaRPr lang="en-US" sz="2400" u="sng" dirty="0">
              <a:solidFill>
                <a:srgbClr val="FF0000"/>
              </a:solidFill>
              <a:cs typeface="B Yeka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5177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E:\عکس\عکس\عکس-جلسات\عکس اداری\IMG_20190120_102859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6" r="23143" b="14584"/>
          <a:stretch/>
        </p:blipFill>
        <p:spPr bwMode="auto">
          <a:xfrm>
            <a:off x="838200" y="533400"/>
            <a:ext cx="35814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E:\عکس\عکس\عکس-جلسات\عکس اداری\IMG_20190120_1029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33400"/>
            <a:ext cx="3244397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43600" y="1905000"/>
            <a:ext cx="1981200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a-IR" dirty="0" smtClean="0"/>
          </a:p>
          <a:p>
            <a:endParaRPr lang="fa-I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65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63388"/>
            <a:ext cx="4952999" cy="558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5400" y="230831"/>
            <a:ext cx="6633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400" dirty="0" smtClean="0">
                <a:cs typeface="B Titr" pitchFamily="2" charset="-78"/>
              </a:rPr>
              <a:t>یک نمونه رنگ تقلبی و بدون مجوز(جعل شماره سیب سلامت)</a:t>
            </a:r>
            <a:endParaRPr lang="en-US" sz="24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9425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3600" dirty="0">
                <a:solidFill>
                  <a:schemeClr val="tx1"/>
                </a:solidFill>
                <a:cs typeface="B Titr" pitchFamily="2" charset="-78"/>
              </a:rPr>
              <a:t>استفاده از </a:t>
            </a:r>
            <a:r>
              <a:rPr lang="fa-IR" sz="3600" dirty="0" smtClean="0">
                <a:solidFill>
                  <a:schemeClr val="tx1"/>
                </a:solidFill>
                <a:cs typeface="B Titr" pitchFamily="2" charset="-78"/>
              </a:rPr>
              <a:t>پودرها </a:t>
            </a:r>
            <a:r>
              <a:rPr lang="fa-IR" sz="3600" dirty="0">
                <a:solidFill>
                  <a:schemeClr val="tx1"/>
                </a:solidFill>
                <a:cs typeface="B Titr" pitchFamily="2" charset="-78"/>
              </a:rPr>
              <a:t>و نقل </a:t>
            </a:r>
            <a:r>
              <a:rPr lang="fa-IR" sz="3600" dirty="0" smtClean="0">
                <a:solidFill>
                  <a:schemeClr val="tx1"/>
                </a:solidFill>
                <a:cs typeface="B Titr" pitchFamily="2" charset="-78"/>
              </a:rPr>
              <a:t>های </a:t>
            </a:r>
            <a:r>
              <a:rPr lang="fa-IR" sz="3600" dirty="0">
                <a:solidFill>
                  <a:schemeClr val="tx1"/>
                </a:solidFill>
                <a:cs typeface="B Titr" pitchFamily="2" charset="-78"/>
              </a:rPr>
              <a:t>با جلای </a:t>
            </a:r>
            <a:r>
              <a:rPr lang="fa-IR" sz="3600" dirty="0" smtClean="0">
                <a:solidFill>
                  <a:schemeClr val="tx1"/>
                </a:solidFill>
                <a:cs typeface="B Titr" pitchFamily="2" charset="-78"/>
              </a:rPr>
              <a:t>فلزی غیرمجاز</a:t>
            </a:r>
            <a:endParaRPr lang="en-US" sz="3600" dirty="0">
              <a:solidFill>
                <a:schemeClr val="tx1"/>
              </a:solidFill>
              <a:cs typeface="B Titr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9" t="18491" r="28571" b="16604"/>
          <a:stretch/>
        </p:blipFill>
        <p:spPr>
          <a:xfrm>
            <a:off x="6858000" y="1716664"/>
            <a:ext cx="1387549" cy="2057400"/>
          </a:xfr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5" t="9861" r="26062" b="11600"/>
          <a:stretch/>
        </p:blipFill>
        <p:spPr bwMode="auto">
          <a:xfrm>
            <a:off x="1077686" y="1406167"/>
            <a:ext cx="1502228" cy="2427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43"/>
          <a:stretch/>
        </p:blipFill>
        <p:spPr bwMode="auto">
          <a:xfrm>
            <a:off x="3200400" y="3877225"/>
            <a:ext cx="2888835" cy="2509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6" t="6764" r="15890" b="12422"/>
          <a:stretch/>
        </p:blipFill>
        <p:spPr bwMode="auto">
          <a:xfrm>
            <a:off x="533400" y="3995057"/>
            <a:ext cx="2286000" cy="2572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5" r="4084"/>
          <a:stretch/>
        </p:blipFill>
        <p:spPr bwMode="auto">
          <a:xfrm>
            <a:off x="6477000" y="3984170"/>
            <a:ext cx="2317038" cy="255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00400" y="3774064"/>
            <a:ext cx="8233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a-IR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63437" y="5791200"/>
            <a:ext cx="77009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a-IR" dirty="0" smtClean="0"/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0" b="13143"/>
          <a:stretch/>
        </p:blipFill>
        <p:spPr bwMode="auto">
          <a:xfrm>
            <a:off x="3403774" y="1841597"/>
            <a:ext cx="2632099" cy="1970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07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609600"/>
            <a:ext cx="48768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8200" y="4724400"/>
            <a:ext cx="4191000" cy="381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029200" y="1828800"/>
            <a:ext cx="38908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2400" dirty="0" smtClean="0">
                <a:cs typeface="B Nazanin" pitchFamily="2" charset="-78"/>
              </a:rPr>
              <a:t>این محصول یک فرآورده غذایی نیست.</a:t>
            </a:r>
          </a:p>
          <a:p>
            <a:pPr algn="r" rtl="1"/>
            <a:r>
              <a:rPr lang="fa-IR" sz="2400" dirty="0" smtClean="0">
                <a:cs typeface="B Nazanin" pitchFamily="2" charset="-78"/>
              </a:rPr>
              <a:t> صرفا برای تزیین استفاده شود</a:t>
            </a:r>
            <a:r>
              <a:rPr lang="fa-IR" sz="2400" dirty="0" smtClean="0">
                <a:cs typeface="B Nazanin" pitchFamily="2" charset="-78"/>
                <a:sym typeface="Symbol"/>
              </a:rPr>
              <a:t></a:t>
            </a:r>
            <a:endParaRPr lang="en-US" sz="2400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5928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90600" y="533400"/>
            <a:ext cx="7772400" cy="4572000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r>
              <a:rPr lang="fa-IR" sz="2800" dirty="0" smtClean="0">
                <a:cs typeface="B Nazanin" pitchFamily="2" charset="-78"/>
              </a:rPr>
              <a:t>استفاده نا مناسب از روغن های سرخ کردنی در تولید زولبیا و بامیه</a:t>
            </a: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cs typeface="B Nazanin" pitchFamily="2" charset="-78"/>
              </a:rPr>
              <a:t>استفاده مجدد از روغن های سوخته با افزودن آرد و ماست</a:t>
            </a: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cs typeface="B Nazanin" pitchFamily="2" charset="-78"/>
              </a:rPr>
              <a:t>استفاده از شربت آلمینیوم جی اس </a:t>
            </a: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cs typeface="B Nazanin" pitchFamily="2" charset="-78"/>
              </a:rPr>
              <a:t>تشخیص دقیق با آنالیز شیمیایی</a:t>
            </a:r>
            <a:endParaRPr lang="en-US" sz="2800" dirty="0">
              <a:cs typeface="B Nazanin" pitchFamily="2" charset="-78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81400"/>
            <a:ext cx="4038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505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686800" cy="990600"/>
          </a:xfrm>
        </p:spPr>
        <p:txBody>
          <a:bodyPr>
            <a:normAutofit fontScale="90000"/>
          </a:bodyPr>
          <a:lstStyle/>
          <a:p>
            <a:pPr algn="ctr" rtl="1">
              <a:lnSpc>
                <a:spcPct val="150000"/>
              </a:lnSpc>
            </a:pPr>
            <a:r>
              <a:rPr lang="fa-IR" sz="2800" dirty="0">
                <a:solidFill>
                  <a:schemeClr val="tx1"/>
                </a:solidFill>
                <a:cs typeface="B Titr" pitchFamily="2" charset="-78"/>
              </a:rPr>
              <a:t>استفاده از تخم مرغ های شکسته دارای بار میکروبی </a:t>
            </a:r>
            <a:r>
              <a:rPr lang="fa-IR" sz="2800" dirty="0" smtClean="0">
                <a:solidFill>
                  <a:schemeClr val="tx1"/>
                </a:solidFill>
                <a:cs typeface="B Titr" pitchFamily="2" charset="-78"/>
              </a:rPr>
              <a:t>بالا</a:t>
            </a:r>
            <a:r>
              <a:rPr lang="fa-IR" sz="2800" dirty="0" smtClean="0">
                <a:solidFill>
                  <a:schemeClr val="tx1"/>
                </a:solidFill>
                <a:cs typeface="B Nazanin" pitchFamily="2" charset="-78"/>
              </a:rPr>
              <a:t/>
            </a:r>
            <a:br>
              <a:rPr lang="fa-IR" sz="2800" dirty="0" smtClean="0">
                <a:solidFill>
                  <a:schemeClr val="tx1"/>
                </a:solidFill>
                <a:cs typeface="B Nazanin" pitchFamily="2" charset="-78"/>
              </a:rPr>
            </a:br>
            <a:r>
              <a:rPr lang="fa-IR" sz="2800" dirty="0" smtClean="0">
                <a:solidFill>
                  <a:schemeClr val="tx1"/>
                </a:solidFill>
                <a:cs typeface="B Nazanin" pitchFamily="2" charset="-78"/>
              </a:rPr>
              <a:t>استفاده از تخم مرغ های شکسته در صنوف ممنوع بوده و صرفا استفاده صنعتی دارد.</a:t>
            </a:r>
            <a:r>
              <a:rPr lang="fa-IR" sz="2800" dirty="0">
                <a:solidFill>
                  <a:schemeClr val="tx1"/>
                </a:solidFill>
                <a:cs typeface="B Nazanin" pitchFamily="2" charset="-78"/>
              </a:rPr>
              <a:t/>
            </a:r>
            <a:br>
              <a:rPr lang="fa-IR" sz="2800" dirty="0">
                <a:solidFill>
                  <a:schemeClr val="tx1"/>
                </a:solidFill>
                <a:cs typeface="B Nazanin" pitchFamily="2" charset="-78"/>
              </a:rPr>
            </a:br>
            <a:endParaRPr lang="en-US" sz="2800" dirty="0">
              <a:solidFill>
                <a:schemeClr val="tx1"/>
              </a:solidFill>
              <a:cs typeface="B Nazanin" pitchFamily="2" charset="-78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" y="1828800"/>
            <a:ext cx="7992533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50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0"/>
            <a:ext cx="300037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66800" y="1828800"/>
            <a:ext cx="7543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800" b="1" dirty="0">
                <a:cs typeface="B Nazanin" pitchFamily="2" charset="-78"/>
              </a:rPr>
              <a:t>استفاده از پودر رختشویی برای کف کردن سفیده تخم مرغ</a:t>
            </a:r>
          </a:p>
          <a:p>
            <a:pPr algn="r" rtl="1"/>
            <a:endParaRPr lang="fa-IR" sz="2800" dirty="0" smtClean="0">
              <a:cs typeface="B Nazanin" pitchFamily="2" charset="-78"/>
            </a:endParaRPr>
          </a:p>
          <a:p>
            <a:pPr algn="r" rtl="1"/>
            <a:r>
              <a:rPr lang="fa-IR" sz="2800" dirty="0" smtClean="0">
                <a:cs typeface="B Nazanin" pitchFamily="2" charset="-78"/>
              </a:rPr>
              <a:t>تشخیص: </a:t>
            </a:r>
            <a:r>
              <a:rPr lang="fa-IR" sz="2800" dirty="0">
                <a:cs typeface="B Nazanin" pitchFamily="2" charset="-78"/>
              </a:rPr>
              <a:t>با بو کردن مواد </a:t>
            </a:r>
          </a:p>
        </p:txBody>
      </p:sp>
    </p:spTree>
    <p:extLst>
      <p:ext uri="{BB962C8B-B14F-4D97-AF65-F5344CB8AC3E}">
        <p14:creationId xmlns:p14="http://schemas.microsoft.com/office/powerpoint/2010/main" val="51540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dirty="0">
                <a:solidFill>
                  <a:schemeClr val="tx1"/>
                </a:solidFill>
                <a:cs typeface="B Titr" pitchFamily="2" charset="-78"/>
              </a:rPr>
              <a:t>استفاده از باقالی بو داده بجای </a:t>
            </a:r>
            <a:r>
              <a:rPr lang="fa-IR" dirty="0" smtClean="0">
                <a:solidFill>
                  <a:schemeClr val="tx1"/>
                </a:solidFill>
                <a:cs typeface="B Titr" pitchFamily="2" charset="-78"/>
              </a:rPr>
              <a:t>پسته</a:t>
            </a:r>
            <a:endParaRPr lang="en-US" dirty="0">
              <a:solidFill>
                <a:schemeClr val="tx1"/>
              </a:solidFill>
              <a:cs typeface="B Titr" pitchFamily="2" charset="-78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t="21674" r="8571" b="16762"/>
          <a:stretch/>
        </p:blipFill>
        <p:spPr bwMode="auto">
          <a:xfrm>
            <a:off x="289456" y="4069148"/>
            <a:ext cx="2614308" cy="242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8" b="14418"/>
          <a:stretch/>
        </p:blipFill>
        <p:spPr bwMode="auto">
          <a:xfrm>
            <a:off x="2881993" y="4232434"/>
            <a:ext cx="3105150" cy="218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1" b="5830"/>
          <a:stretch/>
        </p:blipFill>
        <p:spPr bwMode="auto">
          <a:xfrm>
            <a:off x="5987143" y="4188891"/>
            <a:ext cx="2687052" cy="218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1524000"/>
            <a:ext cx="8304081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800" dirty="0" smtClean="0">
                <a:cs typeface="B Nazanin" pitchFamily="2" charset="-78"/>
              </a:rPr>
              <a:t>این تقلب بسیار خطرناک بوده و حتی می تواند منجر به مرگ افراد مبتلا به </a:t>
            </a:r>
            <a:r>
              <a:rPr lang="fa-IR" sz="2800" b="1" dirty="0" smtClean="0">
                <a:cs typeface="B Nazanin" pitchFamily="2" charset="-78"/>
              </a:rPr>
              <a:t>فاویسم</a:t>
            </a:r>
            <a:r>
              <a:rPr lang="fa-IR" sz="2800" dirty="0" smtClean="0">
                <a:cs typeface="B Nazanin" pitchFamily="2" charset="-78"/>
              </a:rPr>
              <a:t> شود.</a:t>
            </a:r>
          </a:p>
          <a:p>
            <a:pPr algn="r" rtl="1">
              <a:lnSpc>
                <a:spcPct val="150000"/>
              </a:lnSpc>
            </a:pPr>
            <a:r>
              <a:rPr lang="fa-IR" sz="2800" b="1" u="sng" dirty="0" smtClean="0">
                <a:cs typeface="B Nazanin" pitchFamily="2" charset="-78"/>
              </a:rPr>
              <a:t>فاویسم</a:t>
            </a:r>
            <a:r>
              <a:rPr lang="fa-IR" sz="2400" dirty="0" smtClean="0">
                <a:cs typeface="B Nazanin" pitchFamily="2" charset="-78"/>
              </a:rPr>
              <a:t> یک </a:t>
            </a:r>
            <a:r>
              <a:rPr lang="fa-IR" sz="2400" dirty="0">
                <a:cs typeface="B Nazanin" pitchFamily="2" charset="-78"/>
              </a:rPr>
              <a:t>بیماری فصلی، ارثی و تغذیه‌ای است که به شکل کم‌خونی و بیشتر در اثر خوردن باقلا سبز خام و گاهی فریزشده و یا در اثر مصرف برخی از داروها و مواد شیمیایی اکسید‌کننده در افراد حساس اتفاق </a:t>
            </a:r>
            <a:r>
              <a:rPr lang="fa-IR" sz="2400" dirty="0" smtClean="0">
                <a:cs typeface="B Nazanin" pitchFamily="2" charset="-78"/>
              </a:rPr>
              <a:t>می‌افتد.</a:t>
            </a:r>
            <a:endParaRPr lang="en-US" sz="2400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6826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fa-IR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اهمیت شناخت تقلب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 algn="r" rtl="1">
              <a:buNone/>
            </a:pPr>
            <a:r>
              <a:rPr lang="fa-IR" sz="3000" dirty="0" smtClean="0">
                <a:cs typeface="B Nazanin" pitchFamily="2" charset="-78"/>
              </a:rPr>
              <a:t>شناخت تقلب ها از سه نقطه نظر اهمیت دارد :</a:t>
            </a:r>
          </a:p>
          <a:p>
            <a:pPr marL="0" indent="0" algn="r" rtl="1">
              <a:buNone/>
            </a:pPr>
            <a:endParaRPr lang="fa-IR" sz="800" dirty="0" smtClean="0">
              <a:cs typeface="B Nazanin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400" b="1" u="sng" dirty="0" smtClean="0">
                <a:cs typeface="B Nazanin" pitchFamily="2" charset="-78"/>
              </a:rPr>
              <a:t>از نظر بهداشتی</a:t>
            </a:r>
            <a:r>
              <a:rPr lang="fa-IR" sz="2400" u="sng" dirty="0" smtClean="0">
                <a:cs typeface="B Nazanin" pitchFamily="2" charset="-78"/>
              </a:rPr>
              <a:t>: </a:t>
            </a:r>
            <a:r>
              <a:rPr lang="fa-IR" sz="2400" dirty="0" smtClean="0">
                <a:cs typeface="B Nazanin" pitchFamily="2" charset="-78"/>
              </a:rPr>
              <a:t>به این دلیل که ترکیباتی که به مـواد غذایی اضافه می شود و براي سلامتی انسان مضر و خطر ناك است. </a:t>
            </a:r>
          </a:p>
          <a:p>
            <a:pPr algn="r" rtl="1">
              <a:lnSpc>
                <a:spcPct val="150000"/>
              </a:lnSpc>
            </a:pPr>
            <a:endParaRPr lang="fa-IR" sz="1500" dirty="0" smtClean="0">
              <a:cs typeface="B Nazanin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400" b="1" u="sng" dirty="0" smtClean="0">
                <a:cs typeface="B Nazanin" pitchFamily="2" charset="-78"/>
              </a:rPr>
              <a:t>از نظر اقتصادي: </a:t>
            </a:r>
            <a:r>
              <a:rPr lang="fa-IR" sz="2400" dirty="0" smtClean="0">
                <a:cs typeface="B Nazanin" pitchFamily="2" charset="-78"/>
              </a:rPr>
              <a:t>زیرا پولی که جهت خرید پرداخت می شود بیش از ارزش ماده خریداري شده است و اگر محصول با رقابت سایر تولیدکنندگان مواجه شود از دور خارج می شود. </a:t>
            </a:r>
          </a:p>
          <a:p>
            <a:pPr algn="r" rtl="1">
              <a:lnSpc>
                <a:spcPct val="150000"/>
              </a:lnSpc>
            </a:pPr>
            <a:endParaRPr lang="fa-IR" sz="1500" dirty="0" smtClean="0">
              <a:cs typeface="B Nazanin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400" b="1" u="sng" dirty="0" smtClean="0">
                <a:cs typeface="B Nazanin" pitchFamily="2" charset="-78"/>
              </a:rPr>
              <a:t>از نظر اجتماعی: </a:t>
            </a:r>
            <a:r>
              <a:rPr lang="fa-IR" sz="2400" dirty="0" smtClean="0">
                <a:cs typeface="B Nazanin" pitchFamily="2" charset="-78"/>
              </a:rPr>
              <a:t>زیرا اعتماد مصرف کنندگان، نسبت به محصول از بین می رود و هم چنین اساس اجتماع را بر تقلب و فساد پایه گذاري می کند.</a:t>
            </a:r>
            <a:endParaRPr lang="en-US" sz="2400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617927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استفاده_از_باقالی_به_جای_پسته_در_قنادی_aut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457200"/>
            <a:ext cx="8045450" cy="5821363"/>
          </a:xfrm>
        </p:spPr>
      </p:pic>
    </p:spTree>
    <p:extLst>
      <p:ext uri="{BB962C8B-B14F-4D97-AF65-F5344CB8AC3E}">
        <p14:creationId xmlns:p14="http://schemas.microsoft.com/office/powerpoint/2010/main" val="85480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r>
              <a:rPr lang="fa-IR" dirty="0" smtClean="0">
                <a:cs typeface="B Nazanin" pitchFamily="2" charset="-78"/>
              </a:rPr>
              <a:t>برگشت مجدد شیرینی های فروش نرفته به چرخه تولید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Nazanin" pitchFamily="2" charset="-78"/>
              </a:rPr>
              <a:t>استفاده از مغز هسته زردآلو هلو و .. بجای بادام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Nazanin" pitchFamily="2" charset="-78"/>
              </a:rPr>
              <a:t>استفاده از شکلات های تاریخ گذشته برای تزیین کیک</a:t>
            </a:r>
          </a:p>
          <a:p>
            <a:pPr algn="r" rtl="1">
              <a:lnSpc>
                <a:spcPct val="150000"/>
              </a:lnSpc>
            </a:pPr>
            <a:r>
              <a:rPr lang="fa-IR" dirty="0">
                <a:cs typeface="B Nazanin" pitchFamily="2" charset="-78"/>
              </a:rPr>
              <a:t>استفاده از خاکه قند بجای شکر</a:t>
            </a:r>
          </a:p>
          <a:p>
            <a:pPr algn="r" rtl="1">
              <a:lnSpc>
                <a:spcPct val="150000"/>
              </a:lnSpc>
            </a:pPr>
            <a:r>
              <a:rPr lang="fa-IR" dirty="0">
                <a:cs typeface="B Nazanin" pitchFamily="2" charset="-78"/>
              </a:rPr>
              <a:t>استفاده از شیرین کننده های مصنوعی بجای شکر</a:t>
            </a:r>
          </a:p>
          <a:p>
            <a:pPr algn="r" rtl="1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187682" y="457200"/>
            <a:ext cx="35189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3200" dirty="0" smtClean="0">
                <a:cs typeface="B Titr" pitchFamily="2" charset="-78"/>
              </a:rPr>
              <a:t>سایر تقلبات صنف قنادی</a:t>
            </a:r>
            <a:endParaRPr lang="en-US" sz="32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001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382000" cy="4876800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r>
              <a:rPr lang="fa-IR" sz="2800" dirty="0" smtClean="0">
                <a:cs typeface="B Nazanin" pitchFamily="2" charset="-78"/>
              </a:rPr>
              <a:t>استفاده از مواد و وسایل تزیینی آلوده: مانند انواع عروسک با تماس مستقیم به محصول</a:t>
            </a:r>
            <a:endParaRPr lang="en-US" sz="2800" dirty="0"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449377"/>
            <a:ext cx="3003448" cy="2847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0990"/>
          <a:stretch/>
        </p:blipFill>
        <p:spPr>
          <a:xfrm>
            <a:off x="3427666" y="3352800"/>
            <a:ext cx="2514600" cy="28665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2266" y="3449378"/>
            <a:ext cx="2863952" cy="285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0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3"/>
          <a:srcRect t="9261" b="10483"/>
          <a:stretch/>
        </p:blipFill>
        <p:spPr>
          <a:xfrm>
            <a:off x="609600" y="4210624"/>
            <a:ext cx="2514600" cy="20181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1887" t="4727" r="11696" b="22257"/>
          <a:stretch/>
        </p:blipFill>
        <p:spPr>
          <a:xfrm>
            <a:off x="3331029" y="3358243"/>
            <a:ext cx="2907195" cy="29717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628" t="7333" r="5669" b="3778"/>
          <a:stretch/>
        </p:blipFill>
        <p:spPr>
          <a:xfrm>
            <a:off x="6455227" y="4044042"/>
            <a:ext cx="2286001" cy="228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0" y="1337218"/>
            <a:ext cx="7391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400" dirty="0" smtClean="0">
                <a:cs typeface="B Nazanin" pitchFamily="2" charset="-78"/>
              </a:rPr>
              <a:t>تصاویر</a:t>
            </a:r>
            <a:r>
              <a:rPr lang="fa-IR" sz="2400" dirty="0">
                <a:cs typeface="B Nazanin" pitchFamily="2" charset="-78"/>
              </a:rPr>
              <a:t>، خمیر فوندانت و ژله های رنگی باید قابل جداسازی باشد و مورد مصرف قرار </a:t>
            </a:r>
            <a:r>
              <a:rPr lang="fa-IR" sz="2400" dirty="0" smtClean="0">
                <a:cs typeface="B Nazanin" pitchFamily="2" charset="-78"/>
              </a:rPr>
              <a:t>نگیرد.</a:t>
            </a:r>
            <a:endParaRPr lang="fa-IR" sz="2400" dirty="0">
              <a:cs typeface="B Nazanin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400" dirty="0" smtClean="0">
                <a:cs typeface="B Nazanin" pitchFamily="2" charset="-78"/>
              </a:rPr>
              <a:t>باید اطلاع </a:t>
            </a:r>
            <a:r>
              <a:rPr lang="fa-IR" sz="2400" dirty="0">
                <a:cs typeface="B Nazanin" pitchFamily="2" charset="-78"/>
              </a:rPr>
              <a:t>رسانی </a:t>
            </a:r>
            <a:r>
              <a:rPr lang="fa-IR" sz="2400" dirty="0" smtClean="0">
                <a:cs typeface="B Nazanin" pitchFamily="2" charset="-78"/>
              </a:rPr>
              <a:t>و آگاه سازی مشتریان انجام شود</a:t>
            </a:r>
            <a:r>
              <a:rPr lang="fa-IR" sz="2400" dirty="0">
                <a:cs typeface="B Nazanin" pitchFamily="2" charset="-78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038600" y="301079"/>
            <a:ext cx="11833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400" dirty="0">
                <a:cs typeface="B Titr" pitchFamily="2" charset="-78"/>
              </a:rPr>
              <a:t>نکته:</a:t>
            </a:r>
            <a:endParaRPr lang="en-US" sz="44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117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>
            <a:normAutofit/>
          </a:bodyPr>
          <a:lstStyle/>
          <a:p>
            <a:r>
              <a:rPr lang="fa-IR" sz="3600" dirty="0">
                <a:cs typeface="B Titr" pitchFamily="2" charset="-78"/>
              </a:rPr>
              <a:t>تقلبات و تخلفات در صنف آبمیوه و بستنی</a:t>
            </a:r>
            <a:endParaRPr lang="en-US" sz="3600" dirty="0">
              <a:cs typeface="B Titr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592" r="17092"/>
          <a:stretch/>
        </p:blipFill>
        <p:spPr>
          <a:xfrm>
            <a:off x="0" y="3810000"/>
            <a:ext cx="3341914" cy="266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400" y="1284514"/>
            <a:ext cx="783771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Wingdings" pitchFamily="2" charset="2"/>
              <a:buChar char="v"/>
            </a:pPr>
            <a:r>
              <a:rPr lang="fa-IR" sz="2800" dirty="0">
                <a:cs typeface="B Nazanin" pitchFamily="2" charset="-78"/>
              </a:rPr>
              <a:t>افزودن رنگ و اسانس شیمیایی به بستنی قهوه ای صورتی، زرد</a:t>
            </a:r>
          </a:p>
          <a:p>
            <a:pPr marL="457200" indent="-457200" algn="r" rtl="1">
              <a:lnSpc>
                <a:spcPct val="150000"/>
              </a:lnSpc>
              <a:buFont typeface="Wingdings" pitchFamily="2" charset="2"/>
              <a:buChar char="v"/>
            </a:pPr>
            <a:r>
              <a:rPr lang="fa-IR" sz="2800" dirty="0">
                <a:cs typeface="B Nazanin" pitchFamily="2" charset="-78"/>
              </a:rPr>
              <a:t>استفاده از شیرسنتی غیرپاستوریزه برای تهیه بستنی</a:t>
            </a:r>
          </a:p>
          <a:p>
            <a:pPr marL="457200" indent="-457200" algn="r" rtl="1">
              <a:lnSpc>
                <a:spcPct val="150000"/>
              </a:lnSpc>
              <a:buFont typeface="Wingdings" pitchFamily="2" charset="2"/>
              <a:buChar char="v"/>
            </a:pPr>
            <a:r>
              <a:rPr lang="fa-IR" sz="2800" dirty="0">
                <a:cs typeface="B Nazanin" pitchFamily="2" charset="-78"/>
              </a:rPr>
              <a:t>فریز کردن شیر برای شیرموز</a:t>
            </a:r>
          </a:p>
          <a:p>
            <a:pPr marL="457200" indent="-457200" algn="r" rtl="1">
              <a:lnSpc>
                <a:spcPct val="150000"/>
              </a:lnSpc>
              <a:buFont typeface="Wingdings" pitchFamily="2" charset="2"/>
              <a:buChar char="v"/>
            </a:pPr>
            <a:r>
              <a:rPr lang="fa-IR" sz="2800" dirty="0">
                <a:cs typeface="B Nazanin" pitchFamily="2" charset="-78"/>
              </a:rPr>
              <a:t>فریز کردن آبمیوه های </a:t>
            </a:r>
            <a:r>
              <a:rPr lang="fa-IR" sz="2800" dirty="0" smtClean="0">
                <a:cs typeface="B Nazanin" pitchFamily="2" charset="-78"/>
              </a:rPr>
              <a:t>طبیعی(آبمیوه باید </a:t>
            </a:r>
            <a:r>
              <a:rPr lang="fa-IR" sz="2800" dirty="0">
                <a:cs typeface="B Nazanin" pitchFamily="2" charset="-78"/>
              </a:rPr>
              <a:t>در حضور مشتری آماده گردد)</a:t>
            </a:r>
          </a:p>
          <a:p>
            <a:pPr marL="457200" indent="-457200" algn="r" rtl="1">
              <a:lnSpc>
                <a:spcPct val="150000"/>
              </a:lnSpc>
              <a:buFont typeface="Wingdings" pitchFamily="2" charset="2"/>
              <a:buChar char="v"/>
            </a:pPr>
            <a:r>
              <a:rPr lang="fa-IR" sz="2800" dirty="0">
                <a:cs typeface="B Nazanin" pitchFamily="2" charset="-78"/>
              </a:rPr>
              <a:t>استفاده از مواد اولیه بی کیفیت مانند میوه های </a:t>
            </a:r>
            <a:endParaRPr lang="fa-IR" sz="2800" dirty="0" smtClean="0">
              <a:cs typeface="B Nazanin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cs typeface="B Nazanin" pitchFamily="2" charset="-78"/>
              </a:rPr>
              <a:t>کپک </a:t>
            </a:r>
            <a:r>
              <a:rPr lang="fa-IR" sz="2800" dirty="0">
                <a:cs typeface="B Nazanin" pitchFamily="2" charset="-78"/>
              </a:rPr>
              <a:t>زده، </a:t>
            </a:r>
            <a:r>
              <a:rPr lang="fa-IR" sz="2800" dirty="0" smtClean="0">
                <a:cs typeface="B Nazanin" pitchFamily="2" charset="-78"/>
              </a:rPr>
              <a:t>مغزهای </a:t>
            </a:r>
            <a:r>
              <a:rPr lang="fa-IR" sz="2800" dirty="0">
                <a:cs typeface="B Nazanin" pitchFamily="2" charset="-78"/>
              </a:rPr>
              <a:t>ناسالم، خرماهای بی </a:t>
            </a:r>
            <a:r>
              <a:rPr lang="fa-IR" sz="2800" dirty="0" smtClean="0">
                <a:cs typeface="B Nazanin" pitchFamily="2" charset="-78"/>
              </a:rPr>
              <a:t>کیفیت</a:t>
            </a:r>
            <a:endParaRPr lang="fa-IR" sz="2800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1913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B Titr" pitchFamily="2" charset="-78"/>
              </a:rPr>
              <a:t>تقلبات در صنف خشکبار</a:t>
            </a:r>
            <a:endParaRPr lang="en-US" dirty="0"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458200" cy="4525963"/>
          </a:xfrm>
        </p:spPr>
        <p:txBody>
          <a:bodyPr/>
          <a:lstStyle/>
          <a:p>
            <a:pPr algn="r" rtl="1">
              <a:lnSpc>
                <a:spcPct val="150000"/>
              </a:lnSpc>
            </a:pPr>
            <a:r>
              <a:rPr lang="fa-IR" dirty="0">
                <a:cs typeface="B Nazanin" pitchFamily="2" charset="-78"/>
              </a:rPr>
              <a:t>استفاده از رنگ برای خوش رنگ شدن </a:t>
            </a:r>
            <a:r>
              <a:rPr lang="fa-IR" dirty="0" smtClean="0">
                <a:cs typeface="B Nazanin" pitchFamily="2" charset="-78"/>
              </a:rPr>
              <a:t>تخمه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Nazanin" pitchFamily="2" charset="-78"/>
              </a:rPr>
              <a:t>استفاده از نمک زردچوبه، گلپر و ... برای پوشاندن کهنگی تخمه</a:t>
            </a:r>
          </a:p>
          <a:p>
            <a:pPr algn="r" rtl="1">
              <a:lnSpc>
                <a:spcPct val="150000"/>
              </a:lnSpc>
            </a:pPr>
            <a:r>
              <a:rPr lang="fa-IR" dirty="0">
                <a:cs typeface="B Nazanin" pitchFamily="2" charset="-78"/>
              </a:rPr>
              <a:t>استفاده از گلوکز برای بو دادن آجیل و تخمه ژاپنی و در نتیجه جذب بیش از حد نمک</a:t>
            </a:r>
            <a:endParaRPr lang="en-US" dirty="0">
              <a:cs typeface="B Nazanin" pitchFamily="2" charset="-78"/>
            </a:endParaRPr>
          </a:p>
          <a:p>
            <a:pPr algn="r" rtl="1"/>
            <a:endParaRPr lang="fa-IR" dirty="0" smtClean="0"/>
          </a:p>
          <a:p>
            <a:pPr algn="r" rtl="1"/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038600"/>
            <a:ext cx="3218597" cy="254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3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cs typeface="B Titr" pitchFamily="2" charset="-78"/>
              </a:rPr>
              <a:t>تقلبات و تخلفات در صنف عطاران</a:t>
            </a:r>
            <a:endParaRPr lang="en-US" dirty="0"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 rtl="1">
              <a:lnSpc>
                <a:spcPct val="150000"/>
              </a:lnSpc>
            </a:pPr>
            <a:r>
              <a:rPr lang="fa-IR" sz="2800" dirty="0" smtClean="0">
                <a:cs typeface="B Nazanin" pitchFamily="2" charset="-78"/>
              </a:rPr>
              <a:t>در گذشته عطاری ها دارالشفای بیماران بودند اما امروزه به محل فروش مواد شیمیایی غیرمجاز و تبلیغات مختلفی از جمله درمان تضمینی اعتیاد، چاقی، لاغری، نازایی و ... تبدیل شده اند.</a:t>
            </a:r>
          </a:p>
          <a:p>
            <a:pPr algn="r" rt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61" y="3891806"/>
            <a:ext cx="3954439" cy="263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906838"/>
            <a:ext cx="3657600" cy="262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0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B Titr" pitchFamily="2" charset="-78"/>
              </a:rPr>
              <a:t>تقلبات در انواع ادویه</a:t>
            </a:r>
            <a:endParaRPr lang="en-US" dirty="0"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algn="r" rtl="1">
              <a:lnSpc>
                <a:spcPct val="150000"/>
              </a:lnSpc>
            </a:pPr>
            <a:r>
              <a:rPr lang="fa-IR" dirty="0" smtClean="0">
                <a:cs typeface="B Nazanin" pitchFamily="2" charset="-78"/>
              </a:rPr>
              <a:t>فلفل: خاک اره نرم، پوست گردو و فندق نرم، آرد نخودچی، هسته خرمای نرم و ...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Nazanin" pitchFamily="2" charset="-78"/>
              </a:rPr>
              <a:t>زردچوبه:آرد ،خاک اخرا و ..</a:t>
            </a:r>
          </a:p>
          <a:p>
            <a:pPr algn="r" rt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810000"/>
            <a:ext cx="714375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3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042" y="77040"/>
            <a:ext cx="8229600" cy="1143000"/>
          </a:xfrm>
        </p:spPr>
        <p:txBody>
          <a:bodyPr/>
          <a:lstStyle/>
          <a:p>
            <a:pPr algn="ctr"/>
            <a:r>
              <a:rPr lang="fa-IR" dirty="0" smtClean="0">
                <a:cs typeface="B Titr" pitchFamily="2" charset="-78"/>
              </a:rPr>
              <a:t>تقلبات زعفران</a:t>
            </a:r>
            <a:endParaRPr lang="en-US" dirty="0"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49892" y="1295400"/>
            <a:ext cx="8229600" cy="3429000"/>
          </a:xfrm>
        </p:spPr>
        <p:txBody>
          <a:bodyPr>
            <a:normAutofit fontScale="47500" lnSpcReduction="20000"/>
          </a:bodyPr>
          <a:lstStyle/>
          <a:p>
            <a:pPr algn="just" rtl="1">
              <a:lnSpc>
                <a:spcPct val="150000"/>
              </a:lnSpc>
            </a:pPr>
            <a:r>
              <a:rPr lang="fa-IR" sz="4400" dirty="0" smtClean="0">
                <a:cs typeface="B Nazanin" pitchFamily="2" charset="-78"/>
              </a:rPr>
              <a:t>زعفران مرغوب باید کلاله زعفران قرمز رنگ ، شناور در سطح آب و رنگ زرد طلایی به آب بدهد.</a:t>
            </a:r>
          </a:p>
          <a:p>
            <a:pPr algn="just" rtl="1">
              <a:lnSpc>
                <a:spcPct val="150000"/>
              </a:lnSpc>
            </a:pPr>
            <a:r>
              <a:rPr lang="fa-IR" sz="4400" dirty="0" smtClean="0">
                <a:cs typeface="B Nazanin" pitchFamily="2" charset="-78"/>
              </a:rPr>
              <a:t>افزایش وزن زعفران با افزودن چربی ، عسل و ... . کلاله براق یکی از نشانه های این نوع تقلب است. </a:t>
            </a:r>
          </a:p>
          <a:p>
            <a:pPr algn="just" rtl="1">
              <a:lnSpc>
                <a:spcPct val="150000"/>
              </a:lnSpc>
            </a:pPr>
            <a:r>
              <a:rPr lang="fa-IR" sz="4400" dirty="0">
                <a:cs typeface="B Nazanin" pitchFamily="2" charset="-78"/>
              </a:rPr>
              <a:t>تشخیص: </a:t>
            </a:r>
            <a:endParaRPr lang="en-US" sz="4400" dirty="0">
              <a:cs typeface="B Nazanin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4400" dirty="0" smtClean="0">
                <a:cs typeface="B Nazanin" pitchFamily="2" charset="-78"/>
              </a:rPr>
              <a:t>کمی زعفران را روی کاغذ له کرد و در صورت چرب شدن کاغذ به تقلبی بودن زعفران پی برد.</a:t>
            </a:r>
          </a:p>
          <a:p>
            <a:pPr marL="0" indent="0" algn="r" rtl="1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799" y="4419600"/>
            <a:ext cx="4464693" cy="191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1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800" dirty="0">
                <a:cs typeface="B Nazanin" pitchFamily="2" charset="-78"/>
              </a:rPr>
              <a:t>رنگ کردن خامه زعفران با رنگ های شیمیایی یا با رنگ خود </a:t>
            </a:r>
            <a:r>
              <a:rPr lang="fa-IR" sz="2800" dirty="0" smtClean="0">
                <a:cs typeface="B Nazanin" pitchFamily="2" charset="-78"/>
              </a:rPr>
              <a:t>زعفران</a:t>
            </a:r>
          </a:p>
          <a:p>
            <a:pPr algn="r" rtl="1"/>
            <a:r>
              <a:rPr lang="fa-IR" sz="2800" dirty="0" smtClean="0">
                <a:cs typeface="B Nazanin" pitchFamily="2" charset="-78"/>
              </a:rPr>
              <a:t>این روش محترمانه ترین شکل تقلب است!!!</a:t>
            </a:r>
            <a:endParaRPr lang="fa-IR" sz="2800" dirty="0">
              <a:cs typeface="B Nazanin" pitchFamily="2" charset="-78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9" b="16120"/>
          <a:stretch/>
        </p:blipFill>
        <p:spPr bwMode="auto">
          <a:xfrm>
            <a:off x="1981200" y="2667000"/>
            <a:ext cx="5486400" cy="358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43600" y="2286000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رنگ مصنوعی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81200" y="2286000"/>
            <a:ext cx="2037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خامه زعفران(</a:t>
            </a:r>
            <a:r>
              <a:rPr lang="fa-IR" dirty="0"/>
              <a:t>ساقه سفید</a:t>
            </a:r>
            <a:r>
              <a:rPr lang="fa-IR" dirty="0" smtClean="0"/>
              <a:t>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02971" y="533400"/>
            <a:ext cx="5703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800" dirty="0" smtClean="0">
                <a:cs typeface="B Titr" pitchFamily="2" charset="-78"/>
              </a:rPr>
              <a:t>عمده ترین و شایع ترین نوع تقلب در زعفران</a:t>
            </a:r>
            <a:endParaRPr lang="en-US" sz="28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3835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382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fa-IR" dirty="0" smtClean="0">
                <a:cs typeface="B Titr" pitchFamily="2" charset="-78"/>
              </a:rPr>
              <a:t>انواع تقلب</a:t>
            </a:r>
            <a:endParaRPr lang="en-US" dirty="0"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0" indent="0" algn="just" rtl="1">
              <a:lnSpc>
                <a:spcPct val="160000"/>
              </a:lnSpc>
              <a:buNone/>
            </a:pPr>
            <a:r>
              <a:rPr lang="fa-IR" sz="2400" dirty="0" smtClean="0">
                <a:cs typeface="B Nazanin" pitchFamily="2" charset="-78"/>
              </a:rPr>
              <a:t>1-  </a:t>
            </a:r>
            <a:r>
              <a:rPr lang="fa-IR" sz="2400" b="1" dirty="0">
                <a:cs typeface="B Nazanin" pitchFamily="2" charset="-78"/>
              </a:rPr>
              <a:t>فروش يک ماده غذايي </a:t>
            </a:r>
            <a:r>
              <a:rPr lang="fa-IR" sz="2400" b="1" dirty="0" smtClean="0">
                <a:cs typeface="B Nazanin" pitchFamily="2" charset="-78"/>
              </a:rPr>
              <a:t>به جای ماده غذايي ديگر</a:t>
            </a:r>
            <a:r>
              <a:rPr lang="fa-IR" sz="2400" dirty="0" smtClean="0">
                <a:cs typeface="B Nazanin" pitchFamily="2" charset="-78"/>
              </a:rPr>
              <a:t>: مانند پودر لوبيا سبز به جای پودر پسته .</a:t>
            </a:r>
          </a:p>
          <a:p>
            <a:pPr marL="0" indent="0" algn="just" rtl="1">
              <a:lnSpc>
                <a:spcPct val="160000"/>
              </a:lnSpc>
              <a:buNone/>
            </a:pPr>
            <a:r>
              <a:rPr lang="fa-IR" sz="2400" dirty="0" smtClean="0">
                <a:cs typeface="B Nazanin" pitchFamily="2" charset="-78"/>
              </a:rPr>
              <a:t> 2-  </a:t>
            </a:r>
            <a:r>
              <a:rPr lang="fa-IR" sz="2400" b="1" dirty="0" smtClean="0">
                <a:cs typeface="B Nazanin" pitchFamily="2" charset="-78"/>
              </a:rPr>
              <a:t>مخلوط کردن يک ماده غذايي با مواد غذايي مشابه ارزان قيمت </a:t>
            </a:r>
            <a:r>
              <a:rPr lang="fa-IR" sz="2400" dirty="0" smtClean="0">
                <a:cs typeface="B Nazanin" pitchFamily="2" charset="-78"/>
              </a:rPr>
              <a:t>: مثل اضافه کردن روغن نباتی جامد به کره.</a:t>
            </a:r>
          </a:p>
          <a:p>
            <a:pPr marL="0" indent="0" algn="just" rtl="1">
              <a:lnSpc>
                <a:spcPct val="160000"/>
              </a:lnSpc>
              <a:buNone/>
            </a:pPr>
            <a:r>
              <a:rPr lang="fa-IR" sz="2400" dirty="0" smtClean="0">
                <a:cs typeface="B Nazanin" pitchFamily="2" charset="-78"/>
              </a:rPr>
              <a:t>3- </a:t>
            </a:r>
            <a:r>
              <a:rPr lang="fa-IR" sz="2400" b="1" dirty="0" smtClean="0">
                <a:cs typeface="B Nazanin" pitchFamily="2" charset="-78"/>
              </a:rPr>
              <a:t>عدم رعايت استاندارد يا فرمول ثبت شده در تولید محصول:</a:t>
            </a:r>
            <a:r>
              <a:rPr lang="fa-IR" sz="2400" dirty="0" smtClean="0">
                <a:cs typeface="B Nazanin" pitchFamily="2" charset="-78"/>
              </a:rPr>
              <a:t> مانند کم بودن درصد چربی شيرهای استريليزه و هموژنيزه نسبت به ميزانی که در فرمول ترکيبات آنها ثبت شده است . </a:t>
            </a:r>
          </a:p>
          <a:p>
            <a:pPr marL="0" indent="0" algn="just" rtl="1">
              <a:lnSpc>
                <a:spcPct val="160000"/>
              </a:lnSpc>
              <a:buNone/>
            </a:pPr>
            <a:r>
              <a:rPr lang="fa-IR" sz="2400" dirty="0" smtClean="0">
                <a:cs typeface="B Nazanin" pitchFamily="2" charset="-78"/>
              </a:rPr>
              <a:t>4- </a:t>
            </a:r>
            <a:r>
              <a:rPr lang="fa-IR" sz="2400" b="1" dirty="0" smtClean="0">
                <a:cs typeface="B Nazanin" pitchFamily="2" charset="-78"/>
              </a:rPr>
              <a:t>فروش و عرضه ماده غذایی فاسد یا عرضه ماده غذایی تاریخ گذشته </a:t>
            </a:r>
          </a:p>
          <a:p>
            <a:pPr marL="0" indent="0" algn="just" rtl="1">
              <a:lnSpc>
                <a:spcPct val="160000"/>
              </a:lnSpc>
              <a:buNone/>
            </a:pPr>
            <a:r>
              <a:rPr lang="fa-IR" sz="2400" dirty="0" smtClean="0">
                <a:cs typeface="B Nazanin" pitchFamily="2" charset="-78"/>
              </a:rPr>
              <a:t>5- </a:t>
            </a:r>
            <a:r>
              <a:rPr lang="fa-IR" sz="2400" b="1" dirty="0" smtClean="0">
                <a:cs typeface="B Nazanin" pitchFamily="2" charset="-78"/>
              </a:rPr>
              <a:t>استفاده </a:t>
            </a:r>
            <a:r>
              <a:rPr lang="fa-IR" sz="2400" b="1" dirty="0">
                <a:cs typeface="B Nazanin" pitchFamily="2" charset="-78"/>
              </a:rPr>
              <a:t>از رنگ ها و اسانس ها و سایر مواد افزودنی غیر مجاز </a:t>
            </a:r>
            <a:r>
              <a:rPr lang="fa-IR" sz="2400" b="1" dirty="0" smtClean="0">
                <a:cs typeface="B Nazanin" pitchFamily="2" charset="-78"/>
              </a:rPr>
              <a:t>: </a:t>
            </a:r>
            <a:r>
              <a:rPr lang="fa-IR" sz="2400" dirty="0" smtClean="0">
                <a:cs typeface="B Nazanin" pitchFamily="2" charset="-78"/>
              </a:rPr>
              <a:t>مانند </a:t>
            </a:r>
            <a:r>
              <a:rPr lang="fa-IR" sz="2400" dirty="0">
                <a:cs typeface="B Nazanin" pitchFamily="2" charset="-78"/>
              </a:rPr>
              <a:t>استفاده از رنگهاي صنعتی براي خوش رنگ کردن شیرینی </a:t>
            </a:r>
            <a:r>
              <a:rPr lang="fa-IR" sz="2400" dirty="0" smtClean="0">
                <a:cs typeface="B Nazanin" pitchFamily="2" charset="-78"/>
              </a:rPr>
              <a:t>جات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lnSpc>
                <a:spcPct val="160000"/>
              </a:lnSpc>
              <a:buNone/>
            </a:pPr>
            <a:r>
              <a:rPr lang="fa-IR" sz="2400" dirty="0" smtClean="0">
                <a:cs typeface="B Nazanin" pitchFamily="2" charset="-78"/>
              </a:rPr>
              <a:t>6- </a:t>
            </a:r>
            <a:r>
              <a:rPr lang="fa-IR" sz="2400" b="1" dirty="0" smtClean="0">
                <a:cs typeface="B Nazanin" pitchFamily="2" charset="-78"/>
              </a:rPr>
              <a:t>کم </a:t>
            </a:r>
            <a:r>
              <a:rPr lang="fa-IR" sz="2400" b="1" dirty="0">
                <a:cs typeface="B Nazanin" pitchFamily="2" charset="-78"/>
              </a:rPr>
              <a:t>و زیاد کردن ترکیبات یک ماده غذایی:</a:t>
            </a:r>
            <a:r>
              <a:rPr lang="fa-IR" sz="2400" dirty="0">
                <a:cs typeface="B Nazanin" pitchFamily="2" charset="-78"/>
              </a:rPr>
              <a:t>گرفتن چربی شیر یا </a:t>
            </a:r>
            <a:r>
              <a:rPr lang="fa-IR" sz="2400" dirty="0" smtClean="0">
                <a:cs typeface="B Nazanin" pitchFamily="2" charset="-78"/>
              </a:rPr>
              <a:t>اضافه کردن </a:t>
            </a:r>
            <a:r>
              <a:rPr lang="fa-IR" sz="2400" dirty="0">
                <a:cs typeface="B Nazanin" pitchFamily="2" charset="-78"/>
              </a:rPr>
              <a:t>آب به آن </a:t>
            </a:r>
          </a:p>
        </p:txBody>
      </p:sp>
    </p:spTree>
    <p:extLst>
      <p:ext uri="{BB962C8B-B14F-4D97-AF65-F5344CB8AC3E}">
        <p14:creationId xmlns:p14="http://schemas.microsoft.com/office/powerpoint/2010/main" val="15575329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312" y="1752600"/>
            <a:ext cx="6429375" cy="208520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33400"/>
            <a:ext cx="8229600" cy="1313635"/>
          </a:xfrm>
        </p:spPr>
        <p:txBody>
          <a:bodyPr/>
          <a:lstStyle/>
          <a:p>
            <a:pPr algn="r" rtl="1"/>
            <a:r>
              <a:rPr lang="fa-IR" dirty="0" smtClean="0">
                <a:cs typeface="B Nazanin" pitchFamily="2" charset="-78"/>
              </a:rPr>
              <a:t>رنگ </a:t>
            </a:r>
            <a:r>
              <a:rPr lang="fa-IR" dirty="0">
                <a:cs typeface="B Nazanin" pitchFamily="2" charset="-78"/>
              </a:rPr>
              <a:t>کردن مواد شبیه کلاله زعفران مانند: گیاه گلرنگ، ریشک ذرت  و ... </a:t>
            </a:r>
            <a:endParaRPr lang="en-US" dirty="0">
              <a:cs typeface="B Nazanin" pitchFamily="2" charset="-78"/>
            </a:endParaRPr>
          </a:p>
          <a:p>
            <a:pPr algn="r" rt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924" y="3733800"/>
            <a:ext cx="7296150" cy="294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514" y="-76200"/>
            <a:ext cx="8229600" cy="1143000"/>
          </a:xfrm>
        </p:spPr>
        <p:txBody>
          <a:bodyPr/>
          <a:lstStyle/>
          <a:p>
            <a:r>
              <a:rPr lang="fa-IR" dirty="0" smtClean="0">
                <a:cs typeface="B Titr" pitchFamily="2" charset="-78"/>
              </a:rPr>
              <a:t>گیاه گلرنگ</a:t>
            </a:r>
            <a:endParaRPr lang="en-US" dirty="0">
              <a:cs typeface="B Titr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4093" r="11647" b="22041"/>
          <a:stretch/>
        </p:blipFill>
        <p:spPr>
          <a:xfrm>
            <a:off x="5181600" y="3918858"/>
            <a:ext cx="3262674" cy="25029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6101" b="5763"/>
          <a:stretch/>
        </p:blipFill>
        <p:spPr>
          <a:xfrm>
            <a:off x="5170714" y="868817"/>
            <a:ext cx="3211286" cy="2830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b="4167"/>
          <a:stretch/>
        </p:blipFill>
        <p:spPr>
          <a:xfrm flipH="1">
            <a:off x="685800" y="3940629"/>
            <a:ext cx="3165702" cy="2508883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63386" y="789215"/>
            <a:ext cx="2621416" cy="317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757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cs typeface="B Titr" pitchFamily="2" charset="-78"/>
              </a:rPr>
              <a:t>کلاله زعفران اصلی</a:t>
            </a:r>
            <a:endParaRPr lang="en-US" dirty="0"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itchFamily="2" charset="-78"/>
              </a:rPr>
              <a:t>سه شاخه، قسمت بالای آن شیپوری است</a:t>
            </a:r>
            <a:endParaRPr lang="en-US" dirty="0"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2057400"/>
            <a:ext cx="4572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7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957" y="304800"/>
            <a:ext cx="8229600" cy="685800"/>
          </a:xfrm>
        </p:spPr>
        <p:txBody>
          <a:bodyPr>
            <a:normAutofit/>
          </a:bodyPr>
          <a:lstStyle/>
          <a:p>
            <a:pPr algn="ctr"/>
            <a:r>
              <a:rPr lang="fa-IR" sz="3600" dirty="0">
                <a:cs typeface="B Titr" pitchFamily="2" charset="-78"/>
              </a:rPr>
              <a:t>روش قدیمی تست زعفران در </a:t>
            </a:r>
            <a:r>
              <a:rPr lang="fa-IR" sz="3600" dirty="0" smtClean="0">
                <a:cs typeface="B Titr" pitchFamily="2" charset="-78"/>
              </a:rPr>
              <a:t>خانه</a:t>
            </a:r>
            <a:endParaRPr lang="en-US" sz="3600" dirty="0"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2438400"/>
          </a:xfrm>
        </p:spPr>
        <p:txBody>
          <a:bodyPr>
            <a:normAutofit fontScale="77500" lnSpcReduction="20000"/>
          </a:bodyPr>
          <a:lstStyle/>
          <a:p>
            <a:pPr algn="just" rtl="1">
              <a:lnSpc>
                <a:spcPct val="150000"/>
              </a:lnSpc>
            </a:pPr>
            <a:r>
              <a:rPr lang="fa-IR" sz="2800" dirty="0">
                <a:cs typeface="B Nazanin" pitchFamily="2" charset="-78"/>
              </a:rPr>
              <a:t>اول از همه توجه کنید که یک شاخه زعفران نباید بلافاصله بعد از برخورد با آب سرد، رنگ بدهد. </a:t>
            </a:r>
            <a:endParaRPr lang="fa-IR" sz="2800" dirty="0" smtClean="0">
              <a:cs typeface="B Nazanin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2800" dirty="0" smtClean="0">
                <a:cs typeface="B Nazanin" pitchFamily="2" charset="-78"/>
              </a:rPr>
              <a:t>یکی </a:t>
            </a:r>
            <a:r>
              <a:rPr lang="fa-IR" sz="2800" dirty="0">
                <a:cs typeface="B Nazanin" pitchFamily="2" charset="-78"/>
              </a:rPr>
              <a:t>دیگر از روش های تشخیص زعفران </a:t>
            </a:r>
            <a:r>
              <a:rPr lang="fa-IR" sz="2800" dirty="0" smtClean="0">
                <a:cs typeface="B Nazanin" pitchFamily="2" charset="-78"/>
              </a:rPr>
              <a:t>اصل </a:t>
            </a:r>
            <a:r>
              <a:rPr lang="fa-IR" sz="2800" dirty="0">
                <a:cs typeface="B Nazanin" pitchFamily="2" charset="-78"/>
              </a:rPr>
              <a:t>از </a:t>
            </a:r>
            <a:r>
              <a:rPr lang="fa-IR" sz="2800" dirty="0" smtClean="0">
                <a:cs typeface="B Nazanin" pitchFamily="2" charset="-78"/>
              </a:rPr>
              <a:t>تقلبی، </a:t>
            </a:r>
            <a:r>
              <a:rPr lang="fa-IR" sz="2800" dirty="0">
                <a:cs typeface="B Nazanin" pitchFamily="2" charset="-78"/>
              </a:rPr>
              <a:t>مخلوط جوش شیرین و آب است. اگر کمی جوش شیرین در آب حل شود و سپس به آن مقداری زعفران اضافه کنید رنگ مخلوط به زرد متمایل می گردد اما اگر به رنگ قرمز درآمد باید بدانید که </a:t>
            </a:r>
            <a:r>
              <a:rPr lang="fa-IR" sz="2800" dirty="0" smtClean="0">
                <a:cs typeface="B Nazanin" pitchFamily="2" charset="-78"/>
              </a:rPr>
              <a:t>تقلب است.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" t="22857" r="4456" b="15549"/>
          <a:stretch/>
        </p:blipFill>
        <p:spPr bwMode="auto">
          <a:xfrm>
            <a:off x="1426029" y="3548743"/>
            <a:ext cx="6433457" cy="278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788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762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fa-IR" dirty="0" smtClean="0">
                <a:cs typeface="B Titr" pitchFamily="2" charset="-78"/>
              </a:rPr>
              <a:t>تشخیص تقلب در زعفران با استفاده از آب جوش</a:t>
            </a:r>
            <a:endParaRPr lang="en-US" dirty="0"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00600" y="1447800"/>
            <a:ext cx="3962400" cy="48768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 rtl="1">
              <a:lnSpc>
                <a:spcPct val="200000"/>
              </a:lnSpc>
              <a:buNone/>
            </a:pPr>
            <a:r>
              <a:rPr lang="fa-IR" sz="2800" dirty="0" smtClean="0">
                <a:cs typeface="B Nazanin" pitchFamily="2" charset="-78"/>
              </a:rPr>
              <a:t>کمی زعفران را داخل یک لیوان آب جوش ریخته و هم بزنید. اگر زعفران تقلبی باشد قسمتهای رنگ شده به سرعت رنگ پس داده و به </a:t>
            </a:r>
          </a:p>
          <a:p>
            <a:pPr marL="0" indent="0" algn="just" rtl="1">
              <a:lnSpc>
                <a:spcPct val="200000"/>
              </a:lnSpc>
              <a:buNone/>
            </a:pPr>
            <a:r>
              <a:rPr lang="fa-IR" sz="2800" dirty="0" smtClean="0">
                <a:cs typeface="B Nazanin" pitchFamily="2" charset="-78"/>
              </a:rPr>
              <a:t>رنگ سفید در می آیند.</a:t>
            </a:r>
          </a:p>
          <a:p>
            <a:pPr algn="r" rtl="1"/>
            <a:endParaRPr lang="en-US" dirty="0"/>
          </a:p>
        </p:txBody>
      </p:sp>
      <p:pic>
        <p:nvPicPr>
          <p:cNvPr id="1026" name="Picture 2" descr="C:\Users\shirghazi-f2\Desktop\تقلبات\ax\۲۰۲۲۱۰۱۶_۰۹۵۶۴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447800"/>
            <a:ext cx="4343400" cy="48768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77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2819400"/>
          </a:xfrm>
        </p:spPr>
        <p:txBody>
          <a:bodyPr>
            <a:normAutofit/>
          </a:bodyPr>
          <a:lstStyle/>
          <a:p>
            <a:pPr algn="just" rtl="1"/>
            <a:endParaRPr lang="fa-IR" dirty="0"/>
          </a:p>
          <a:p>
            <a:pPr algn="just" rtl="1">
              <a:lnSpc>
                <a:spcPct val="150000"/>
              </a:lnSpc>
            </a:pPr>
            <a:r>
              <a:rPr lang="fa-IR" dirty="0">
                <a:cs typeface="B Nazanin" pitchFamily="2" charset="-78"/>
              </a:rPr>
              <a:t>زعفران اصل در برخورد با شعله متان، به رنگ بنفش یا نارنجی درخواهد آمد ولی زعفران تقلبی در صورت برخورد با شعله گاز، زرد رنگ می شود.</a:t>
            </a:r>
          </a:p>
          <a:p>
            <a:pPr marL="0" indent="0" algn="just" rtl="1">
              <a:buNone/>
            </a:pPr>
            <a:endParaRPr lang="fa-IR" dirty="0"/>
          </a:p>
        </p:txBody>
      </p:sp>
      <p:pic>
        <p:nvPicPr>
          <p:cNvPr id="17410" name="Picture 2" descr="H:\تقلبات\ax\زعفران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9000"/>
            <a:ext cx="4129836" cy="282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" y="543025"/>
            <a:ext cx="807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rtl="1">
              <a:spcBef>
                <a:spcPts val="600"/>
              </a:spcBef>
              <a:buClr>
                <a:srgbClr val="727CA3"/>
              </a:buClr>
              <a:buSzPct val="76000"/>
            </a:pPr>
            <a:r>
              <a:rPr lang="fa-IR" sz="2800" dirty="0" smtClean="0">
                <a:solidFill>
                  <a:prstClr val="black"/>
                </a:solidFill>
                <a:cs typeface="B Titr" pitchFamily="2" charset="-78"/>
              </a:rPr>
              <a:t>تشخیص تقلب زعفران با استفاده شعله گاز </a:t>
            </a:r>
            <a:r>
              <a:rPr lang="fa-IR" sz="2800" dirty="0">
                <a:solidFill>
                  <a:prstClr val="black"/>
                </a:solidFill>
                <a:cs typeface="B Titr" pitchFamily="2" charset="-78"/>
              </a:rPr>
              <a:t>شهری متان و اجاق گاز</a:t>
            </a:r>
          </a:p>
        </p:txBody>
      </p:sp>
    </p:spTree>
    <p:extLst>
      <p:ext uri="{BB962C8B-B14F-4D97-AF65-F5344CB8AC3E}">
        <p14:creationId xmlns:p14="http://schemas.microsoft.com/office/powerpoint/2010/main" val="378338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4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7924800" cy="990600"/>
          </a:xfrm>
        </p:spPr>
        <p:txBody>
          <a:bodyPr/>
          <a:lstStyle/>
          <a:p>
            <a:pPr algn="ctr"/>
            <a:r>
              <a:rPr lang="fa-IR" dirty="0">
                <a:solidFill>
                  <a:schemeClr val="bg2"/>
                </a:solidFill>
                <a:cs typeface="B Titr" pitchFamily="2" charset="-78"/>
              </a:rPr>
              <a:t>تست زعفران با بنزین</a:t>
            </a:r>
            <a:br>
              <a:rPr lang="fa-IR" dirty="0">
                <a:solidFill>
                  <a:schemeClr val="bg2"/>
                </a:solidFill>
                <a:cs typeface="B Titr" pitchFamily="2" charset="-78"/>
              </a:rPr>
            </a:br>
            <a:endParaRPr lang="en-US" dirty="0">
              <a:solidFill>
                <a:schemeClr val="bg2"/>
              </a:solidFill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just" rtl="1">
              <a:lnSpc>
                <a:spcPct val="150000"/>
              </a:lnSpc>
            </a:pPr>
            <a:r>
              <a:rPr lang="fa-IR" sz="2800" dirty="0" smtClean="0">
                <a:solidFill>
                  <a:schemeClr val="bg2"/>
                </a:solidFill>
                <a:cs typeface="B Nazanin" pitchFamily="2" charset="-78"/>
              </a:rPr>
              <a:t>یک </a:t>
            </a:r>
            <a:r>
              <a:rPr lang="fa-IR" sz="2800" dirty="0">
                <a:solidFill>
                  <a:schemeClr val="bg2"/>
                </a:solidFill>
                <a:cs typeface="B Nazanin" pitchFamily="2" charset="-78"/>
              </a:rPr>
              <a:t>روش جالب تشخیص زعفران اصل استفاده از بنزین است. زعفران اصل در بنزین حل نمی شود و جالب تر از آن تغییر رنگ هم در بنزین ایجاد نمی کند!</a:t>
            </a:r>
            <a:endParaRPr lang="en-US" sz="2800" dirty="0">
              <a:solidFill>
                <a:schemeClr val="bg2"/>
              </a:solidFill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1951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771" y="21771"/>
            <a:ext cx="9122229" cy="683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3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086600" cy="685800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 rtl="1"/>
            <a:r>
              <a:rPr lang="fa-IR" dirty="0" smtClean="0">
                <a:solidFill>
                  <a:srgbClr val="FFFF00"/>
                </a:solidFill>
                <a:cs typeface="B Titr" pitchFamily="2" charset="-78"/>
              </a:rPr>
              <a:t>تقلب در عسل</a:t>
            </a:r>
            <a:endParaRPr lang="en-US" dirty="0">
              <a:solidFill>
                <a:srgbClr val="FFFF00"/>
              </a:solidFill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r" rtl="1">
              <a:buNone/>
            </a:pPr>
            <a:r>
              <a:rPr lang="fa-IR" dirty="0" smtClean="0"/>
              <a:t>انواع عسل</a:t>
            </a:r>
          </a:p>
          <a:p>
            <a:pPr marL="0" indent="0" algn="r" rtl="1">
              <a:buNone/>
            </a:pPr>
            <a:r>
              <a:rPr lang="fa-IR" sz="1800" dirty="0" smtClean="0"/>
              <a:t>(بر اساس نحوه تولید)</a:t>
            </a:r>
          </a:p>
          <a:p>
            <a:pPr marL="0" indent="0" algn="r" rtl="1">
              <a:buNone/>
            </a:pPr>
            <a:endParaRPr lang="fa-IR" sz="1800" dirty="0"/>
          </a:p>
          <a:p>
            <a:pPr marL="0" indent="0" algn="r" rtl="1">
              <a:buNone/>
            </a:pPr>
            <a:endParaRPr lang="fa-IR" sz="1800" dirty="0" smtClean="0"/>
          </a:p>
          <a:p>
            <a:pPr marL="0" indent="0" algn="r" rtl="1">
              <a:buNone/>
            </a:pPr>
            <a:endParaRPr lang="fa-IR" sz="1800" dirty="0"/>
          </a:p>
          <a:p>
            <a:pPr marL="0" indent="0" algn="r" rtl="1">
              <a:buNone/>
            </a:pPr>
            <a:endParaRPr lang="fa-IR" sz="1800" dirty="0" smtClean="0"/>
          </a:p>
          <a:p>
            <a:pPr marL="0" indent="0" algn="r" rtl="1">
              <a:buNone/>
            </a:pPr>
            <a:r>
              <a:rPr lang="fa-IR" sz="2000" dirty="0" smtClean="0">
                <a:cs typeface="B Nazanin" pitchFamily="2" charset="-78"/>
              </a:rPr>
              <a:t>تقلب در عسل براساس سازمان ملی استاندارد ایران</a:t>
            </a:r>
            <a:endParaRPr lang="en-US" sz="2000" dirty="0">
              <a:cs typeface="B Nazanin" pitchFamily="2" charset="-78"/>
            </a:endParaRPr>
          </a:p>
        </p:txBody>
      </p:sp>
      <p:sp>
        <p:nvSpPr>
          <p:cNvPr id="4" name="Right Brace 3"/>
          <p:cNvSpPr/>
          <p:nvPr/>
        </p:nvSpPr>
        <p:spPr>
          <a:xfrm>
            <a:off x="6594101" y="1143000"/>
            <a:ext cx="325251" cy="153293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571" y="1066800"/>
            <a:ext cx="32726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1600" dirty="0">
                <a:cs typeface="B Nazanin" pitchFamily="2" charset="-78"/>
              </a:rPr>
              <a:t>بدون دخالت زنبور ساخته می </a:t>
            </a:r>
            <a:r>
              <a:rPr lang="fa-IR" sz="1600" dirty="0" smtClean="0">
                <a:cs typeface="B Nazanin" pitchFamily="2" charset="-78"/>
              </a:rPr>
              <a:t>شود</a:t>
            </a:r>
          </a:p>
          <a:p>
            <a:pPr algn="r" rtl="1">
              <a:lnSpc>
                <a:spcPct val="200000"/>
              </a:lnSpc>
            </a:pPr>
            <a:r>
              <a:rPr lang="fa-IR" sz="1600" dirty="0" smtClean="0">
                <a:cs typeface="B Nazanin" pitchFamily="2" charset="-78"/>
              </a:rPr>
              <a:t>عسل در برخی کشورها تقلب محسوب نمی شود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426358" y="3145972"/>
            <a:ext cx="1069811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426357" y="3915413"/>
            <a:ext cx="1069812" cy="4633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18595" y="3004457"/>
            <a:ext cx="2797625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2000" dirty="0" smtClean="0">
                <a:cs typeface="B Nazanin" pitchFamily="2" charset="-78"/>
              </a:rPr>
              <a:t>عسلی که بخشی از آن تقلب است</a:t>
            </a:r>
          </a:p>
          <a:p>
            <a:pPr algn="r" rtl="1"/>
            <a:endParaRPr lang="fa-IR" sz="2000" dirty="0" smtClean="0">
              <a:cs typeface="B Nazanin" pitchFamily="2" charset="-78"/>
            </a:endParaRPr>
          </a:p>
          <a:p>
            <a:pPr algn="r" rtl="1"/>
            <a:endParaRPr lang="fa-IR" sz="1400" dirty="0" smtClean="0">
              <a:cs typeface="B Nazanin" pitchFamily="2" charset="-78"/>
            </a:endParaRPr>
          </a:p>
          <a:p>
            <a:pPr algn="r" rtl="1"/>
            <a:endParaRPr lang="fa-IR" sz="2000" dirty="0">
              <a:cs typeface="B Nazanin" pitchFamily="2" charset="-78"/>
            </a:endParaRPr>
          </a:p>
          <a:p>
            <a:pPr algn="r" rtl="1"/>
            <a:r>
              <a:rPr lang="fa-IR" sz="2000" dirty="0" smtClean="0">
                <a:cs typeface="B Nazanin" pitchFamily="2" charset="-78"/>
              </a:rPr>
              <a:t>عسلی که 100 درصد تقلبی است.</a:t>
            </a:r>
            <a:endParaRPr lang="en-US" sz="2000" dirty="0">
              <a:cs typeface="B Nazanin" pitchFamily="2" charset="-78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257" y="4094402"/>
            <a:ext cx="2253343" cy="2156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358" y="1195090"/>
            <a:ext cx="32004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249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55914"/>
            <a:ext cx="8458200" cy="4525963"/>
          </a:xfrm>
        </p:spPr>
        <p:txBody>
          <a:bodyPr/>
          <a:lstStyle/>
          <a:p>
            <a:pPr marL="0" indent="0" algn="r" rtl="1">
              <a:buNone/>
            </a:pPr>
            <a:endParaRPr lang="fa-IR" dirty="0"/>
          </a:p>
          <a:p>
            <a:pPr marL="0" indent="0" algn="r" rtl="1">
              <a:buNone/>
            </a:pPr>
            <a:endParaRPr lang="fa-IR" dirty="0"/>
          </a:p>
          <a:p>
            <a:pPr algn="r" rtl="1"/>
            <a:endParaRPr lang="fa-IR" dirty="0" smtClean="0"/>
          </a:p>
          <a:p>
            <a:pPr algn="r" rtl="1"/>
            <a:r>
              <a:rPr lang="fa-IR" sz="2400" dirty="0" smtClean="0">
                <a:cs typeface="B Nazanin" pitchFamily="2" charset="-78"/>
              </a:rPr>
              <a:t>برخورد با تقلبات</a:t>
            </a:r>
            <a:endParaRPr lang="en-US" sz="2400" dirty="0">
              <a:cs typeface="B Nazanin" pitchFamily="2" charset="-78"/>
            </a:endParaRPr>
          </a:p>
        </p:txBody>
      </p:sp>
      <p:sp>
        <p:nvSpPr>
          <p:cNvPr id="4" name="Right Brace 3"/>
          <p:cNvSpPr/>
          <p:nvPr/>
        </p:nvSpPr>
        <p:spPr>
          <a:xfrm>
            <a:off x="6781799" y="1475194"/>
            <a:ext cx="259081" cy="178357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20738" y="1488602"/>
            <a:ext cx="30610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>
                <a:cs typeface="B Nazanin" pitchFamily="2" charset="-78"/>
              </a:rPr>
              <a:t>صنعت: غذا و دارو</a:t>
            </a:r>
          </a:p>
          <a:p>
            <a:pPr algn="r" rtl="1"/>
            <a:endParaRPr lang="fa-IR" sz="2400" dirty="0">
              <a:cs typeface="B Nazanin" pitchFamily="2" charset="-78"/>
            </a:endParaRPr>
          </a:p>
          <a:p>
            <a:pPr algn="r" rtl="1"/>
            <a:endParaRPr lang="fa-IR" sz="2400" dirty="0" smtClean="0">
              <a:cs typeface="B Nazanin" pitchFamily="2" charset="-78"/>
            </a:endParaRPr>
          </a:p>
          <a:p>
            <a:pPr algn="r" rtl="1"/>
            <a:r>
              <a:rPr lang="fa-IR" sz="2400" dirty="0" smtClean="0">
                <a:cs typeface="B Nazanin" pitchFamily="2" charset="-78"/>
              </a:rPr>
              <a:t>صنف: بازرسین بهداشت محیط</a:t>
            </a:r>
            <a:endParaRPr lang="en-US" sz="2400" dirty="0">
              <a:cs typeface="B Nazanin" pitchFamily="2" charset="-78"/>
            </a:endParaRPr>
          </a:p>
        </p:txBody>
      </p:sp>
      <p:sp>
        <p:nvSpPr>
          <p:cNvPr id="6" name="Right Brace 5"/>
          <p:cNvSpPr/>
          <p:nvPr/>
        </p:nvSpPr>
        <p:spPr>
          <a:xfrm>
            <a:off x="3413762" y="1312269"/>
            <a:ext cx="304800" cy="308038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" y="1312269"/>
            <a:ext cx="3200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000" dirty="0" smtClean="0">
                <a:cs typeface="B Nazanin" pitchFamily="2" charset="-78"/>
              </a:rPr>
              <a:t>دانش کاری</a:t>
            </a:r>
          </a:p>
          <a:p>
            <a:pPr marL="285750" indent="-285750"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000" dirty="0" smtClean="0">
                <a:cs typeface="B Nazanin" pitchFamily="2" charset="-78"/>
              </a:rPr>
              <a:t>تجربه کاری</a:t>
            </a:r>
          </a:p>
          <a:p>
            <a:pPr marL="285750" indent="-285750"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000" dirty="0" smtClean="0">
                <a:cs typeface="B Nazanin" pitchFamily="2" charset="-78"/>
              </a:rPr>
              <a:t>برخورد روانشناسانه با متصدیان</a:t>
            </a:r>
          </a:p>
          <a:p>
            <a:pPr marL="285750" indent="-285750"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000" dirty="0" smtClean="0">
                <a:cs typeface="B Nazanin" pitchFamily="2" charset="-78"/>
              </a:rPr>
              <a:t>رعایت احترام و شکیبایی</a:t>
            </a:r>
          </a:p>
          <a:p>
            <a:pPr marL="285750" indent="-285750"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000" dirty="0" smtClean="0">
                <a:cs typeface="B Nazanin" pitchFamily="2" charset="-78"/>
              </a:rPr>
              <a:t>قانونمندی</a:t>
            </a:r>
          </a:p>
        </p:txBody>
      </p:sp>
    </p:spTree>
    <p:extLst>
      <p:ext uri="{BB962C8B-B14F-4D97-AF65-F5344CB8AC3E}">
        <p14:creationId xmlns:p14="http://schemas.microsoft.com/office/powerpoint/2010/main" val="122159133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381000"/>
            <a:ext cx="8839200" cy="6248400"/>
          </a:xfrm>
        </p:spPr>
        <p:txBody>
          <a:bodyPr>
            <a:noAutofit/>
          </a:bodyPr>
          <a:lstStyle/>
          <a:p>
            <a:pPr algn="r" rtl="1">
              <a:lnSpc>
                <a:spcPct val="200000"/>
              </a:lnSpc>
            </a:pPr>
            <a:r>
              <a:rPr lang="fa-IR" sz="2400" dirty="0" smtClean="0">
                <a:cs typeface="B Nazanin" pitchFamily="2" charset="-78"/>
              </a:rPr>
              <a:t>تغذیه زنبورها با شربت قند و ... تقلب محسوب می شود</a:t>
            </a:r>
          </a:p>
          <a:p>
            <a:pPr algn="r" rtl="1">
              <a:lnSpc>
                <a:spcPct val="200000"/>
              </a:lnSpc>
            </a:pPr>
            <a:r>
              <a:rPr lang="fa-IR" sz="2400" dirty="0" smtClean="0">
                <a:cs typeface="B Nazanin" pitchFamily="2" charset="-78"/>
              </a:rPr>
              <a:t>افزودن هر گونه موادی مانند شکر، اسانس، اسید خوراکی و ... تقلب محسوب میشود.</a:t>
            </a:r>
          </a:p>
          <a:p>
            <a:pPr algn="r" rtl="1">
              <a:lnSpc>
                <a:spcPct val="200000"/>
              </a:lnSpc>
            </a:pPr>
            <a:r>
              <a:rPr lang="fa-IR" sz="2400" dirty="0" smtClean="0">
                <a:cs typeface="B Nazanin" pitchFamily="2" charset="-78"/>
              </a:rPr>
              <a:t>عسل نباید دارای ذرات خارجی یا بدن حشرات و هر نوع جسم خارجی دیگری باشد</a:t>
            </a:r>
          </a:p>
          <a:p>
            <a:pPr algn="r" rtl="1">
              <a:lnSpc>
                <a:spcPct val="200000"/>
              </a:lnSpc>
            </a:pPr>
            <a:r>
              <a:rPr lang="fa-IR" sz="2400" dirty="0" smtClean="0">
                <a:cs typeface="B Nazanin" pitchFamily="2" charset="-78"/>
              </a:rPr>
              <a:t>حرارت دادن عسل بمنظور رفع کدورت و ایجاد رنگ تیره درعسل و جلوگیری از شکرک زدن عسل ممنوع است.</a:t>
            </a:r>
          </a:p>
          <a:p>
            <a:pPr algn="r" rtl="1">
              <a:lnSpc>
                <a:spcPct val="200000"/>
              </a:lnSpc>
            </a:pPr>
            <a:r>
              <a:rPr lang="fa-IR" sz="2400" dirty="0" smtClean="0">
                <a:cs typeface="B Nazanin" pitchFamily="2" charset="-78"/>
              </a:rPr>
              <a:t>(تولید ماده سمی هیدروکسی متیل فورفورال</a:t>
            </a:r>
            <a:r>
              <a:rPr lang="en-US" sz="2400" dirty="0" smtClean="0">
                <a:cs typeface="B Nazanin" pitchFamily="2" charset="-78"/>
              </a:rPr>
              <a:t>HMF</a:t>
            </a:r>
            <a:r>
              <a:rPr lang="fa-IR" sz="2400" dirty="0" smtClean="0">
                <a:cs typeface="B Nazanin" pitchFamily="2" charset="-78"/>
              </a:rPr>
              <a:t>)</a:t>
            </a:r>
          </a:p>
          <a:p>
            <a:pPr algn="r" rtl="1">
              <a:lnSpc>
                <a:spcPct val="200000"/>
              </a:lnSpc>
            </a:pPr>
            <a:r>
              <a:rPr lang="fa-IR" sz="2400" dirty="0" smtClean="0">
                <a:cs typeface="B Nazanin" pitchFamily="2" charset="-78"/>
              </a:rPr>
              <a:t>حرارت بالای 45 درجه باعث از بین رفتن آنزیم های عسل می شود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0" r="16226"/>
          <a:stretch/>
        </p:blipFill>
        <p:spPr bwMode="auto">
          <a:xfrm>
            <a:off x="108857" y="4209369"/>
            <a:ext cx="196596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240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Titr" pitchFamily="2" charset="-78"/>
              </a:rPr>
              <a:t>نکته</a:t>
            </a:r>
            <a:endParaRPr lang="en-US" dirty="0">
              <a:solidFill>
                <a:schemeClr val="tx1"/>
              </a:solidFill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8766048" cy="4495800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r>
              <a:rPr lang="fa-IR" sz="2400" dirty="0" smtClean="0">
                <a:cs typeface="B Nazanin" pitchFamily="2" charset="-78"/>
              </a:rPr>
              <a:t>شکرک زدن عسل دلیلی بر تقلبی بودن آن نیست</a:t>
            </a:r>
          </a:p>
          <a:p>
            <a:pPr algn="r" rtl="1">
              <a:lnSpc>
                <a:spcPct val="150000"/>
              </a:lnSpc>
            </a:pPr>
            <a:r>
              <a:rPr lang="fa-IR" sz="2400" dirty="0" smtClean="0">
                <a:cs typeface="B Nazanin" pitchFamily="2" charset="-78"/>
              </a:rPr>
              <a:t>علت شکرک زدن:</a:t>
            </a:r>
            <a:r>
              <a:rPr lang="fa-IR" sz="2400" dirty="0">
                <a:cs typeface="B Nazanin" pitchFamily="2" charset="-78"/>
              </a:rPr>
              <a:t>عسل یک محلول فوق </a:t>
            </a:r>
            <a:r>
              <a:rPr lang="fa-IR" sz="2400" dirty="0" smtClean="0">
                <a:cs typeface="B Nazanin" pitchFamily="2" charset="-78"/>
              </a:rPr>
              <a:t>اشباع از قندهاست و </a:t>
            </a:r>
            <a:r>
              <a:rPr lang="fa-IR" sz="2400" dirty="0">
                <a:cs typeface="B Nazanin" pitchFamily="2" charset="-78"/>
              </a:rPr>
              <a:t>محلول‌های فوق اشباع هم بسیار ناپایدار هستند. و اگر شرایط مساعد برای آن‌ها ایجاد شود قطعا شکرک می‌زند</a:t>
            </a:r>
            <a:r>
              <a:rPr lang="fa-IR" sz="2400" dirty="0" smtClean="0">
                <a:cs typeface="B Nazanin" pitchFamily="2" charset="-78"/>
              </a:rPr>
              <a:t>.</a:t>
            </a:r>
          </a:p>
          <a:p>
            <a:pPr algn="r" rtl="1">
              <a:lnSpc>
                <a:spcPct val="150000"/>
              </a:lnSpc>
            </a:pPr>
            <a:r>
              <a:rPr lang="fa-IR" sz="2400" dirty="0" smtClean="0">
                <a:cs typeface="B Nazanin" pitchFamily="2" charset="-78"/>
              </a:rPr>
              <a:t>شکرک زدن عسل نشان از خام بودن عسل است.</a:t>
            </a:r>
            <a:endParaRPr lang="en-US" sz="2400" dirty="0">
              <a:cs typeface="B Nazanin" pitchFamily="2" charset="-78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810" y="4191000"/>
            <a:ext cx="3348335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80514" y="4038600"/>
            <a:ext cx="1174402" cy="8156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a-IR" dirty="0" smtClean="0"/>
          </a:p>
          <a:p>
            <a:endParaRPr lang="fa-IR" dirty="0" smtClean="0"/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45932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dirty="0" smtClean="0">
                <a:cs typeface="B Titr" pitchFamily="2" charset="-78"/>
              </a:rPr>
              <a:t>تشخیص عسل تقلبی</a:t>
            </a:r>
            <a:endParaRPr lang="en-US" dirty="0"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r>
              <a:rPr lang="fa-IR" b="1" dirty="0" smtClean="0">
                <a:cs typeface="B Nazanin" pitchFamily="2" charset="-78"/>
              </a:rPr>
              <a:t>میزان رطوبت</a:t>
            </a:r>
          </a:p>
          <a:p>
            <a:pPr algn="r" rtl="1">
              <a:lnSpc>
                <a:spcPct val="150000"/>
              </a:lnSpc>
            </a:pPr>
            <a:r>
              <a:rPr lang="fa-IR" b="1" dirty="0" smtClean="0">
                <a:cs typeface="B Nazanin" pitchFamily="2" charset="-78"/>
              </a:rPr>
              <a:t>طعم و مزه</a:t>
            </a:r>
          </a:p>
          <a:p>
            <a:pPr algn="r" rtl="1">
              <a:lnSpc>
                <a:spcPct val="150000"/>
              </a:lnSpc>
            </a:pPr>
            <a:r>
              <a:rPr lang="fa-IR" b="1" dirty="0" smtClean="0">
                <a:cs typeface="B Nazanin" pitchFamily="2" charset="-78"/>
              </a:rPr>
              <a:t>عطر و بوی طبیعی</a:t>
            </a:r>
          </a:p>
          <a:p>
            <a:pPr algn="r" rtl="1">
              <a:lnSpc>
                <a:spcPct val="150000"/>
              </a:lnSpc>
            </a:pPr>
            <a:r>
              <a:rPr lang="fa-IR" b="1" dirty="0" smtClean="0">
                <a:cs typeface="B Nazanin" pitchFamily="2" charset="-78"/>
              </a:rPr>
              <a:t>سرعت حل شدن در آب</a:t>
            </a:r>
          </a:p>
          <a:p>
            <a:pPr algn="r" rtl="1">
              <a:lnSpc>
                <a:spcPct val="150000"/>
              </a:lnSpc>
            </a:pPr>
            <a:r>
              <a:rPr lang="fa-IR" b="1" dirty="0" smtClean="0">
                <a:cs typeface="B Nazanin" pitchFamily="2" charset="-78"/>
              </a:rPr>
              <a:t>آزمون های دقیق آزمایشگاهی</a:t>
            </a:r>
            <a:endParaRPr lang="en-US" b="1" dirty="0">
              <a:cs typeface="B Nazanin" pitchFamily="2" charset="-78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00400"/>
            <a:ext cx="36576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535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63246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230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8153400" cy="990600"/>
          </a:xfrm>
        </p:spPr>
        <p:txBody>
          <a:bodyPr/>
          <a:lstStyle/>
          <a:p>
            <a:r>
              <a:rPr lang="fa-IR" dirty="0" smtClean="0">
                <a:solidFill>
                  <a:schemeClr val="tx1"/>
                </a:solidFill>
                <a:cs typeface="B Titr" pitchFamily="2" charset="-78"/>
              </a:rPr>
              <a:t>جنبه های قانونی تقلب در مواد غذایی</a:t>
            </a:r>
            <a:endParaRPr lang="en-US" dirty="0">
              <a:solidFill>
                <a:schemeClr val="tx1"/>
              </a:solidFill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 rtl="1">
              <a:lnSpc>
                <a:spcPct val="150000"/>
              </a:lnSpc>
            </a:pPr>
            <a:r>
              <a:rPr lang="fa-IR" dirty="0" smtClean="0">
                <a:cs typeface="B Nazanin" pitchFamily="2" charset="-78"/>
              </a:rPr>
              <a:t>از نظر قانونی در حال حاضر آیین نامه اجرایی قانون اصلاح ماده 13 قانون مواد خوردنی، آشامیدنی، آرایشی و بهداشتی مصوب 18 / 3 /1392 که توسط مرکز سلامت محیط و کار معاونت بهداشت وزارت بهداشت، درمان و آموزش پزشکی منتشر شده است جهت تقلب در مواد غذایی به صورت مستقیم قابل اعمال می باشد.</a:t>
            </a:r>
            <a:endParaRPr lang="en-US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3698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3600" dirty="0" smtClean="0">
                <a:cs typeface="B Titr" pitchFamily="2" charset="-78"/>
              </a:rPr>
              <a:t>استعلام کد بهداشتی مواد غذایی</a:t>
            </a:r>
            <a:endParaRPr lang="en-US" sz="3600" dirty="0"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>
                <a:hlinkClick r:id="rId3"/>
              </a:rPr>
              <a:t>http://fdacrm.ir</a:t>
            </a:r>
            <a:r>
              <a:rPr lang="en-US" sz="3600" dirty="0" smtClean="0">
                <a:hlinkClick r:id="rId3"/>
              </a:rPr>
              <a:t>/</a:t>
            </a:r>
            <a:endParaRPr lang="en-US" sz="3600" dirty="0" smtClean="0"/>
          </a:p>
          <a:p>
            <a:pPr algn="l"/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60087"/>
            <a:ext cx="8458200" cy="43794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0" y="3047999"/>
            <a:ext cx="4501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400" dirty="0" smtClean="0">
                <a:solidFill>
                  <a:srgbClr val="FFFF00"/>
                </a:solidFill>
                <a:cs typeface="B Titr" pitchFamily="2" charset="-78"/>
              </a:rPr>
              <a:t>کد بهداشتی باید </a:t>
            </a:r>
            <a:r>
              <a:rPr lang="fa-IR" sz="2400" u="sng" dirty="0" smtClean="0">
                <a:solidFill>
                  <a:srgbClr val="FFFF00"/>
                </a:solidFill>
                <a:cs typeface="B Titr" pitchFamily="2" charset="-78"/>
              </a:rPr>
              <a:t>عینا</a:t>
            </a:r>
            <a:r>
              <a:rPr lang="fa-IR" sz="2400" dirty="0" smtClean="0">
                <a:solidFill>
                  <a:srgbClr val="FFFF00"/>
                </a:solidFill>
                <a:cs typeface="B Titr" pitchFamily="2" charset="-78"/>
              </a:rPr>
              <a:t> در کادر تایپ شود.</a:t>
            </a:r>
            <a:endParaRPr lang="en-US" sz="2400" dirty="0">
              <a:solidFill>
                <a:srgbClr val="FFFF00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7176236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rtl="1"/>
            <a:r>
              <a:rPr lang="fa-IR" sz="3200" dirty="0" smtClean="0">
                <a:solidFill>
                  <a:schemeClr val="tx1"/>
                </a:solidFill>
                <a:cs typeface="B Titr" pitchFamily="2" charset="-78"/>
              </a:rPr>
              <a:t>وظیفه بازرسین در مواجهه با مواد غذایی مشکوک به فساد یا تقلب</a:t>
            </a:r>
            <a:endParaRPr lang="en-US" sz="3200" dirty="0">
              <a:solidFill>
                <a:schemeClr val="tx1"/>
              </a:solidFill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19100" y="1447800"/>
            <a:ext cx="8229600" cy="4525963"/>
          </a:xfrm>
        </p:spPr>
        <p:txBody>
          <a:bodyPr>
            <a:normAutofit/>
          </a:bodyPr>
          <a:lstStyle/>
          <a:p>
            <a:pPr algn="r" rtl="1"/>
            <a:r>
              <a:rPr lang="fa-IR" sz="2800" dirty="0" smtClean="0">
                <a:cs typeface="B Nazanin" pitchFamily="2" charset="-78"/>
              </a:rPr>
              <a:t>بازرسین در صورت مشاهده مواد مشکوک به تقلب باید ضمن توقیف محموله ، با همکاهنگی با آزمایشگاه نمونه برداری انجام دهند.</a:t>
            </a:r>
            <a:endParaRPr lang="en-US" sz="2800" dirty="0">
              <a:cs typeface="B Nazanin" pitchFamily="2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8245" r="7919" b="7837"/>
          <a:stretch/>
        </p:blipFill>
        <p:spPr bwMode="auto">
          <a:xfrm>
            <a:off x="1447800" y="2667000"/>
            <a:ext cx="6172200" cy="3864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733182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609600"/>
          </a:xfrm>
        </p:spPr>
        <p:txBody>
          <a:bodyPr>
            <a:noAutofit/>
          </a:bodyPr>
          <a:lstStyle/>
          <a:p>
            <a:pPr algn="ctr"/>
            <a:r>
              <a:rPr lang="fa-IR" sz="2800" dirty="0" smtClean="0">
                <a:cs typeface="B Titr" pitchFamily="2" charset="-78"/>
              </a:rPr>
              <a:t>مهم ترین ملاحظات هنگام نمونه برداری از مواد غذایی مشکوک </a:t>
            </a:r>
            <a:endParaRPr lang="en-US" sz="2800" dirty="0"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/>
          </a:bodyPr>
          <a:lstStyle/>
          <a:p>
            <a:pPr algn="r" rtl="1">
              <a:lnSpc>
                <a:spcPct val="150000"/>
              </a:lnSpc>
            </a:pPr>
            <a:r>
              <a:rPr lang="fa-IR" sz="2400" dirty="0" smtClean="0">
                <a:cs typeface="B Nazanin" pitchFamily="2" charset="-78"/>
              </a:rPr>
              <a:t>تنظیم دقیق صورتجلسه در 3 نسخه</a:t>
            </a:r>
          </a:p>
          <a:p>
            <a:pPr algn="r" rtl="1">
              <a:lnSpc>
                <a:spcPct val="150000"/>
              </a:lnSpc>
            </a:pPr>
            <a:r>
              <a:rPr lang="fa-IR" sz="2400" dirty="0" smtClean="0">
                <a:cs typeface="B Nazanin" pitchFamily="2" charset="-78"/>
              </a:rPr>
              <a:t>برداشت 3 نمونه یکسان که نماینده کل جنس مشکوک باشد در شرایط و با ظروف استریل</a:t>
            </a:r>
          </a:p>
          <a:p>
            <a:pPr algn="r" rtl="1">
              <a:lnSpc>
                <a:spcPct val="150000"/>
              </a:lnSpc>
            </a:pPr>
            <a:r>
              <a:rPr lang="fa-IR" sz="2400" dirty="0" smtClean="0">
                <a:cs typeface="B Nazanin" pitchFamily="2" charset="-78"/>
              </a:rPr>
              <a:t>پلمپ مجزای هر 3 نمونه برداشت شده و همچنین کل جنس مشکوک</a:t>
            </a:r>
          </a:p>
          <a:p>
            <a:pPr algn="r" rtl="1">
              <a:lnSpc>
                <a:spcPct val="150000"/>
              </a:lnSpc>
            </a:pPr>
            <a:r>
              <a:rPr lang="fa-IR" sz="2400" dirty="0" smtClean="0">
                <a:cs typeface="B Nazanin" pitchFamily="2" charset="-78"/>
              </a:rPr>
              <a:t>نگهداری یک نمونه پلمپ شده به همراه کل جنس پلمپ شده نزد متصدی به رسم امانت</a:t>
            </a:r>
          </a:p>
          <a:p>
            <a:pPr algn="r" rtl="1">
              <a:lnSpc>
                <a:spcPct val="150000"/>
              </a:lnSpc>
            </a:pPr>
            <a:r>
              <a:rPr lang="fa-IR" sz="2400" dirty="0" smtClean="0">
                <a:cs typeface="B Nazanin" pitchFamily="2" charset="-78"/>
              </a:rPr>
              <a:t>برچسب گذاری و ثبت دقیق اطلاعات نمونه</a:t>
            </a:r>
          </a:p>
          <a:p>
            <a:pPr algn="r" rtl="1">
              <a:lnSpc>
                <a:spcPct val="150000"/>
              </a:lnSpc>
            </a:pPr>
            <a:r>
              <a:rPr lang="fa-IR" sz="2400" dirty="0" smtClean="0">
                <a:cs typeface="B Nazanin" pitchFamily="2" charset="-78"/>
              </a:rPr>
              <a:t>انتقال 2 نمونه پلمپ شده در دما و شرایط مطلوب به مرکز بهداشت</a:t>
            </a:r>
          </a:p>
          <a:p>
            <a:pPr algn="r" rtl="1">
              <a:lnSpc>
                <a:spcPct val="150000"/>
              </a:lnSpc>
            </a:pPr>
            <a:r>
              <a:rPr lang="fa-IR" sz="2400" dirty="0" smtClean="0">
                <a:cs typeface="B Nazanin" pitchFamily="2" charset="-78"/>
              </a:rPr>
              <a:t>انتقال سریع یک نمونه به آزمایشگاه مواد غذایی</a:t>
            </a:r>
          </a:p>
          <a:p>
            <a:pPr algn="r" rtl="1">
              <a:lnSpc>
                <a:spcPct val="150000"/>
              </a:lnSpc>
            </a:pPr>
            <a:r>
              <a:rPr lang="fa-IR" sz="2400" dirty="0" smtClean="0">
                <a:cs typeface="B Nazanin" pitchFamily="2" charset="-78"/>
              </a:rPr>
              <a:t>نگهداری یک نمونه(شاهد) در مرکز بهداشت در شرایط دمایی مطلوب</a:t>
            </a:r>
          </a:p>
          <a:p>
            <a:pPr algn="r" rt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78114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dirty="0" smtClean="0">
                <a:solidFill>
                  <a:schemeClr val="tx1"/>
                </a:solidFill>
                <a:cs typeface="B Titr" pitchFamily="2" charset="-78"/>
              </a:rPr>
              <a:t>روش های مختلف پلمپ مواد غذایی در محل</a:t>
            </a:r>
            <a:endParaRPr lang="en-US" sz="3200" dirty="0">
              <a:solidFill>
                <a:schemeClr val="tx1"/>
              </a:solidFill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 rtl="1">
              <a:lnSpc>
                <a:spcPct val="150000"/>
              </a:lnSpc>
            </a:pPr>
            <a:r>
              <a:rPr lang="fa-IR" sz="2800" dirty="0" smtClean="0">
                <a:cs typeface="B Nazanin" pitchFamily="2" charset="-78"/>
              </a:rPr>
              <a:t>نگهداری در فریزر و پلمپ فریزر</a:t>
            </a:r>
          </a:p>
          <a:p>
            <a:pPr algn="just" rtl="1">
              <a:lnSpc>
                <a:spcPct val="150000"/>
              </a:lnSpc>
            </a:pPr>
            <a:r>
              <a:rPr lang="fa-IR" sz="2800" dirty="0" smtClean="0">
                <a:cs typeface="B Nazanin" pitchFamily="2" charset="-78"/>
              </a:rPr>
              <a:t>نگهداری در سردخانه و پلمپ سردخانه</a:t>
            </a:r>
          </a:p>
          <a:p>
            <a:pPr algn="just" rtl="1">
              <a:lnSpc>
                <a:spcPct val="150000"/>
              </a:lnSpc>
            </a:pPr>
            <a:r>
              <a:rPr lang="fa-IR" sz="2800" dirty="0" smtClean="0">
                <a:cs typeface="B Nazanin" pitchFamily="2" charset="-78"/>
              </a:rPr>
              <a:t>چیدن در کارتن و یا گونی و پلمپ چهار طرف آن و سپس نگهداری در یخچال یا فریزر</a:t>
            </a:r>
          </a:p>
          <a:p>
            <a:pPr algn="just" rtl="1">
              <a:lnSpc>
                <a:spcPct val="150000"/>
              </a:lnSpc>
            </a:pPr>
            <a:r>
              <a:rPr lang="fa-IR" sz="2800" dirty="0" smtClean="0">
                <a:cs typeface="B Nazanin" pitchFamily="2" charset="-78"/>
              </a:rPr>
              <a:t>نگهداری در انبار مناسب یا در اتاقک مجزا و پلمپ درب ورودی و احیانا پنجره های باز شو</a:t>
            </a:r>
          </a:p>
          <a:p>
            <a:pPr algn="r" rtl="1"/>
            <a:endParaRPr lang="fa-IR" dirty="0" smtClean="0"/>
          </a:p>
          <a:p>
            <a:pPr algn="r" rt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30045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4000" dirty="0" smtClean="0">
                <a:cs typeface="B Titr" pitchFamily="2" charset="-78"/>
              </a:rPr>
              <a:t>معدوم سازی مقادیر کم مواد غذایی</a:t>
            </a:r>
            <a:endParaRPr lang="en-US" sz="4000" dirty="0"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 rtl="1">
              <a:lnSpc>
                <a:spcPct val="150000"/>
              </a:lnSpc>
            </a:pPr>
            <a:r>
              <a:rPr lang="fa-IR" sz="2800" dirty="0" smtClean="0">
                <a:cs typeface="B Nazanin" pitchFamily="2" charset="-78"/>
              </a:rPr>
              <a:t>ریختن مواد سفید کننده، شوینده یا مواد نفتی روی اجناس جامد روباز در سطل زباله</a:t>
            </a:r>
          </a:p>
          <a:p>
            <a:pPr algn="just" rtl="1">
              <a:lnSpc>
                <a:spcPct val="150000"/>
              </a:lnSpc>
            </a:pPr>
            <a:r>
              <a:rPr lang="fa-IR" sz="2800" dirty="0" smtClean="0">
                <a:cs typeface="B Nazanin" pitchFamily="2" charset="-78"/>
              </a:rPr>
              <a:t>تخلیه مواد غذایی مایع در شبکه فاضلاب</a:t>
            </a:r>
          </a:p>
          <a:p>
            <a:pPr algn="just" rtl="1">
              <a:lnSpc>
                <a:spcPct val="150000"/>
              </a:lnSpc>
            </a:pPr>
            <a:r>
              <a:rPr lang="fa-IR" sz="2800" dirty="0" smtClean="0">
                <a:cs typeface="B Nazanin" pitchFamily="2" charset="-78"/>
              </a:rPr>
              <a:t>باز نمودن درب و تخلیه محتویات مواد غذایی بسته بندی </a:t>
            </a:r>
          </a:p>
          <a:p>
            <a:pPr algn="r" rt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357822"/>
      </p:ext>
    </p:extLst>
  </p:cSld>
  <p:clrMapOvr>
    <a:masterClrMapping/>
  </p:clrMapOvr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_rels/them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Office Theme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rig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NewsPrint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Media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NewsPrint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Clarity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Horizon">
  <a:themeElements>
    <a:clrScheme name="Custom 4">
      <a:dk1>
        <a:srgbClr val="FFFFFF"/>
      </a:dk1>
      <a:lt1>
        <a:sysClr val="window" lastClr="FFFFFF"/>
      </a:lt1>
      <a:dk2>
        <a:srgbClr val="3E3D2D"/>
      </a:dk2>
      <a:lt2>
        <a:srgbClr val="FFFFFF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_Civic">
  <a:themeElements>
    <a:clrScheme name="Custom 2">
      <a:dk1>
        <a:sysClr val="windowText" lastClr="000000"/>
      </a:dk1>
      <a:lt1>
        <a:sysClr val="window" lastClr="FFFFFF"/>
      </a:lt1>
      <a:dk2>
        <a:srgbClr val="3E3D2D"/>
      </a:dk2>
      <a:lt2>
        <a:srgbClr val="F4FCE4"/>
      </a:lt2>
      <a:accent1>
        <a:srgbClr val="F4FCE4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ngles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larity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ivic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Hardcover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Equity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Apothecary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2661</TotalTime>
  <Words>4661</Words>
  <Application>Microsoft Office PowerPoint</Application>
  <PresentationFormat>On-screen Show (4:3)</PresentationFormat>
  <Paragraphs>632</Paragraphs>
  <Slides>102</Slides>
  <Notes>96</Notes>
  <HiddenSlides>0</HiddenSlides>
  <MMClips>1</MMClips>
  <ScaleCrop>false</ScaleCrop>
  <HeadingPairs>
    <vt:vector size="4" baseType="variant">
      <vt:variant>
        <vt:lpstr>Theme</vt:lpstr>
      </vt:variant>
      <vt:variant>
        <vt:i4>18</vt:i4>
      </vt:variant>
      <vt:variant>
        <vt:lpstr>Slide Titles</vt:lpstr>
      </vt:variant>
      <vt:variant>
        <vt:i4>102</vt:i4>
      </vt:variant>
    </vt:vector>
  </HeadingPairs>
  <TitlesOfParts>
    <vt:vector size="120" baseType="lpstr">
      <vt:lpstr>Office Theme</vt:lpstr>
      <vt:lpstr>1_Office Theme</vt:lpstr>
      <vt:lpstr>Angles</vt:lpstr>
      <vt:lpstr>Clarity</vt:lpstr>
      <vt:lpstr>Austin</vt:lpstr>
      <vt:lpstr>Civic</vt:lpstr>
      <vt:lpstr>Hardcover</vt:lpstr>
      <vt:lpstr>Equity</vt:lpstr>
      <vt:lpstr>Apothecary</vt:lpstr>
      <vt:lpstr>Origin</vt:lpstr>
      <vt:lpstr>1_Austin</vt:lpstr>
      <vt:lpstr>NewsPrint</vt:lpstr>
      <vt:lpstr>Median</vt:lpstr>
      <vt:lpstr>1_NewsPrint</vt:lpstr>
      <vt:lpstr>1_Clarity</vt:lpstr>
      <vt:lpstr>Horizon</vt:lpstr>
      <vt:lpstr>1_Civic</vt:lpstr>
      <vt:lpstr>BlackTie</vt:lpstr>
      <vt:lpstr>PowerPoint Presentation</vt:lpstr>
      <vt:lpstr>PowerPoint Presentation</vt:lpstr>
      <vt:lpstr>مقدمه</vt:lpstr>
      <vt:lpstr>PowerPoint Presentation</vt:lpstr>
      <vt:lpstr>PowerPoint Presentation</vt:lpstr>
      <vt:lpstr>تعریف تقلب در مواد غذایی از نظر FDA</vt:lpstr>
      <vt:lpstr>اهمیت شناخت تقلب</vt:lpstr>
      <vt:lpstr>انواع تقلب</vt:lpstr>
      <vt:lpstr>PowerPoint Presentation</vt:lpstr>
      <vt:lpstr> آزمایش هاي ارگانولپتیکی </vt:lpstr>
      <vt:lpstr> آزمایش هاي ارگانولپتیکی </vt:lpstr>
      <vt:lpstr>تقلب درانواع </vt:lpstr>
      <vt:lpstr>سرانه مصرف نان در کشور 120 تا 150 کیلوگرم در سال می باشد.</vt:lpstr>
      <vt:lpstr>PowerPoint Presentation</vt:lpstr>
      <vt:lpstr>PowerPoint Presentation</vt:lpstr>
      <vt:lpstr>PowerPoint Presentation</vt:lpstr>
      <vt:lpstr>PowerPoint Presentation</vt:lpstr>
      <vt:lpstr>مشکلات بهداشتی مصرف جوش شیرین برای انسان</vt:lpstr>
      <vt:lpstr>PowerPoint Presentation</vt:lpstr>
      <vt:lpstr>راه های تشخیص جوش شیرین در نان</vt:lpstr>
      <vt:lpstr>تشخیص جوش شیرین</vt:lpstr>
      <vt:lpstr>جوهر لیمو چیست؟</vt:lpstr>
      <vt:lpstr>زاج سفید (آلوم)</vt:lpstr>
      <vt:lpstr>بلانکیت (جوهر قند)</vt:lpstr>
      <vt:lpstr>کاربرد بلانکیت در نان</vt:lpstr>
      <vt:lpstr>PowerPoint Presentation</vt:lpstr>
      <vt:lpstr>عوارض بلانکیت در انسان</vt:lpstr>
      <vt:lpstr>بکینگ پودر</vt:lpstr>
      <vt:lpstr>سنگ نمک، نمک رودخانه، نمک صنعتی</vt:lpstr>
      <vt:lpstr>PowerPoint Presentation</vt:lpstr>
      <vt:lpstr>PowerPoint Presentation</vt:lpstr>
      <vt:lpstr>استفاده از سبوس های فله فاقد مشخصات</vt:lpstr>
      <vt:lpstr>نکته</vt:lpstr>
      <vt:lpstr>سایر تقلبات در نانوایی</vt:lpstr>
      <vt:lpstr>تخلفات در صنف نان فانتزی</vt:lpstr>
      <vt:lpstr>تقلبات در لبنیات</vt:lpstr>
      <vt:lpstr>پوشاندن ترشیدگی و فساد شیر:</vt:lpstr>
      <vt:lpstr>تقلبات در کشک</vt:lpstr>
      <vt:lpstr>تقلبات در ماست</vt:lpstr>
      <vt:lpstr>تخلفات در دوغ </vt:lpstr>
      <vt:lpstr>تقلبات در کره</vt:lpstr>
      <vt:lpstr>تقلبات در صنف پخت و پز مواد غذایی</vt:lpstr>
      <vt:lpstr>تخلفات و تقلبات در صنف کباب کوبیده</vt:lpstr>
      <vt:lpstr>تخلفات و تقلبات در صنف کباب کوبیده</vt:lpstr>
      <vt:lpstr>سایر تقلبات در صنف پزندگان مواد غذایی</vt:lpstr>
      <vt:lpstr>مضرات رنگ های شیمیایی</vt:lpstr>
      <vt:lpstr>استفاده نادرست از روغن های پخت و پز</vt:lpstr>
      <vt:lpstr>افزودن زاج سفید به برنج</vt:lpstr>
      <vt:lpstr>استفاده از جوهر لیمو(اسید سیتریک)</vt:lpstr>
      <vt:lpstr>سایر تخلفات و تقلبات </vt:lpstr>
      <vt:lpstr>PowerPoint Presentation</vt:lpstr>
      <vt:lpstr>تخلفات در صنف طباخی</vt:lpstr>
      <vt:lpstr>تخلفات و تخلفات در صنف اغذیه فروشی</vt:lpstr>
      <vt:lpstr>مشخصات کالباس و سوسیس و نحوه تشخیص فساد در آنها </vt:lpstr>
      <vt:lpstr>PowerPoint Presentation</vt:lpstr>
      <vt:lpstr>PowerPoint Presentation</vt:lpstr>
      <vt:lpstr>تقلبات و تخلفات در صنف گوشت و فرآورده های گوشتی</vt:lpstr>
      <vt:lpstr>وظیفه بازرسین بهداشت محیط در برخورد با تخلفات فرآورده های خام دامی </vt:lpstr>
      <vt:lpstr>راه های تشخیص مرغ تازه از فاسد</vt:lpstr>
      <vt:lpstr>تخلفات و تقلبات در صنف قنادی ها </vt:lpstr>
      <vt:lpstr>PowerPoint Presentation</vt:lpstr>
      <vt:lpstr>PowerPoint Presentation</vt:lpstr>
      <vt:lpstr>PowerPoint Presentation</vt:lpstr>
      <vt:lpstr>استفاده از پودرها و نقل های با جلای فلزی غیرمجاز</vt:lpstr>
      <vt:lpstr>PowerPoint Presentation</vt:lpstr>
      <vt:lpstr>PowerPoint Presentation</vt:lpstr>
      <vt:lpstr>استفاده از تخم مرغ های شکسته دارای بار میکروبی بالا استفاده از تخم مرغ های شکسته در صنوف ممنوع بوده و صرفا استفاده صنعتی دارد. </vt:lpstr>
      <vt:lpstr>PowerPoint Presentation</vt:lpstr>
      <vt:lpstr>استفاده از باقالی بو داده بجای پسته</vt:lpstr>
      <vt:lpstr>PowerPoint Presentation</vt:lpstr>
      <vt:lpstr>PowerPoint Presentation</vt:lpstr>
      <vt:lpstr>PowerPoint Presentation</vt:lpstr>
      <vt:lpstr>PowerPoint Presentation</vt:lpstr>
      <vt:lpstr>تقلبات و تخلفات در صنف آبمیوه و بستنی</vt:lpstr>
      <vt:lpstr>تقلبات در صنف خشکبار</vt:lpstr>
      <vt:lpstr>تقلبات و تخلفات در صنف عطاران</vt:lpstr>
      <vt:lpstr>تقلبات در انواع ادویه</vt:lpstr>
      <vt:lpstr>تقلبات زعفران</vt:lpstr>
      <vt:lpstr>PowerPoint Presentation</vt:lpstr>
      <vt:lpstr>PowerPoint Presentation</vt:lpstr>
      <vt:lpstr>گیاه گلرنگ</vt:lpstr>
      <vt:lpstr>کلاله زعفران اصلی</vt:lpstr>
      <vt:lpstr>روش قدیمی تست زعفران در خانه</vt:lpstr>
      <vt:lpstr>تشخیص تقلب در زعفران با استفاده از آب جوش</vt:lpstr>
      <vt:lpstr>PowerPoint Presentation</vt:lpstr>
      <vt:lpstr>PowerPoint Presentation</vt:lpstr>
      <vt:lpstr>تست زعفران با بنزین </vt:lpstr>
      <vt:lpstr>PowerPoint Presentation</vt:lpstr>
      <vt:lpstr>تقلب در عسل</vt:lpstr>
      <vt:lpstr>PowerPoint Presentation</vt:lpstr>
      <vt:lpstr>نکته</vt:lpstr>
      <vt:lpstr>تشخیص عسل تقلبی</vt:lpstr>
      <vt:lpstr>PowerPoint Presentation</vt:lpstr>
      <vt:lpstr>جنبه های قانونی تقلب در مواد غذایی</vt:lpstr>
      <vt:lpstr>استعلام کد بهداشتی مواد غذایی</vt:lpstr>
      <vt:lpstr>وظیفه بازرسین در مواجهه با مواد غذایی مشکوک به فساد یا تقلب</vt:lpstr>
      <vt:lpstr>مهم ترین ملاحظات هنگام نمونه برداری از مواد غذایی مشکوک </vt:lpstr>
      <vt:lpstr>روش های مختلف پلمپ مواد غذایی در محل</vt:lpstr>
      <vt:lpstr>معدوم سازی مقادیر کم مواد غذایی</vt:lpstr>
      <vt:lpstr>معدوم سازی مقادیر زیاد مواد غذایی</vt:lpstr>
      <vt:lpstr>منابع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shirghazi fahime</dc:creator>
  <cp:lastModifiedBy>shirghazi fahime</cp:lastModifiedBy>
  <cp:revision>212</cp:revision>
  <cp:lastPrinted>2022-11-07T09:48:53Z</cp:lastPrinted>
  <dcterms:created xsi:type="dcterms:W3CDTF">2022-10-16T07:35:30Z</dcterms:created>
  <dcterms:modified xsi:type="dcterms:W3CDTF">2023-02-12T08:52:37Z</dcterms:modified>
</cp:coreProperties>
</file>