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Default Extension="mp4" ContentType="video/unknown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1.xml" ContentType="application/vnd.openxmlformats-officedocument.theme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12.xml" ContentType="application/vnd.openxmlformats-officedocument.theme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theme/theme13.xml" ContentType="application/vnd.openxmlformats-officedocument.theme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theme/theme14.xml" ContentType="application/vnd.openxmlformats-officedocument.theme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theme/theme15.xml" ContentType="application/vnd.openxmlformats-officedocument.theme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theme/theme16.xml" ContentType="application/vnd.openxmlformats-officedocument.theme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theme/theme17.xml" ContentType="application/vnd.openxmlformats-officedocument.theme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theme/theme18.xml" ContentType="application/vnd.openxmlformats-officedocument.theme+xml"/>
  <Override PartName="/ppt/theme/theme19.xml" ContentType="application/vnd.openxmlformats-officedocument.theme+xml"/>
  <Override PartName="/ppt/theme/theme2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93.xml" ContentType="application/vnd.openxmlformats-officedocument.presentationml.notesSlide+xml"/>
  <Override PartName="/ppt/notesSlides/notesSlide94.xml" ContentType="application/vnd.openxmlformats-officedocument.presentationml.notesSlide+xml"/>
  <Override PartName="/ppt/notesSlides/notesSlide95.xml" ContentType="application/vnd.openxmlformats-officedocument.presentationml.notesSlide+xml"/>
  <Override PartName="/ppt/notesSlides/notesSlide9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20" r:id="rId2"/>
    <p:sldMasterId id="2147483732" r:id="rId3"/>
    <p:sldMasterId id="2147483744" r:id="rId4"/>
    <p:sldMasterId id="2147483756" r:id="rId5"/>
    <p:sldMasterId id="2147483768" r:id="rId6"/>
    <p:sldMasterId id="2147483780" r:id="rId7"/>
    <p:sldMasterId id="2147483816" r:id="rId8"/>
    <p:sldMasterId id="2147483828" r:id="rId9"/>
    <p:sldMasterId id="2147483852" r:id="rId10"/>
    <p:sldMasterId id="2147483864" r:id="rId11"/>
    <p:sldMasterId id="2147483876" r:id="rId12"/>
    <p:sldMasterId id="2147483888" r:id="rId13"/>
    <p:sldMasterId id="2147483900" r:id="rId14"/>
    <p:sldMasterId id="2147483912" r:id="rId15"/>
    <p:sldMasterId id="2147483924" r:id="rId16"/>
    <p:sldMasterId id="2147483936" r:id="rId17"/>
    <p:sldMasterId id="2147483948" r:id="rId18"/>
  </p:sldMasterIdLst>
  <p:notesMasterIdLst>
    <p:notesMasterId r:id="rId121"/>
  </p:notesMasterIdLst>
  <p:handoutMasterIdLst>
    <p:handoutMasterId r:id="rId122"/>
  </p:handoutMasterIdLst>
  <p:sldIdLst>
    <p:sldId id="256" r:id="rId19"/>
    <p:sldId id="257" r:id="rId20"/>
    <p:sldId id="258" r:id="rId21"/>
    <p:sldId id="259" r:id="rId22"/>
    <p:sldId id="335" r:id="rId23"/>
    <p:sldId id="266" r:id="rId24"/>
    <p:sldId id="267" r:id="rId25"/>
    <p:sldId id="261" r:id="rId26"/>
    <p:sldId id="263" r:id="rId27"/>
    <p:sldId id="264" r:id="rId28"/>
    <p:sldId id="265" r:id="rId29"/>
    <p:sldId id="270" r:id="rId30"/>
    <p:sldId id="271" r:id="rId31"/>
    <p:sldId id="279" r:id="rId32"/>
    <p:sldId id="278" r:id="rId33"/>
    <p:sldId id="272" r:id="rId34"/>
    <p:sldId id="273" r:id="rId35"/>
    <p:sldId id="274" r:id="rId36"/>
    <p:sldId id="275" r:id="rId37"/>
    <p:sldId id="276" r:id="rId38"/>
    <p:sldId id="381" r:id="rId39"/>
    <p:sldId id="277" r:id="rId40"/>
    <p:sldId id="280" r:id="rId41"/>
    <p:sldId id="281" r:id="rId42"/>
    <p:sldId id="283" r:id="rId43"/>
    <p:sldId id="291" r:id="rId44"/>
    <p:sldId id="282" r:id="rId45"/>
    <p:sldId id="285" r:id="rId46"/>
    <p:sldId id="364" r:id="rId47"/>
    <p:sldId id="362" r:id="rId48"/>
    <p:sldId id="287" r:id="rId49"/>
    <p:sldId id="365" r:id="rId50"/>
    <p:sldId id="292" r:id="rId51"/>
    <p:sldId id="293" r:id="rId52"/>
    <p:sldId id="294" r:id="rId53"/>
    <p:sldId id="295" r:id="rId54"/>
    <p:sldId id="338" r:id="rId55"/>
    <p:sldId id="297" r:id="rId56"/>
    <p:sldId id="298" r:id="rId57"/>
    <p:sldId id="299" r:id="rId58"/>
    <p:sldId id="300" r:id="rId59"/>
    <p:sldId id="301" r:id="rId60"/>
    <p:sldId id="302" r:id="rId61"/>
    <p:sldId id="339" r:id="rId62"/>
    <p:sldId id="304" r:id="rId63"/>
    <p:sldId id="305" r:id="rId64"/>
    <p:sldId id="306" r:id="rId65"/>
    <p:sldId id="307" r:id="rId66"/>
    <p:sldId id="308" r:id="rId67"/>
    <p:sldId id="309" r:id="rId68"/>
    <p:sldId id="310" r:id="rId69"/>
    <p:sldId id="311" r:id="rId70"/>
    <p:sldId id="312" r:id="rId71"/>
    <p:sldId id="383" r:id="rId72"/>
    <p:sldId id="384" r:id="rId73"/>
    <p:sldId id="385" r:id="rId74"/>
    <p:sldId id="288" r:id="rId75"/>
    <p:sldId id="289" r:id="rId76"/>
    <p:sldId id="290" r:id="rId77"/>
    <p:sldId id="313" r:id="rId78"/>
    <p:sldId id="369" r:id="rId79"/>
    <p:sldId id="370" r:id="rId80"/>
    <p:sldId id="371" r:id="rId81"/>
    <p:sldId id="340" r:id="rId82"/>
    <p:sldId id="368" r:id="rId83"/>
    <p:sldId id="314" r:id="rId84"/>
    <p:sldId id="343" r:id="rId85"/>
    <p:sldId id="366" r:id="rId86"/>
    <p:sldId id="367" r:id="rId87"/>
    <p:sldId id="342" r:id="rId88"/>
    <p:sldId id="315" r:id="rId89"/>
    <p:sldId id="318" r:id="rId90"/>
    <p:sldId id="344" r:id="rId91"/>
    <p:sldId id="345" r:id="rId92"/>
    <p:sldId id="317" r:id="rId93"/>
    <p:sldId id="320" r:id="rId94"/>
    <p:sldId id="321" r:id="rId95"/>
    <p:sldId id="322" r:id="rId96"/>
    <p:sldId id="346" r:id="rId97"/>
    <p:sldId id="323" r:id="rId98"/>
    <p:sldId id="348" r:id="rId99"/>
    <p:sldId id="325" r:id="rId100"/>
    <p:sldId id="353" r:id="rId101"/>
    <p:sldId id="326" r:id="rId102"/>
    <p:sldId id="349" r:id="rId103"/>
    <p:sldId id="347" r:id="rId104"/>
    <p:sldId id="352" r:id="rId105"/>
    <p:sldId id="357" r:id="rId106"/>
    <p:sldId id="328" r:id="rId107"/>
    <p:sldId id="329" r:id="rId108"/>
    <p:sldId id="330" r:id="rId109"/>
    <p:sldId id="331" r:id="rId110"/>
    <p:sldId id="332" r:id="rId111"/>
    <p:sldId id="268" r:id="rId112"/>
    <p:sldId id="380" r:id="rId113"/>
    <p:sldId id="372" r:id="rId114"/>
    <p:sldId id="373" r:id="rId115"/>
    <p:sldId id="374" r:id="rId116"/>
    <p:sldId id="375" r:id="rId117"/>
    <p:sldId id="378" r:id="rId118"/>
    <p:sldId id="386" r:id="rId119"/>
    <p:sldId id="387" r:id="rId120"/>
  </p:sldIdLst>
  <p:sldSz cx="9144000" cy="6858000" type="screen4x3"/>
  <p:notesSz cx="6669088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AE01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984" y="-5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8.xml"/><Relationship Id="rId117" Type="http://schemas.openxmlformats.org/officeDocument/2006/relationships/slide" Target="slides/slide99.xml"/><Relationship Id="rId21" Type="http://schemas.openxmlformats.org/officeDocument/2006/relationships/slide" Target="slides/slide3.xml"/><Relationship Id="rId42" Type="http://schemas.openxmlformats.org/officeDocument/2006/relationships/slide" Target="slides/slide24.xml"/><Relationship Id="rId47" Type="http://schemas.openxmlformats.org/officeDocument/2006/relationships/slide" Target="slides/slide29.xml"/><Relationship Id="rId63" Type="http://schemas.openxmlformats.org/officeDocument/2006/relationships/slide" Target="slides/slide45.xml"/><Relationship Id="rId68" Type="http://schemas.openxmlformats.org/officeDocument/2006/relationships/slide" Target="slides/slide50.xml"/><Relationship Id="rId84" Type="http://schemas.openxmlformats.org/officeDocument/2006/relationships/slide" Target="slides/slide66.xml"/><Relationship Id="rId89" Type="http://schemas.openxmlformats.org/officeDocument/2006/relationships/slide" Target="slides/slide71.xml"/><Relationship Id="rId112" Type="http://schemas.openxmlformats.org/officeDocument/2006/relationships/slide" Target="slides/slide94.xml"/><Relationship Id="rId16" Type="http://schemas.openxmlformats.org/officeDocument/2006/relationships/slideMaster" Target="slideMasters/slideMaster16.xml"/><Relationship Id="rId107" Type="http://schemas.openxmlformats.org/officeDocument/2006/relationships/slide" Target="slides/slide89.xml"/><Relationship Id="rId11" Type="http://schemas.openxmlformats.org/officeDocument/2006/relationships/slideMaster" Target="slideMasters/slideMaster11.xml"/><Relationship Id="rId32" Type="http://schemas.openxmlformats.org/officeDocument/2006/relationships/slide" Target="slides/slide14.xml"/><Relationship Id="rId37" Type="http://schemas.openxmlformats.org/officeDocument/2006/relationships/slide" Target="slides/slide19.xml"/><Relationship Id="rId53" Type="http://schemas.openxmlformats.org/officeDocument/2006/relationships/slide" Target="slides/slide35.xml"/><Relationship Id="rId58" Type="http://schemas.openxmlformats.org/officeDocument/2006/relationships/slide" Target="slides/slide40.xml"/><Relationship Id="rId74" Type="http://schemas.openxmlformats.org/officeDocument/2006/relationships/slide" Target="slides/slide56.xml"/><Relationship Id="rId79" Type="http://schemas.openxmlformats.org/officeDocument/2006/relationships/slide" Target="slides/slide61.xml"/><Relationship Id="rId102" Type="http://schemas.openxmlformats.org/officeDocument/2006/relationships/slide" Target="slides/slide84.xml"/><Relationship Id="rId123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43.xml"/><Relationship Id="rId82" Type="http://schemas.openxmlformats.org/officeDocument/2006/relationships/slide" Target="slides/slide64.xml"/><Relationship Id="rId90" Type="http://schemas.openxmlformats.org/officeDocument/2006/relationships/slide" Target="slides/slide72.xml"/><Relationship Id="rId95" Type="http://schemas.openxmlformats.org/officeDocument/2006/relationships/slide" Target="slides/slide77.xml"/><Relationship Id="rId19" Type="http://schemas.openxmlformats.org/officeDocument/2006/relationships/slide" Target="slides/slide1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4.xml"/><Relationship Id="rId27" Type="http://schemas.openxmlformats.org/officeDocument/2006/relationships/slide" Target="slides/slide9.xml"/><Relationship Id="rId30" Type="http://schemas.openxmlformats.org/officeDocument/2006/relationships/slide" Target="slides/slide12.xml"/><Relationship Id="rId35" Type="http://schemas.openxmlformats.org/officeDocument/2006/relationships/slide" Target="slides/slide17.xml"/><Relationship Id="rId43" Type="http://schemas.openxmlformats.org/officeDocument/2006/relationships/slide" Target="slides/slide25.xml"/><Relationship Id="rId48" Type="http://schemas.openxmlformats.org/officeDocument/2006/relationships/slide" Target="slides/slide30.xml"/><Relationship Id="rId56" Type="http://schemas.openxmlformats.org/officeDocument/2006/relationships/slide" Target="slides/slide38.xml"/><Relationship Id="rId64" Type="http://schemas.openxmlformats.org/officeDocument/2006/relationships/slide" Target="slides/slide46.xml"/><Relationship Id="rId69" Type="http://schemas.openxmlformats.org/officeDocument/2006/relationships/slide" Target="slides/slide51.xml"/><Relationship Id="rId77" Type="http://schemas.openxmlformats.org/officeDocument/2006/relationships/slide" Target="slides/slide59.xml"/><Relationship Id="rId100" Type="http://schemas.openxmlformats.org/officeDocument/2006/relationships/slide" Target="slides/slide82.xml"/><Relationship Id="rId105" Type="http://schemas.openxmlformats.org/officeDocument/2006/relationships/slide" Target="slides/slide87.xml"/><Relationship Id="rId113" Type="http://schemas.openxmlformats.org/officeDocument/2006/relationships/slide" Target="slides/slide95.xml"/><Relationship Id="rId118" Type="http://schemas.openxmlformats.org/officeDocument/2006/relationships/slide" Target="slides/slide100.xml"/><Relationship Id="rId126" Type="http://schemas.openxmlformats.org/officeDocument/2006/relationships/tableStyles" Target="tableStyles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3.xml"/><Relationship Id="rId72" Type="http://schemas.openxmlformats.org/officeDocument/2006/relationships/slide" Target="slides/slide54.xml"/><Relationship Id="rId80" Type="http://schemas.openxmlformats.org/officeDocument/2006/relationships/slide" Target="slides/slide62.xml"/><Relationship Id="rId85" Type="http://schemas.openxmlformats.org/officeDocument/2006/relationships/slide" Target="slides/slide67.xml"/><Relationship Id="rId93" Type="http://schemas.openxmlformats.org/officeDocument/2006/relationships/slide" Target="slides/slide75.xml"/><Relationship Id="rId98" Type="http://schemas.openxmlformats.org/officeDocument/2006/relationships/slide" Target="slides/slide80.xml"/><Relationship Id="rId121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7.xml"/><Relationship Id="rId33" Type="http://schemas.openxmlformats.org/officeDocument/2006/relationships/slide" Target="slides/slide15.xml"/><Relationship Id="rId38" Type="http://schemas.openxmlformats.org/officeDocument/2006/relationships/slide" Target="slides/slide20.xml"/><Relationship Id="rId46" Type="http://schemas.openxmlformats.org/officeDocument/2006/relationships/slide" Target="slides/slide28.xml"/><Relationship Id="rId59" Type="http://schemas.openxmlformats.org/officeDocument/2006/relationships/slide" Target="slides/slide41.xml"/><Relationship Id="rId67" Type="http://schemas.openxmlformats.org/officeDocument/2006/relationships/slide" Target="slides/slide49.xml"/><Relationship Id="rId103" Type="http://schemas.openxmlformats.org/officeDocument/2006/relationships/slide" Target="slides/slide85.xml"/><Relationship Id="rId108" Type="http://schemas.openxmlformats.org/officeDocument/2006/relationships/slide" Target="slides/slide90.xml"/><Relationship Id="rId116" Type="http://schemas.openxmlformats.org/officeDocument/2006/relationships/slide" Target="slides/slide98.xml"/><Relationship Id="rId124" Type="http://schemas.openxmlformats.org/officeDocument/2006/relationships/viewProps" Target="viewProps.xml"/><Relationship Id="rId20" Type="http://schemas.openxmlformats.org/officeDocument/2006/relationships/slide" Target="slides/slide2.xml"/><Relationship Id="rId41" Type="http://schemas.openxmlformats.org/officeDocument/2006/relationships/slide" Target="slides/slide23.xml"/><Relationship Id="rId54" Type="http://schemas.openxmlformats.org/officeDocument/2006/relationships/slide" Target="slides/slide36.xml"/><Relationship Id="rId62" Type="http://schemas.openxmlformats.org/officeDocument/2006/relationships/slide" Target="slides/slide44.xml"/><Relationship Id="rId70" Type="http://schemas.openxmlformats.org/officeDocument/2006/relationships/slide" Target="slides/slide52.xml"/><Relationship Id="rId75" Type="http://schemas.openxmlformats.org/officeDocument/2006/relationships/slide" Target="slides/slide57.xml"/><Relationship Id="rId83" Type="http://schemas.openxmlformats.org/officeDocument/2006/relationships/slide" Target="slides/slide65.xml"/><Relationship Id="rId88" Type="http://schemas.openxmlformats.org/officeDocument/2006/relationships/slide" Target="slides/slide70.xml"/><Relationship Id="rId91" Type="http://schemas.openxmlformats.org/officeDocument/2006/relationships/slide" Target="slides/slide73.xml"/><Relationship Id="rId96" Type="http://schemas.openxmlformats.org/officeDocument/2006/relationships/slide" Target="slides/slide78.xml"/><Relationship Id="rId111" Type="http://schemas.openxmlformats.org/officeDocument/2006/relationships/slide" Target="slides/slide9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5.xml"/><Relationship Id="rId28" Type="http://schemas.openxmlformats.org/officeDocument/2006/relationships/slide" Target="slides/slide10.xml"/><Relationship Id="rId36" Type="http://schemas.openxmlformats.org/officeDocument/2006/relationships/slide" Target="slides/slide18.xml"/><Relationship Id="rId49" Type="http://schemas.openxmlformats.org/officeDocument/2006/relationships/slide" Target="slides/slide31.xml"/><Relationship Id="rId57" Type="http://schemas.openxmlformats.org/officeDocument/2006/relationships/slide" Target="slides/slide39.xml"/><Relationship Id="rId106" Type="http://schemas.openxmlformats.org/officeDocument/2006/relationships/slide" Target="slides/slide88.xml"/><Relationship Id="rId114" Type="http://schemas.openxmlformats.org/officeDocument/2006/relationships/slide" Target="slides/slide96.xml"/><Relationship Id="rId119" Type="http://schemas.openxmlformats.org/officeDocument/2006/relationships/slide" Target="slides/slide101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13.xml"/><Relationship Id="rId44" Type="http://schemas.openxmlformats.org/officeDocument/2006/relationships/slide" Target="slides/slide26.xml"/><Relationship Id="rId52" Type="http://schemas.openxmlformats.org/officeDocument/2006/relationships/slide" Target="slides/slide34.xml"/><Relationship Id="rId60" Type="http://schemas.openxmlformats.org/officeDocument/2006/relationships/slide" Target="slides/slide42.xml"/><Relationship Id="rId65" Type="http://schemas.openxmlformats.org/officeDocument/2006/relationships/slide" Target="slides/slide47.xml"/><Relationship Id="rId73" Type="http://schemas.openxmlformats.org/officeDocument/2006/relationships/slide" Target="slides/slide55.xml"/><Relationship Id="rId78" Type="http://schemas.openxmlformats.org/officeDocument/2006/relationships/slide" Target="slides/slide60.xml"/><Relationship Id="rId81" Type="http://schemas.openxmlformats.org/officeDocument/2006/relationships/slide" Target="slides/slide63.xml"/><Relationship Id="rId86" Type="http://schemas.openxmlformats.org/officeDocument/2006/relationships/slide" Target="slides/slide68.xml"/><Relationship Id="rId94" Type="http://schemas.openxmlformats.org/officeDocument/2006/relationships/slide" Target="slides/slide76.xml"/><Relationship Id="rId99" Type="http://schemas.openxmlformats.org/officeDocument/2006/relationships/slide" Target="slides/slide81.xml"/><Relationship Id="rId101" Type="http://schemas.openxmlformats.org/officeDocument/2006/relationships/slide" Target="slides/slide83.xml"/><Relationship Id="rId122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39" Type="http://schemas.openxmlformats.org/officeDocument/2006/relationships/slide" Target="slides/slide21.xml"/><Relationship Id="rId109" Type="http://schemas.openxmlformats.org/officeDocument/2006/relationships/slide" Target="slides/slide91.xml"/><Relationship Id="rId34" Type="http://schemas.openxmlformats.org/officeDocument/2006/relationships/slide" Target="slides/slide16.xml"/><Relationship Id="rId50" Type="http://schemas.openxmlformats.org/officeDocument/2006/relationships/slide" Target="slides/slide32.xml"/><Relationship Id="rId55" Type="http://schemas.openxmlformats.org/officeDocument/2006/relationships/slide" Target="slides/slide37.xml"/><Relationship Id="rId76" Type="http://schemas.openxmlformats.org/officeDocument/2006/relationships/slide" Target="slides/slide58.xml"/><Relationship Id="rId97" Type="http://schemas.openxmlformats.org/officeDocument/2006/relationships/slide" Target="slides/slide79.xml"/><Relationship Id="rId104" Type="http://schemas.openxmlformats.org/officeDocument/2006/relationships/slide" Target="slides/slide86.xml"/><Relationship Id="rId120" Type="http://schemas.openxmlformats.org/officeDocument/2006/relationships/slide" Target="slides/slide102.xml"/><Relationship Id="rId125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53.xml"/><Relationship Id="rId92" Type="http://schemas.openxmlformats.org/officeDocument/2006/relationships/slide" Target="slides/slide74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11.xml"/><Relationship Id="rId24" Type="http://schemas.openxmlformats.org/officeDocument/2006/relationships/slide" Target="slides/slide6.xml"/><Relationship Id="rId40" Type="http://schemas.openxmlformats.org/officeDocument/2006/relationships/slide" Target="slides/slide22.xml"/><Relationship Id="rId45" Type="http://schemas.openxmlformats.org/officeDocument/2006/relationships/slide" Target="slides/slide27.xml"/><Relationship Id="rId66" Type="http://schemas.openxmlformats.org/officeDocument/2006/relationships/slide" Target="slides/slide48.xml"/><Relationship Id="rId87" Type="http://schemas.openxmlformats.org/officeDocument/2006/relationships/slide" Target="slides/slide69.xml"/><Relationship Id="rId110" Type="http://schemas.openxmlformats.org/officeDocument/2006/relationships/slide" Target="slides/slide92.xml"/><Relationship Id="rId115" Type="http://schemas.openxmlformats.org/officeDocument/2006/relationships/slide" Target="slides/slide9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0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AB29FF-3748-4904-A004-59648A0C4AC7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7607" y="9430091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576A28-2837-49D2-8F12-BC19BD278B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91400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401104-6772-4377-9128-1140AA162DE3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54075" y="744538"/>
            <a:ext cx="4960938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909" y="4715907"/>
            <a:ext cx="533527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7607" y="9430091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1FB174-02FB-4BEE-A5CE-04825043DF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15224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FB174-02FB-4BEE-A5CE-04825043DFC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761139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FB174-02FB-4BEE-A5CE-04825043DFC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06052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FB174-02FB-4BEE-A5CE-04825043DFC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33760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FB174-02FB-4BEE-A5CE-04825043DFCD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097658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FB174-02FB-4BEE-A5CE-04825043DFCD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64470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FB174-02FB-4BEE-A5CE-04825043DFCD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428435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FB174-02FB-4BEE-A5CE-04825043DFCD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516578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FB174-02FB-4BEE-A5CE-04825043DFCD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842131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FB174-02FB-4BEE-A5CE-04825043DFCD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0287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FB174-02FB-4BEE-A5CE-04825043DFCD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408940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FB174-02FB-4BEE-A5CE-04825043DFCD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2479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FB174-02FB-4BEE-A5CE-04825043DFC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8417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FB174-02FB-4BEE-A5CE-04825043DFCD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495693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FB174-02FB-4BEE-A5CE-04825043DFCD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389051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FB174-02FB-4BEE-A5CE-04825043DFCD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44618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FB174-02FB-4BEE-A5CE-04825043DFCD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787498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FB174-02FB-4BEE-A5CE-04825043DFCD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004536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FB174-02FB-4BEE-A5CE-04825043DFCD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219110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FB174-02FB-4BEE-A5CE-04825043DFCD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084640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FB174-02FB-4BEE-A5CE-04825043DFCD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17231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FB174-02FB-4BEE-A5CE-04825043DFCD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199476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FB174-02FB-4BEE-A5CE-04825043DFCD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4865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FB174-02FB-4BEE-A5CE-04825043DFC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952126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FB174-02FB-4BEE-A5CE-04825043DFCD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033184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FB174-02FB-4BEE-A5CE-04825043DFCD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087349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FB174-02FB-4BEE-A5CE-04825043DFCD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669965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FB174-02FB-4BEE-A5CE-04825043DFCD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485127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FB174-02FB-4BEE-A5CE-04825043DFCD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1145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FB174-02FB-4BEE-A5CE-04825043DFCD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463707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FB174-02FB-4BEE-A5CE-04825043DFCD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943590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FB174-02FB-4BEE-A5CE-04825043DFCD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320738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FB174-02FB-4BEE-A5CE-04825043DFCD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07787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FB174-02FB-4BEE-A5CE-04825043DFCD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20438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FB174-02FB-4BEE-A5CE-04825043DFC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6009188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FB174-02FB-4BEE-A5CE-04825043DFCD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4724720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FB174-02FB-4BEE-A5CE-04825043DFCD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80611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FB174-02FB-4BEE-A5CE-04825043DFCD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5123786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FB174-02FB-4BEE-A5CE-04825043DFCD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037372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FB174-02FB-4BEE-A5CE-04825043DFCD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302102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FB174-02FB-4BEE-A5CE-04825043DFCD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6178559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FB174-02FB-4BEE-A5CE-04825043DFCD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782586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FB174-02FB-4BEE-A5CE-04825043DFCD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352396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FB174-02FB-4BEE-A5CE-04825043DFCD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452056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FB174-02FB-4BEE-A5CE-04825043DFCD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09834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FB174-02FB-4BEE-A5CE-04825043DFC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8918076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FB174-02FB-4BEE-A5CE-04825043DFCD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830601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FB174-02FB-4BEE-A5CE-04825043DFCD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9389227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FB174-02FB-4BEE-A5CE-04825043DFCD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401433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FB174-02FB-4BEE-A5CE-04825043DFCD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393343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FB174-02FB-4BEE-A5CE-04825043DFCD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338644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FB174-02FB-4BEE-A5CE-04825043DFCD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643108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FB174-02FB-4BEE-A5CE-04825043DFCD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276651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FB174-02FB-4BEE-A5CE-04825043DFCD}" type="slidenum">
              <a:rPr lang="en-US" smtClean="0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5594761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FB174-02FB-4BEE-A5CE-04825043DFCD}" type="slidenum">
              <a:rPr lang="en-US" smtClean="0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306237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FB174-02FB-4BEE-A5CE-04825043DFCD}" type="slidenum">
              <a:rPr lang="en-US" smtClean="0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96264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FB174-02FB-4BEE-A5CE-04825043DFC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3804130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FB174-02FB-4BEE-A5CE-04825043DFCD}" type="slidenum">
              <a:rPr lang="en-US" smtClean="0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1596697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FB174-02FB-4BEE-A5CE-04825043DFCD}" type="slidenum">
              <a:rPr lang="en-US" smtClean="0"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7536914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FB174-02FB-4BEE-A5CE-04825043DFCD}" type="slidenum">
              <a:rPr lang="en-US" smtClean="0"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6632998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FB174-02FB-4BEE-A5CE-04825043DFCD}" type="slidenum">
              <a:rPr lang="en-US" smtClean="0"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619371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FB174-02FB-4BEE-A5CE-04825043DFCD}" type="slidenum">
              <a:rPr lang="en-US" smtClean="0"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9584699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FB174-02FB-4BEE-A5CE-04825043DFCD}" type="slidenum">
              <a:rPr lang="en-US" smtClean="0"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816399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FB174-02FB-4BEE-A5CE-04825043DFCD}" type="slidenum">
              <a:rPr lang="en-US" smtClean="0"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4365739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FB174-02FB-4BEE-A5CE-04825043DFCD}" type="slidenum">
              <a:rPr lang="en-US" smtClean="0"/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7275217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FB174-02FB-4BEE-A5CE-04825043DFCD}" type="slidenum">
              <a:rPr lang="en-US" smtClean="0"/>
              <a:t>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5292147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FB174-02FB-4BEE-A5CE-04825043DFCD}" type="slidenum">
              <a:rPr lang="en-US" smtClean="0"/>
              <a:t>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33144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FB174-02FB-4BEE-A5CE-04825043DFC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3437450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FB174-02FB-4BEE-A5CE-04825043DFCD}" type="slidenum">
              <a:rPr lang="en-US" smtClean="0"/>
              <a:t>74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4966857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FB174-02FB-4BEE-A5CE-04825043DFCD}" type="slidenum">
              <a:rPr lang="en-US" smtClean="0"/>
              <a:t>75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0351740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FB174-02FB-4BEE-A5CE-04825043DFCD}" type="slidenum">
              <a:rPr lang="en-US" smtClean="0"/>
              <a:t>76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482331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FB174-02FB-4BEE-A5CE-04825043DFCD}" type="slidenum">
              <a:rPr lang="en-US" smtClean="0"/>
              <a:t>77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9404473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FB174-02FB-4BEE-A5CE-04825043DFCD}" type="slidenum">
              <a:rPr lang="en-US" smtClean="0"/>
              <a:t>78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5879333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FB174-02FB-4BEE-A5CE-04825043DFCD}" type="slidenum">
              <a:rPr lang="en-US" smtClean="0"/>
              <a:t>79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1708248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FB174-02FB-4BEE-A5CE-04825043DFCD}" type="slidenum">
              <a:rPr lang="en-US" smtClean="0"/>
              <a:t>80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7861908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FB174-02FB-4BEE-A5CE-04825043DFCD}" type="slidenum">
              <a:rPr lang="en-US" smtClean="0"/>
              <a:t>81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539690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FB174-02FB-4BEE-A5CE-04825043DFCD}" type="slidenum">
              <a:rPr lang="en-US" smtClean="0"/>
              <a:t>82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865128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FB174-02FB-4BEE-A5CE-04825043DFCD}" type="slidenum">
              <a:rPr lang="en-US" smtClean="0"/>
              <a:t>83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51838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FB174-02FB-4BEE-A5CE-04825043DFC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6177746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FB174-02FB-4BEE-A5CE-04825043DFCD}" type="slidenum">
              <a:rPr lang="en-US" smtClean="0"/>
              <a:t>84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7402179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FB174-02FB-4BEE-A5CE-04825043DFCD}" type="slidenum">
              <a:rPr lang="en-US" smtClean="0"/>
              <a:t>85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21586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FB174-02FB-4BEE-A5CE-04825043DFCD}" type="slidenum">
              <a:rPr lang="en-US" smtClean="0"/>
              <a:t>86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3890668"/>
      </p:ext>
    </p:extLst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FB174-02FB-4BEE-A5CE-04825043DFCD}" type="slidenum">
              <a:rPr lang="en-US" smtClean="0"/>
              <a:t>87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841442"/>
      </p:ext>
    </p:extLst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FB174-02FB-4BEE-A5CE-04825043DFCD}" type="slidenum">
              <a:rPr lang="en-US" smtClean="0"/>
              <a:t>88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3446388"/>
      </p:ext>
    </p:extLst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FB174-02FB-4BEE-A5CE-04825043DFCD}" type="slidenum">
              <a:rPr lang="en-US" smtClean="0"/>
              <a:t>89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013027"/>
      </p:ext>
    </p:extLst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FB174-02FB-4BEE-A5CE-04825043DFCD}" type="slidenum">
              <a:rPr lang="en-US" smtClean="0"/>
              <a:t>90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1915095"/>
      </p:ext>
    </p:extLst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FB174-02FB-4BEE-A5CE-04825043DFCD}" type="slidenum">
              <a:rPr lang="en-US" smtClean="0"/>
              <a:t>91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591381"/>
      </p:ext>
    </p:extLst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FB174-02FB-4BEE-A5CE-04825043DFCD}" type="slidenum">
              <a:rPr lang="en-US" smtClean="0"/>
              <a:t>92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4525035"/>
      </p:ext>
    </p:extLst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FB174-02FB-4BEE-A5CE-04825043DFCD}" type="slidenum">
              <a:rPr lang="en-US" smtClean="0"/>
              <a:t>93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18635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FB174-02FB-4BEE-A5CE-04825043DFC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84184"/>
      </p:ext>
    </p:extLst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FB174-02FB-4BEE-A5CE-04825043DFCD}" type="slidenum">
              <a:rPr lang="en-US" smtClean="0"/>
              <a:t>94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8699624"/>
      </p:ext>
    </p:extLst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FB174-02FB-4BEE-A5CE-04825043DFCD}" type="slidenum">
              <a:rPr lang="en-US" smtClean="0"/>
              <a:t>95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610412"/>
      </p:ext>
    </p:extLst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FB174-02FB-4BEE-A5CE-04825043DFCD}" type="slidenum">
              <a:rPr lang="en-US" smtClean="0"/>
              <a:t>96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9885787"/>
      </p:ext>
    </p:extLst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FB174-02FB-4BEE-A5CE-04825043DFCD}" type="slidenum">
              <a:rPr lang="en-US" smtClean="0"/>
              <a:t>97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4409268"/>
      </p:ext>
    </p:extLst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FB174-02FB-4BEE-A5CE-04825043DFCD}" type="slidenum">
              <a:rPr lang="en-US" smtClean="0"/>
              <a:t>98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8087972"/>
      </p:ext>
    </p:extLst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FB174-02FB-4BEE-A5CE-04825043DFCD}" type="slidenum">
              <a:rPr lang="en-US" smtClean="0"/>
              <a:t>99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459406"/>
      </p:ext>
    </p:extLst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FB174-02FB-4BEE-A5CE-04825043DFCD}" type="slidenum">
              <a:rPr lang="en-US" smtClean="0"/>
              <a:t>100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3652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6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6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98400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080171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ctangle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ctangle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511051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Isosceles Triangl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320476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744107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9839680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4776926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0812487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2" cstate="print"/>
          <a:srcRect t="33333"/>
          <a:stretch>
            <a:fillRect/>
          </a:stretch>
        </p:blipFill>
        <p:spPr>
          <a:xfrm>
            <a:off x="0" y="0"/>
            <a:ext cx="9144000" cy="4572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17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7888"/>
            <a:ext cx="7772400" cy="1470025"/>
          </a:xfrm>
        </p:spPr>
        <p:txBody>
          <a:bodyPr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79248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962525"/>
            <a:ext cx="7885113" cy="1362075"/>
          </a:xfrm>
        </p:spPr>
        <p:txBody>
          <a:bodyPr anchor="t"/>
          <a:lstStyle>
            <a:lvl1pPr algn="l">
              <a:defRPr sz="3200" b="0" i="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462338"/>
            <a:ext cx="7885113" cy="1500187"/>
          </a:xfrm>
        </p:spPr>
        <p:txBody>
          <a:bodyPr anchor="b">
            <a:normAutofit/>
          </a:bodyPr>
          <a:lstStyle>
            <a:lvl1pPr marL="0" indent="0">
              <a:buNone/>
              <a:defRPr sz="1700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3733800" cy="4114800"/>
          </a:xfrm>
        </p:spPr>
        <p:txBody>
          <a:bodyPr/>
          <a:lstStyle>
            <a:lvl5pPr>
              <a:defRPr/>
            </a:lvl5pPr>
            <a:lvl6pPr>
              <a:buClr>
                <a:schemeClr val="tx2"/>
              </a:buClr>
              <a:buFont typeface="Arial" pitchFamily="34" charset="0"/>
              <a:buChar char="•"/>
              <a:defRPr/>
            </a:lvl6pPr>
            <a:lvl7pPr>
              <a:buClr>
                <a:schemeClr val="tx2"/>
              </a:buClr>
              <a:buFont typeface="Arial" pitchFamily="34" charset="0"/>
              <a:buChar char="•"/>
              <a:defRPr/>
            </a:lvl7pPr>
            <a:lvl8pPr>
              <a:buClr>
                <a:schemeClr val="tx2"/>
              </a:buClr>
              <a:buFont typeface="Arial" pitchFamily="34" charset="0"/>
              <a:buChar char="•"/>
              <a:defRPr/>
            </a:lvl8pPr>
            <a:lvl9pPr>
              <a:buClr>
                <a:schemeClr val="tx2"/>
              </a:buClr>
              <a:buFont typeface="Arial" pitchFamily="34" charset="0"/>
              <a:buChar char="•"/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1600200"/>
            <a:ext cx="3733800" cy="41148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363572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962400" y="1447800"/>
            <a:ext cx="4648200" cy="4267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2648" y="2547891"/>
            <a:ext cx="2971800" cy="3167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oriz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57344" y="1447800"/>
            <a:ext cx="3419856" cy="3474720"/>
          </a:xfrm>
          <a:custGeom>
            <a:avLst/>
            <a:gdLst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74450 w 3419856"/>
              <a:gd name="connsiteY9" fmla="*/ 3429000 h 3429000"/>
              <a:gd name="connsiteX10" fmla="*/ 21806 w 3419856"/>
              <a:gd name="connsiteY10" fmla="*/ 3407194 h 3429000"/>
              <a:gd name="connsiteX11" fmla="*/ 0 w 3419856"/>
              <a:gd name="connsiteY11" fmla="*/ 3354550 h 3429000"/>
              <a:gd name="connsiteX12" fmla="*/ 0 w 3419856"/>
              <a:gd name="connsiteY12" fmla="*/ 74450 h 3429000"/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21806 w 3419856"/>
              <a:gd name="connsiteY9" fmla="*/ 3407194 h 3429000"/>
              <a:gd name="connsiteX10" fmla="*/ 0 w 3419856"/>
              <a:gd name="connsiteY10" fmla="*/ 3354550 h 3429000"/>
              <a:gd name="connsiteX11" fmla="*/ 0 w 3419856"/>
              <a:gd name="connsiteY11" fmla="*/ 74450 h 3429000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8026"/>
              <a:gd name="connsiteY0" fmla="*/ 74450 h 3910007"/>
              <a:gd name="connsiteX1" fmla="*/ 21806 w 3968026"/>
              <a:gd name="connsiteY1" fmla="*/ 21806 h 3910007"/>
              <a:gd name="connsiteX2" fmla="*/ 74450 w 3968026"/>
              <a:gd name="connsiteY2" fmla="*/ 0 h 3910007"/>
              <a:gd name="connsiteX3" fmla="*/ 3345406 w 3968026"/>
              <a:gd name="connsiteY3" fmla="*/ 0 h 3910007"/>
              <a:gd name="connsiteX4" fmla="*/ 3398050 w 3968026"/>
              <a:gd name="connsiteY4" fmla="*/ 21806 h 3910007"/>
              <a:gd name="connsiteX5" fmla="*/ 3419856 w 3968026"/>
              <a:gd name="connsiteY5" fmla="*/ 74450 h 3910007"/>
              <a:gd name="connsiteX6" fmla="*/ 3419856 w 3968026"/>
              <a:gd name="connsiteY6" fmla="*/ 3354550 h 3910007"/>
              <a:gd name="connsiteX7" fmla="*/ 3398050 w 3968026"/>
              <a:gd name="connsiteY7" fmla="*/ 3407194 h 3910007"/>
              <a:gd name="connsiteX8" fmla="*/ 0 w 3968026"/>
              <a:gd name="connsiteY8" fmla="*/ 3354550 h 3910007"/>
              <a:gd name="connsiteX9" fmla="*/ 0 w 3968026"/>
              <a:gd name="connsiteY9" fmla="*/ 74450 h 3910007"/>
              <a:gd name="connsiteX0" fmla="*/ 0 w 3419856"/>
              <a:gd name="connsiteY0" fmla="*/ 74450 h 3901233"/>
              <a:gd name="connsiteX1" fmla="*/ 21806 w 3419856"/>
              <a:gd name="connsiteY1" fmla="*/ 21806 h 3901233"/>
              <a:gd name="connsiteX2" fmla="*/ 74450 w 3419856"/>
              <a:gd name="connsiteY2" fmla="*/ 0 h 3901233"/>
              <a:gd name="connsiteX3" fmla="*/ 3345406 w 3419856"/>
              <a:gd name="connsiteY3" fmla="*/ 0 h 3901233"/>
              <a:gd name="connsiteX4" fmla="*/ 3398050 w 3419856"/>
              <a:gd name="connsiteY4" fmla="*/ 21806 h 3901233"/>
              <a:gd name="connsiteX5" fmla="*/ 3419856 w 3419856"/>
              <a:gd name="connsiteY5" fmla="*/ 74450 h 3901233"/>
              <a:gd name="connsiteX6" fmla="*/ 3419856 w 3419856"/>
              <a:gd name="connsiteY6" fmla="*/ 3354550 h 3901233"/>
              <a:gd name="connsiteX7" fmla="*/ 0 w 3419856"/>
              <a:gd name="connsiteY7" fmla="*/ 3354550 h 3901233"/>
              <a:gd name="connsiteX8" fmla="*/ 0 w 3419856"/>
              <a:gd name="connsiteY8" fmla="*/ 74450 h 3901233"/>
              <a:gd name="connsiteX0" fmla="*/ 0 w 3419856"/>
              <a:gd name="connsiteY0" fmla="*/ 74450 h 3354550"/>
              <a:gd name="connsiteX1" fmla="*/ 21806 w 3419856"/>
              <a:gd name="connsiteY1" fmla="*/ 21806 h 3354550"/>
              <a:gd name="connsiteX2" fmla="*/ 74450 w 3419856"/>
              <a:gd name="connsiteY2" fmla="*/ 0 h 3354550"/>
              <a:gd name="connsiteX3" fmla="*/ 3345406 w 3419856"/>
              <a:gd name="connsiteY3" fmla="*/ 0 h 3354550"/>
              <a:gd name="connsiteX4" fmla="*/ 3398050 w 3419856"/>
              <a:gd name="connsiteY4" fmla="*/ 21806 h 3354550"/>
              <a:gd name="connsiteX5" fmla="*/ 3419856 w 3419856"/>
              <a:gd name="connsiteY5" fmla="*/ 74450 h 3354550"/>
              <a:gd name="connsiteX6" fmla="*/ 3419856 w 3419856"/>
              <a:gd name="connsiteY6" fmla="*/ 3354550 h 3354550"/>
              <a:gd name="connsiteX7" fmla="*/ 0 w 3419856"/>
              <a:gd name="connsiteY7" fmla="*/ 3354550 h 3354550"/>
              <a:gd name="connsiteX8" fmla="*/ 0 w 3419856"/>
              <a:gd name="connsiteY8" fmla="*/ 74450 h 335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19856" h="3354550">
                <a:moveTo>
                  <a:pt x="0" y="74450"/>
                </a:moveTo>
                <a:cubicBezTo>
                  <a:pt x="0" y="54705"/>
                  <a:pt x="7844" y="35768"/>
                  <a:pt x="21806" y="21806"/>
                </a:cubicBezTo>
                <a:cubicBezTo>
                  <a:pt x="35768" y="7844"/>
                  <a:pt x="54705" y="0"/>
                  <a:pt x="74450" y="0"/>
                </a:cubicBezTo>
                <a:lnTo>
                  <a:pt x="3345406" y="0"/>
                </a:lnTo>
                <a:cubicBezTo>
                  <a:pt x="3365151" y="0"/>
                  <a:pt x="3384088" y="7844"/>
                  <a:pt x="3398050" y="21806"/>
                </a:cubicBezTo>
                <a:cubicBezTo>
                  <a:pt x="3412012" y="35768"/>
                  <a:pt x="3419856" y="54705"/>
                  <a:pt x="3419856" y="74450"/>
                </a:cubicBezTo>
                <a:lnTo>
                  <a:pt x="3419856" y="3354550"/>
                </a:lnTo>
                <a:lnTo>
                  <a:pt x="0" y="3354550"/>
                </a:lnTo>
                <a:lnTo>
                  <a:pt x="0" y="74450"/>
                </a:lnTo>
                <a:close/>
              </a:path>
            </a:pathLst>
          </a:custGeom>
        </p:spPr>
        <p:txBody>
          <a:bodyPr>
            <a:normAutofit/>
          </a:bodyPr>
          <a:lstStyle>
            <a:lvl1pPr marL="0" indent="0" algn="ctr">
              <a:buNone/>
              <a:defRPr sz="2000" baseline="0">
                <a:solidFill>
                  <a:schemeClr val="tx1">
                    <a:lumMod val="6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547890"/>
            <a:ext cx="2971800" cy="2405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6671462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2933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0" y="2925286"/>
            <a:ext cx="9144000" cy="1588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2514600" y="2362200"/>
            <a:ext cx="4114800" cy="1127760"/>
          </a:xfrm>
          <a:prstGeom prst="rect">
            <a:avLst/>
          </a:prstGeom>
          <a:solidFill>
            <a:schemeClr val="tx1"/>
          </a:solidFill>
          <a:ln w="76200" cmpd="thinThick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pPr algn="ctr" defTabSz="914400" rtl="0" eaLnBrk="1" latinLnBrk="0" hangingPunct="1">
              <a:spcBef>
                <a:spcPts val="400"/>
              </a:spcBef>
              <a:buNone/>
            </a:pPr>
            <a:endParaRPr lang="en-US" sz="1800" b="1" kern="1200" cap="all" spc="0" baseline="0" smtClean="0">
              <a:solidFill>
                <a:schemeClr val="bg1"/>
              </a:solidFill>
              <a:latin typeface="+mj-lt"/>
              <a:ea typeface="+mj-ea"/>
              <a:cs typeface="Tunga" pitchFamily="2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65400" y="3045460"/>
            <a:ext cx="4013200" cy="428625"/>
          </a:xfrm>
        </p:spPr>
        <p:txBody>
          <a:bodyPr tIns="0" anchor="t">
            <a:noAutofit/>
          </a:bodyPr>
          <a:lstStyle>
            <a:lvl1pPr marL="0" indent="0" algn="ctr">
              <a:buNone/>
              <a:defRPr sz="1600" b="0" i="0" cap="none" spc="0" baseline="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2565400" y="2397760"/>
            <a:ext cx="4013200" cy="599440"/>
          </a:xfrm>
          <a:noFill/>
          <a:ln>
            <a:noFill/>
          </a:ln>
        </p:spPr>
        <p:txBody>
          <a:bodyPr bIns="0" anchor="b"/>
          <a:lstStyle>
            <a:lvl1pPr>
              <a:defRPr>
                <a:effectLst>
                  <a:glow rad="88900">
                    <a:schemeClr val="tx1">
                      <a:alpha val="60000"/>
                    </a:schemeClr>
                  </a:glo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 bwMode="black"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457200" y="2020824"/>
            <a:ext cx="8229600" cy="407517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1392860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922776"/>
            <a:ext cx="9144000" cy="29352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0" y="3921760"/>
            <a:ext cx="9144000" cy="1588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2514600" y="3368040"/>
            <a:ext cx="4114800" cy="1127760"/>
          </a:xfrm>
          <a:prstGeom prst="rect">
            <a:avLst/>
          </a:prstGeom>
          <a:solidFill>
            <a:schemeClr val="tx1"/>
          </a:solidFill>
          <a:ln w="76200" cmpd="thinThick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pPr algn="ctr" defTabSz="914400" rtl="0" eaLnBrk="1" latinLnBrk="0" hangingPunct="1">
              <a:spcBef>
                <a:spcPts val="400"/>
              </a:spcBef>
              <a:buNone/>
            </a:pPr>
            <a:endParaRPr lang="en-US" sz="1800" b="1" kern="1200" cap="all" spc="0" baseline="0" smtClean="0">
              <a:solidFill>
                <a:schemeClr val="bg1"/>
              </a:solidFill>
              <a:latin typeface="+mj-lt"/>
              <a:ea typeface="+mj-ea"/>
              <a:cs typeface="Tunga" pitchFamily="2"/>
            </a:endParaRPr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 bwMode="black">
          <a:xfrm>
            <a:off x="2529052" y="3367246"/>
            <a:ext cx="4085897" cy="706821"/>
          </a:xfrm>
          <a:prstGeom prst="rect">
            <a:avLst/>
          </a:prstGeom>
          <a:noFill/>
          <a:ln w="98425" cmpd="thinThick">
            <a:noFill/>
            <a:miter lim="800000"/>
          </a:ln>
        </p:spPr>
        <p:txBody>
          <a:bodyPr vert="horz" lIns="91440" tIns="45720" rIns="91440" bIns="0" rtlCol="0" anchor="b" anchorCtr="0">
            <a:normAutofit/>
          </a:bodyPr>
          <a:lstStyle>
            <a:lvl1pPr>
              <a:defRPr kumimoji="0" lang="en-US" sz="18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 bwMode="black">
          <a:xfrm>
            <a:off x="2518542" y="4084577"/>
            <a:ext cx="4106917" cy="397094"/>
          </a:xfrm>
        </p:spPr>
        <p:txBody>
          <a:bodyPr tIns="0" anchor="t" anchorCtr="0">
            <a:normAutofit/>
          </a:bodyPr>
          <a:lstStyle>
            <a:lvl1pPr marL="0" indent="0" algn="ctr">
              <a:buNone/>
              <a:def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Tahom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30"/>
          <p:cNvSpPr>
            <a:spLocks noGrp="1"/>
          </p:cNvSpPr>
          <p:nvPr>
            <p:ph sz="quarter" idx="13"/>
          </p:nvPr>
        </p:nvSpPr>
        <p:spPr>
          <a:xfrm>
            <a:off x="457201" y="2020824"/>
            <a:ext cx="4023360" cy="40050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5" name="Content Placeholder 30"/>
          <p:cNvSpPr>
            <a:spLocks noGrp="1"/>
          </p:cNvSpPr>
          <p:nvPr>
            <p:ph sz="quarter" idx="14"/>
          </p:nvPr>
        </p:nvSpPr>
        <p:spPr>
          <a:xfrm>
            <a:off x="4663440" y="2020824"/>
            <a:ext cx="4023360" cy="40050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Content Placeholder 30"/>
          <p:cNvSpPr>
            <a:spLocks noGrp="1"/>
          </p:cNvSpPr>
          <p:nvPr>
            <p:ph sz="quarter" idx="13"/>
          </p:nvPr>
        </p:nvSpPr>
        <p:spPr>
          <a:xfrm>
            <a:off x="457201" y="2819400"/>
            <a:ext cx="4023360" cy="320954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4" name="Content Placeholder 30"/>
          <p:cNvSpPr>
            <a:spLocks noGrp="1"/>
          </p:cNvSpPr>
          <p:nvPr>
            <p:ph sz="quarter" idx="14"/>
          </p:nvPr>
        </p:nvSpPr>
        <p:spPr>
          <a:xfrm>
            <a:off x="4663440" y="2816352"/>
            <a:ext cx="4023360" cy="320954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020824"/>
            <a:ext cx="4023360" cy="704088"/>
          </a:xfrm>
          <a:noFill/>
          <a:ln w="98425" cmpd="thinThick">
            <a:noFill/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spcBef>
                <a:spcPts val="400"/>
              </a:spcBef>
              <a:buNone/>
              <a:defRPr lang="en-US" sz="1800" b="1" kern="1200" cap="none" spc="200" baseline="0" smtClean="0">
                <a:solidFill>
                  <a:schemeClr val="tx1"/>
                </a:solidFill>
                <a:latin typeface="+mj-lt"/>
                <a:ea typeface="+mj-ea"/>
                <a:cs typeface="Tunga" pitchFamily="2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5"/>
          </p:nvPr>
        </p:nvSpPr>
        <p:spPr>
          <a:xfrm>
            <a:off x="4663440" y="2020824"/>
            <a:ext cx="4023360" cy="704088"/>
          </a:xfrm>
          <a:noFill/>
          <a:ln w="98425" cmpd="thinThick">
            <a:noFill/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spcBef>
                <a:spcPts val="400"/>
              </a:spcBef>
              <a:buNone/>
              <a:defRPr lang="en-US" sz="1800" b="1" i="0" kern="1200" cap="none" spc="200" baseline="0" dirty="0" smtClean="0">
                <a:solidFill>
                  <a:schemeClr val="tx1"/>
                </a:solidFill>
                <a:latin typeface="+mj-lt"/>
                <a:ea typeface="+mj-ea"/>
                <a:cs typeface="Tunga" pitchFamily="2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Tx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30"/>
          <p:cNvSpPr>
            <a:spLocks noGrp="1"/>
          </p:cNvSpPr>
          <p:nvPr>
            <p:ph sz="quarter" idx="14"/>
          </p:nvPr>
        </p:nvSpPr>
        <p:spPr>
          <a:xfrm>
            <a:off x="1485900" y="1914525"/>
            <a:ext cx="6172200" cy="351091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1737360" y="5513832"/>
            <a:ext cx="5669280" cy="548640"/>
          </a:xfrm>
        </p:spPr>
        <p:txBody>
          <a:bodyPr vert="horz" lIns="91440" tIns="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 typeface="Arial" pitchFamily="34" charset="0"/>
              <a:buNone/>
              <a:defRPr lang="en-US" sz="1400" b="0" i="0" kern="1200" cap="none" spc="0" baseline="0" smtClean="0">
                <a:solidFill>
                  <a:schemeClr val="tx1"/>
                </a:solidFill>
                <a:latin typeface="+mn-lt"/>
                <a:ea typeface="+mn-ea"/>
                <a:cs typeface="Tahom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52209" y="2026918"/>
            <a:ext cx="5439582" cy="3263750"/>
          </a:xfrm>
          <a:solidFill>
            <a:schemeClr val="tx1"/>
          </a:solidFill>
          <a:ln w="69850" cmpd="dbl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spcBef>
                <a:spcPts val="400"/>
              </a:spcBef>
              <a:buNone/>
              <a:defRPr lang="en-US" sz="1800" b="0" kern="1200" cap="none" spc="0" baseline="0" dirty="0">
                <a:solidFill>
                  <a:schemeClr val="bg1"/>
                </a:solidFill>
                <a:latin typeface="+mj-lt"/>
                <a:ea typeface="+mj-ea"/>
                <a:cs typeface="Tunga" pitchFamily="2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1737360" y="5516880"/>
            <a:ext cx="5669280" cy="548640"/>
          </a:xfrm>
        </p:spPr>
        <p:txBody>
          <a:bodyPr vert="horz" lIns="91440" tIns="0" rIns="91440" bIns="0" rtlCol="0" anchor="ctr" anchorCtr="0">
            <a:normAutofit/>
          </a:bodyPr>
          <a:lstStyle>
            <a:lvl1pPr marL="0" indent="0">
              <a:spcBef>
                <a:spcPts val="0"/>
              </a:spcBef>
              <a:buNone/>
              <a:defRPr lang="en-US" sz="1400" b="0" i="0" kern="1200" cap="none" spc="30" baseline="0" smtClean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marL="0" lvl="0" indent="0" algn="ctr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2514600" y="975360"/>
            <a:ext cx="4114800" cy="70104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4"/>
          </p:nvPr>
        </p:nvSpPr>
        <p:spPr>
          <a:xfrm>
            <a:off x="2981325" y="273180"/>
            <a:ext cx="3181350" cy="292100"/>
          </a:xfrm>
        </p:spPr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5"/>
          </p:nvPr>
        </p:nvSpPr>
        <p:spPr>
          <a:xfrm>
            <a:off x="4038600" y="6172200"/>
            <a:ext cx="1066800" cy="304800"/>
          </a:xfrm>
        </p:spPr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6"/>
          </p:nvPr>
        </p:nvSpPr>
        <p:spPr>
          <a:xfrm>
            <a:off x="1447800" y="6486525"/>
            <a:ext cx="6248400" cy="2921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/>
        </p:nvCxnSpPr>
        <p:spPr>
          <a:xfrm rot="5400000">
            <a:off x="4267200" y="3429000"/>
            <a:ext cx="6858000" cy="1588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 bwMode="hidden">
          <a:xfrm>
            <a:off x="0" y="1"/>
            <a:ext cx="76962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629400" cy="5029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39000" y="914401"/>
            <a:ext cx="926980" cy="5029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9037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05996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2107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611393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510016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783859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53428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184800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9771969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828020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208265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/><Relationship Id="rId3" Type="http://schemas.openxmlformats.org/officeDocument/2006/relationships/slideLayout" Target="../slideLayouts/slideLayout135.xml"/><Relationship Id="rId7" Type="http://schemas.openxmlformats.org/officeDocument/2006/relationships/slideLayout" Target="../slideLayouts/slideLayout139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34.xml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43.xml"/><Relationship Id="rId5" Type="http://schemas.openxmlformats.org/officeDocument/2006/relationships/slideLayout" Target="../slideLayouts/slideLayout137.xml"/><Relationship Id="rId10" Type="http://schemas.openxmlformats.org/officeDocument/2006/relationships/slideLayout" Target="../slideLayouts/slideLayout142.xml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1.xml"/><Relationship Id="rId3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150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45.xml"/><Relationship Id="rId1" Type="http://schemas.openxmlformats.org/officeDocument/2006/relationships/slideLayout" Target="../slideLayouts/slideLayout144.xml"/><Relationship Id="rId6" Type="http://schemas.openxmlformats.org/officeDocument/2006/relationships/slideLayout" Target="../slideLayouts/slideLayout149.xml"/><Relationship Id="rId11" Type="http://schemas.openxmlformats.org/officeDocument/2006/relationships/slideLayout" Target="../slideLayouts/slideLayout154.xml"/><Relationship Id="rId5" Type="http://schemas.openxmlformats.org/officeDocument/2006/relationships/slideLayout" Target="../slideLayouts/slideLayout148.xml"/><Relationship Id="rId10" Type="http://schemas.openxmlformats.org/officeDocument/2006/relationships/slideLayout" Target="../slideLayouts/slideLayout153.xml"/><Relationship Id="rId4" Type="http://schemas.openxmlformats.org/officeDocument/2006/relationships/slideLayout" Target="../slideLayouts/slideLayout147.xml"/><Relationship Id="rId9" Type="http://schemas.openxmlformats.org/officeDocument/2006/relationships/slideLayout" Target="../slideLayouts/slideLayout152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2.xml"/><Relationship Id="rId3" Type="http://schemas.openxmlformats.org/officeDocument/2006/relationships/slideLayout" Target="../slideLayouts/slideLayout157.xml"/><Relationship Id="rId7" Type="http://schemas.openxmlformats.org/officeDocument/2006/relationships/slideLayout" Target="../slideLayouts/slideLayout161.xml"/><Relationship Id="rId12" Type="http://schemas.openxmlformats.org/officeDocument/2006/relationships/theme" Target="../theme/theme15.xml"/><Relationship Id="rId2" Type="http://schemas.openxmlformats.org/officeDocument/2006/relationships/slideLayout" Target="../slideLayouts/slideLayout156.xml"/><Relationship Id="rId1" Type="http://schemas.openxmlformats.org/officeDocument/2006/relationships/slideLayout" Target="../slideLayouts/slideLayout155.xml"/><Relationship Id="rId6" Type="http://schemas.openxmlformats.org/officeDocument/2006/relationships/slideLayout" Target="../slideLayouts/slideLayout160.xml"/><Relationship Id="rId11" Type="http://schemas.openxmlformats.org/officeDocument/2006/relationships/slideLayout" Target="../slideLayouts/slideLayout165.xml"/><Relationship Id="rId5" Type="http://schemas.openxmlformats.org/officeDocument/2006/relationships/slideLayout" Target="../slideLayouts/slideLayout159.xml"/><Relationship Id="rId10" Type="http://schemas.openxmlformats.org/officeDocument/2006/relationships/slideLayout" Target="../slideLayouts/slideLayout164.xml"/><Relationship Id="rId4" Type="http://schemas.openxmlformats.org/officeDocument/2006/relationships/slideLayout" Target="../slideLayouts/slideLayout158.xml"/><Relationship Id="rId9" Type="http://schemas.openxmlformats.org/officeDocument/2006/relationships/slideLayout" Target="../slideLayouts/slideLayout163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3.xml"/><Relationship Id="rId13" Type="http://schemas.openxmlformats.org/officeDocument/2006/relationships/image" Target="../media/image16.png"/><Relationship Id="rId3" Type="http://schemas.openxmlformats.org/officeDocument/2006/relationships/slideLayout" Target="../slideLayouts/slideLayout168.xml"/><Relationship Id="rId7" Type="http://schemas.openxmlformats.org/officeDocument/2006/relationships/slideLayout" Target="../slideLayouts/slideLayout172.xml"/><Relationship Id="rId12" Type="http://schemas.openxmlformats.org/officeDocument/2006/relationships/theme" Target="../theme/theme16.xml"/><Relationship Id="rId2" Type="http://schemas.openxmlformats.org/officeDocument/2006/relationships/slideLayout" Target="../slideLayouts/slideLayout167.xml"/><Relationship Id="rId1" Type="http://schemas.openxmlformats.org/officeDocument/2006/relationships/slideLayout" Target="../slideLayouts/slideLayout166.xml"/><Relationship Id="rId6" Type="http://schemas.openxmlformats.org/officeDocument/2006/relationships/slideLayout" Target="../slideLayouts/slideLayout171.xml"/><Relationship Id="rId11" Type="http://schemas.openxmlformats.org/officeDocument/2006/relationships/slideLayout" Target="../slideLayouts/slideLayout176.xml"/><Relationship Id="rId5" Type="http://schemas.openxmlformats.org/officeDocument/2006/relationships/slideLayout" Target="../slideLayouts/slideLayout170.xml"/><Relationship Id="rId10" Type="http://schemas.openxmlformats.org/officeDocument/2006/relationships/slideLayout" Target="../slideLayouts/slideLayout175.xml"/><Relationship Id="rId4" Type="http://schemas.openxmlformats.org/officeDocument/2006/relationships/slideLayout" Target="../slideLayouts/slideLayout169.xml"/><Relationship Id="rId9" Type="http://schemas.openxmlformats.org/officeDocument/2006/relationships/slideLayout" Target="../slideLayouts/slideLayout174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4.xml"/><Relationship Id="rId3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83.xml"/><Relationship Id="rId12" Type="http://schemas.openxmlformats.org/officeDocument/2006/relationships/theme" Target="../theme/theme17.xml"/><Relationship Id="rId2" Type="http://schemas.openxmlformats.org/officeDocument/2006/relationships/slideLayout" Target="../slideLayouts/slideLayout178.xml"/><Relationship Id="rId1" Type="http://schemas.openxmlformats.org/officeDocument/2006/relationships/slideLayout" Target="../slideLayouts/slideLayout177.xml"/><Relationship Id="rId6" Type="http://schemas.openxmlformats.org/officeDocument/2006/relationships/slideLayout" Target="../slideLayouts/slideLayout182.xml"/><Relationship Id="rId11" Type="http://schemas.openxmlformats.org/officeDocument/2006/relationships/slideLayout" Target="../slideLayouts/slideLayout187.xml"/><Relationship Id="rId5" Type="http://schemas.openxmlformats.org/officeDocument/2006/relationships/slideLayout" Target="../slideLayouts/slideLayout181.xml"/><Relationship Id="rId10" Type="http://schemas.openxmlformats.org/officeDocument/2006/relationships/slideLayout" Target="../slideLayouts/slideLayout186.xml"/><Relationship Id="rId4" Type="http://schemas.openxmlformats.org/officeDocument/2006/relationships/slideLayout" Target="../slideLayouts/slideLayout180.xml"/><Relationship Id="rId9" Type="http://schemas.openxmlformats.org/officeDocument/2006/relationships/slideLayout" Target="../slideLayouts/slideLayout185.xml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5.xml"/><Relationship Id="rId3" Type="http://schemas.openxmlformats.org/officeDocument/2006/relationships/slideLayout" Target="../slideLayouts/slideLayout190.xml"/><Relationship Id="rId7" Type="http://schemas.openxmlformats.org/officeDocument/2006/relationships/slideLayout" Target="../slideLayouts/slideLayout194.xml"/><Relationship Id="rId12" Type="http://schemas.openxmlformats.org/officeDocument/2006/relationships/theme" Target="../theme/theme18.xml"/><Relationship Id="rId2" Type="http://schemas.openxmlformats.org/officeDocument/2006/relationships/slideLayout" Target="../slideLayouts/slideLayout189.xml"/><Relationship Id="rId1" Type="http://schemas.openxmlformats.org/officeDocument/2006/relationships/slideLayout" Target="../slideLayouts/slideLayout188.xml"/><Relationship Id="rId6" Type="http://schemas.openxmlformats.org/officeDocument/2006/relationships/slideLayout" Target="../slideLayouts/slideLayout193.xml"/><Relationship Id="rId11" Type="http://schemas.openxmlformats.org/officeDocument/2006/relationships/slideLayout" Target="../slideLayouts/slideLayout198.xml"/><Relationship Id="rId5" Type="http://schemas.openxmlformats.org/officeDocument/2006/relationships/slideLayout" Target="../slideLayouts/slideLayout192.xml"/><Relationship Id="rId10" Type="http://schemas.openxmlformats.org/officeDocument/2006/relationships/slideLayout" Target="../slideLayouts/slideLayout197.xml"/><Relationship Id="rId4" Type="http://schemas.openxmlformats.org/officeDocument/2006/relationships/slideLayout" Target="../slideLayouts/slideLayout191.xml"/><Relationship Id="rId9" Type="http://schemas.openxmlformats.org/officeDocument/2006/relationships/slideLayout" Target="../slideLayouts/slideLayout196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55827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792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15000" y="6356350"/>
            <a:ext cx="152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trike="noStrike" spc="60" baseline="0">
                <a:solidFill>
                  <a:schemeClr val="tx1"/>
                </a:solidFill>
              </a:defRPr>
            </a:lvl1pPr>
          </a:lstStyle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spc="60" baseline="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43800" y="6356350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aseline="0">
                <a:solidFill>
                  <a:schemeClr val="tx1"/>
                </a:solidFill>
              </a:defRPr>
            </a:lvl1pPr>
          </a:lstStyle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27" r:id="rId3"/>
    <p:sldLayoutId id="2147483928" r:id="rId4"/>
    <p:sldLayoutId id="2147483929" r:id="rId5"/>
    <p:sldLayoutId id="2147483930" r:id="rId6"/>
    <p:sldLayoutId id="2147483931" r:id="rId7"/>
    <p:sldLayoutId id="2147483932" r:id="rId8"/>
    <p:sldLayoutId id="2147483933" r:id="rId9"/>
    <p:sldLayoutId id="2147483934" r:id="rId10"/>
    <p:sldLayoutId id="214748393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000" kern="1200" cap="all" spc="5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7" r:id="rId1"/>
    <p:sldLayoutId id="2147483938" r:id="rId2"/>
    <p:sldLayoutId id="2147483939" r:id="rId3"/>
    <p:sldLayoutId id="2147483940" r:id="rId4"/>
    <p:sldLayoutId id="2147483941" r:id="rId5"/>
    <p:sldLayoutId id="2147483942" r:id="rId6"/>
    <p:sldLayoutId id="2147483943" r:id="rId7"/>
    <p:sldLayoutId id="2147483944" r:id="rId8"/>
    <p:sldLayoutId id="2147483945" r:id="rId9"/>
    <p:sldLayoutId id="2147483946" r:id="rId10"/>
    <p:sldLayoutId id="2147483947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 bwMode="hidden">
          <a:xfrm>
            <a:off x="0" y="1335973"/>
            <a:ext cx="9144000" cy="55220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19301"/>
            <a:ext cx="8229600" cy="41173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981325" y="273180"/>
            <a:ext cx="318135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1200" b="0" cap="all" spc="300" baseline="0">
                <a:solidFill>
                  <a:schemeClr val="tx1"/>
                </a:solidFill>
              </a:defRPr>
            </a:lvl1pPr>
          </a:lstStyle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47800" y="6486525"/>
            <a:ext cx="62484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100" b="0" cap="all" spc="300" baseline="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038600" y="6172200"/>
            <a:ext cx="1066800" cy="304800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ctr">
            <a:normAutofit/>
          </a:bodyPr>
          <a:lstStyle>
            <a:lvl1pPr algn="ctr">
              <a:defRPr sz="1200" b="1">
                <a:solidFill>
                  <a:schemeClr val="tx1"/>
                </a:solidFill>
              </a:defRPr>
            </a:lvl1pPr>
          </a:lstStyle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1331436"/>
            <a:ext cx="9144000" cy="1588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14600" y="975360"/>
            <a:ext cx="4114800" cy="701040"/>
          </a:xfrm>
          <a:prstGeom prst="rect">
            <a:avLst/>
          </a:prstGeom>
          <a:solidFill>
            <a:schemeClr val="tx1"/>
          </a:solidFill>
          <a:ln w="76200" cmpd="thinThick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949" r:id="rId1"/>
    <p:sldLayoutId id="2147483950" r:id="rId2"/>
    <p:sldLayoutId id="2147483951" r:id="rId3"/>
    <p:sldLayoutId id="2147483952" r:id="rId4"/>
    <p:sldLayoutId id="2147483953" r:id="rId5"/>
    <p:sldLayoutId id="2147483954" r:id="rId6"/>
    <p:sldLayoutId id="2147483955" r:id="rId7"/>
    <p:sldLayoutId id="2147483956" r:id="rId8"/>
    <p:sldLayoutId id="2147483957" r:id="rId9"/>
    <p:sldLayoutId id="2147483958" r:id="rId10"/>
    <p:sldLayoutId id="2147483959" r:id="rId11"/>
  </p:sldLayoutIdLst>
  <p:txStyles>
    <p:titleStyle>
      <a:lvl1pPr algn="ctr" defTabSz="914400" rtl="0" eaLnBrk="1" latinLnBrk="0" hangingPunct="1">
        <a:spcBef>
          <a:spcPts val="400"/>
        </a:spcBef>
        <a:buNone/>
        <a:defRPr sz="1800" b="1" kern="1200" cap="all" spc="0" baseline="0">
          <a:solidFill>
            <a:schemeClr val="bg1">
              <a:lumMod val="75000"/>
              <a:lumOff val="25000"/>
            </a:schemeClr>
          </a:solidFill>
          <a:effectLst/>
          <a:latin typeface="+mj-lt"/>
          <a:ea typeface="+mj-ea"/>
          <a:cs typeface="Tunga" pitchFamily="2"/>
        </a:defRPr>
      </a:lvl1pPr>
    </p:titleStyle>
    <p:bodyStyle>
      <a:lvl1pPr marL="0" indent="0" algn="ctr" defTabSz="914400" rtl="0" eaLnBrk="1" latinLnBrk="0" hangingPunct="1">
        <a:lnSpc>
          <a:spcPct val="100000"/>
        </a:lnSpc>
        <a:spcBef>
          <a:spcPts val="600"/>
        </a:spcBef>
        <a:spcAft>
          <a:spcPts val="0"/>
        </a:spcAft>
        <a:buClr>
          <a:schemeClr val="accent1"/>
        </a:buClr>
        <a:buFontTx/>
        <a:buNone/>
        <a:defRPr sz="2000" b="0" i="0" kern="1200" cap="none" spc="30" baseline="0">
          <a:solidFill>
            <a:schemeClr val="tx1"/>
          </a:solidFill>
          <a:latin typeface="+mn-lt"/>
          <a:ea typeface="+mn-ea"/>
          <a:cs typeface="Tahoma" pitchFamily="34" charset="0"/>
        </a:defRPr>
      </a:lvl1pPr>
      <a:lvl2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800" kern="1200">
          <a:solidFill>
            <a:schemeClr val="tx2"/>
          </a:solidFill>
          <a:latin typeface="+mn-lt"/>
          <a:ea typeface="+mn-ea"/>
          <a:cs typeface="Tahoma" pitchFamily="34" charset="0"/>
        </a:defRPr>
      </a:lvl2pPr>
      <a:lvl3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3pPr>
      <a:lvl4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400" kern="1200">
          <a:solidFill>
            <a:schemeClr val="tx2"/>
          </a:solidFill>
          <a:latin typeface="+mn-lt"/>
          <a:ea typeface="+mn-ea"/>
          <a:cs typeface="Tahoma" pitchFamily="34" charset="0"/>
        </a:defRPr>
      </a:lvl4pPr>
      <a:lvl5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400" kern="1200" baseline="0">
          <a:solidFill>
            <a:schemeClr val="tx1"/>
          </a:solidFill>
          <a:latin typeface="+mn-lt"/>
          <a:ea typeface="+mn-ea"/>
          <a:cs typeface="Tahoma" pitchFamily="34" charset="0"/>
        </a:defRPr>
      </a:lvl5pPr>
      <a:lvl6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2367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B89E4A68-0909-475A-A590-5BF0E20FBE4D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1E8759CD-4D2D-4140-9F8E-F640202F01FF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6.xml"/><Relationship Id="rId1" Type="http://schemas.openxmlformats.org/officeDocument/2006/relationships/slideLayout" Target="../slideLayouts/slideLayout11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9.xml"/><Relationship Id="rId6" Type="http://schemas.openxmlformats.org/officeDocument/2006/relationships/image" Target="../media/image26.jpg"/><Relationship Id="rId5" Type="http://schemas.openxmlformats.org/officeDocument/2006/relationships/image" Target="../media/image25.jpg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slide" Target="slide29.xml"/><Relationship Id="rId3" Type="http://schemas.openxmlformats.org/officeDocument/2006/relationships/slide" Target="slide16.xml"/><Relationship Id="rId7" Type="http://schemas.openxmlformats.org/officeDocument/2006/relationships/slide" Target="slide28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6.xml"/><Relationship Id="rId6" Type="http://schemas.openxmlformats.org/officeDocument/2006/relationships/slide" Target="slide24.xml"/><Relationship Id="rId5" Type="http://schemas.openxmlformats.org/officeDocument/2006/relationships/slide" Target="slide23.xml"/><Relationship Id="rId4" Type="http://schemas.openxmlformats.org/officeDocument/2006/relationships/slide" Target="slide22.xml"/><Relationship Id="rId9" Type="http://schemas.openxmlformats.org/officeDocument/2006/relationships/slide" Target="slide3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1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9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jahaneshimi.com/6994/%d8%a7%d8%b3%db%8c%d8%af-%d8%b3%db%8c%d8%aa%d8%b1%db%8c%da%a9-%d8%ae%d8%b4%da%a9-%da%86%db%8c%d8%b3%d8%aa-%d9%88-%da%86%d9%87-%da%a9%d8%a7%d8%b1%d8%a8%d8%b1%d8%af%d9%87%d8%a7%db%8c%db%8c-%d8%af%d8%a7/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5.xml"/><Relationship Id="rId5" Type="http://schemas.openxmlformats.org/officeDocument/2006/relationships/slide" Target="slide15.xml"/><Relationship Id="rId4" Type="http://schemas.openxmlformats.org/officeDocument/2006/relationships/image" Target="../media/image30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9.xml"/><Relationship Id="rId4" Type="http://schemas.openxmlformats.org/officeDocument/2006/relationships/image" Target="../media/image31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0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01.xml"/><Relationship Id="rId4" Type="http://schemas.openxmlformats.org/officeDocument/2006/relationships/image" Target="../media/image34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8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5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3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2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3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0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0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0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9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9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0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9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9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9.xml"/><Relationship Id="rId5" Type="http://schemas.openxmlformats.org/officeDocument/2006/relationships/image" Target="../media/image49.jpg"/><Relationship Id="rId4" Type="http://schemas.openxmlformats.org/officeDocument/2006/relationships/image" Target="../media/image48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0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3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45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34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34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34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79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9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9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79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01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5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79.xml"/><Relationship Id="rId4" Type="http://schemas.openxmlformats.org/officeDocument/2006/relationships/image" Target="../media/image61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79.xml"/><Relationship Id="rId4" Type="http://schemas.openxmlformats.org/officeDocument/2006/relationships/image" Target="../media/image49.jp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79.xml"/><Relationship Id="rId4" Type="http://schemas.openxmlformats.org/officeDocument/2006/relationships/image" Target="../media/image64.jpe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79.xml"/><Relationship Id="rId4" Type="http://schemas.microsoft.com/office/2007/relationships/hdphoto" Target="../media/hdphoto1.wdp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image" Target="../media/image66.jpeg"/><Relationship Id="rId7" Type="http://schemas.openxmlformats.org/officeDocument/2006/relationships/image" Target="../media/image70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69.jpeg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79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79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134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134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134.xml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79.png"/><Relationship Id="rId4" Type="http://schemas.openxmlformats.org/officeDocument/2006/relationships/notesSlide" Target="../notesSlides/notesSlide66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134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82.png"/><Relationship Id="rId4" Type="http://schemas.openxmlformats.org/officeDocument/2006/relationships/image" Target="../media/image81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101.xml"/><Relationship Id="rId5" Type="http://schemas.openxmlformats.org/officeDocument/2006/relationships/image" Target="../media/image85.png"/><Relationship Id="rId4" Type="http://schemas.openxmlformats.org/officeDocument/2006/relationships/image" Target="../media/image84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13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13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101.xml"/><Relationship Id="rId4" Type="http://schemas.openxmlformats.org/officeDocument/2006/relationships/image" Target="../media/image89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13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101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10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4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8.png"/><Relationship Id="rId5" Type="http://schemas.openxmlformats.org/officeDocument/2006/relationships/image" Target="../media/image97.png"/><Relationship Id="rId4" Type="http://schemas.openxmlformats.org/officeDocument/2006/relationships/image" Target="../media/image96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101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101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79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jpeg"/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101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167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101.xml"/><Relationship Id="rId4" Type="http://schemas.openxmlformats.org/officeDocument/2006/relationships/image" Target="../media/image10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4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79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eg"/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134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101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13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0.xml"/><Relationship Id="rId2" Type="http://schemas.openxmlformats.org/officeDocument/2006/relationships/slideLayout" Target="../slideLayouts/slideLayout134.xml"/><Relationship Id="rId1" Type="http://schemas.openxmlformats.org/officeDocument/2006/relationships/themeOverride" Target="../theme/themeOverride1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hyperlink" Target="http://fdacrm.ir/" TargetMode="External"/><Relationship Id="rId2" Type="http://schemas.openxmlformats.org/officeDocument/2006/relationships/notesSlide" Target="../notesSlides/notesSlide91.xml"/><Relationship Id="rId1" Type="http://schemas.openxmlformats.org/officeDocument/2006/relationships/slideLayout" Target="../slideLayouts/slideLayout134.xml"/><Relationship Id="rId4" Type="http://schemas.openxmlformats.org/officeDocument/2006/relationships/image" Target="../media/image111.jp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notesSlide" Target="../notesSlides/notesSlide92.xml"/><Relationship Id="rId1" Type="http://schemas.openxmlformats.org/officeDocument/2006/relationships/slideLayout" Target="../slideLayouts/slideLayout79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3.xml"/><Relationship Id="rId1" Type="http://schemas.openxmlformats.org/officeDocument/2006/relationships/slideLayout" Target="../slideLayouts/slideLayout101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4.xml"/><Relationship Id="rId1" Type="http://schemas.openxmlformats.org/officeDocument/2006/relationships/slideLayout" Target="../slideLayouts/slideLayout178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5.xml"/><Relationship Id="rId1" Type="http://schemas.openxmlformats.org/officeDocument/2006/relationships/slideLayout" Target="../slideLayouts/slideLayout13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75136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fa-IR" sz="3600" b="1" dirty="0" smtClean="0">
                <a:solidFill>
                  <a:schemeClr val="tx1"/>
                </a:solidFill>
              </a:rPr>
              <a:t/>
            </a:r>
            <a:br>
              <a:rPr lang="fa-IR" sz="3600" b="1" dirty="0" smtClean="0">
                <a:solidFill>
                  <a:schemeClr val="tx1"/>
                </a:solidFill>
              </a:rPr>
            </a:br>
            <a:r>
              <a:rPr lang="fa-IR" sz="3600" b="1" dirty="0" smtClean="0">
                <a:solidFill>
                  <a:schemeClr val="tx1"/>
                </a:solidFill>
                <a:cs typeface="B Titr" pitchFamily="2" charset="-78"/>
              </a:rPr>
              <a:t>آزمایش </a:t>
            </a:r>
            <a:r>
              <a:rPr lang="fa-IR" sz="3600" b="1" dirty="0">
                <a:solidFill>
                  <a:schemeClr val="tx1"/>
                </a:solidFill>
                <a:cs typeface="B Titr" pitchFamily="2" charset="-78"/>
              </a:rPr>
              <a:t>هاي ارگانولپتیکی</a:t>
            </a:r>
            <a:r>
              <a:rPr lang="fa-IR" sz="3600" b="1" dirty="0">
                <a:solidFill>
                  <a:schemeClr val="tx1"/>
                </a:solidFill>
              </a:rPr>
              <a:t/>
            </a:r>
            <a:br>
              <a:rPr lang="fa-IR" sz="3600" b="1" dirty="0">
                <a:solidFill>
                  <a:schemeClr val="tx1"/>
                </a:solidFill>
              </a:rPr>
            </a:b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00600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pPr marL="0" indent="0" algn="just" rtl="1">
              <a:lnSpc>
                <a:spcPct val="170000"/>
              </a:lnSpc>
              <a:buNone/>
            </a:pPr>
            <a:r>
              <a:rPr lang="fa-IR" dirty="0" smtClean="0">
                <a:cs typeface="B Nazanin" pitchFamily="2" charset="-78"/>
              </a:rPr>
              <a:t>• </a:t>
            </a:r>
            <a:r>
              <a:rPr lang="fa-IR" dirty="0">
                <a:cs typeface="B Nazanin" pitchFamily="2" charset="-78"/>
              </a:rPr>
              <a:t>بر اساس تعاریف ارائه شده آزمایش هاي ارگانولپتیکی اصطلاحا به آزمایشهایی گفته </a:t>
            </a:r>
            <a:r>
              <a:rPr lang="fa-IR" dirty="0" smtClean="0">
                <a:cs typeface="B Nazanin" pitchFamily="2" charset="-78"/>
              </a:rPr>
              <a:t>میشود </a:t>
            </a:r>
            <a:r>
              <a:rPr lang="fa-IR" dirty="0">
                <a:cs typeface="B Nazanin" pitchFamily="2" charset="-78"/>
              </a:rPr>
              <a:t>که </a:t>
            </a:r>
            <a:r>
              <a:rPr lang="fa-IR" b="1" dirty="0">
                <a:cs typeface="B Nazanin" pitchFamily="2" charset="-78"/>
              </a:rPr>
              <a:t>بر مبناي بو، طعم و وضعیت ظاهري مواد غذایی </a:t>
            </a:r>
            <a:r>
              <a:rPr lang="fa-IR" dirty="0">
                <a:cs typeface="B Nazanin" pitchFamily="2" charset="-78"/>
              </a:rPr>
              <a:t>انجام می شود</a:t>
            </a:r>
            <a:r>
              <a:rPr lang="fa-IR" dirty="0" smtClean="0">
                <a:cs typeface="B Nazanin" pitchFamily="2" charset="-78"/>
              </a:rPr>
              <a:t>.</a:t>
            </a:r>
          </a:p>
          <a:p>
            <a:pPr marL="0" indent="0" algn="just" rtl="1">
              <a:lnSpc>
                <a:spcPct val="170000"/>
              </a:lnSpc>
              <a:buNone/>
            </a:pPr>
            <a:endParaRPr lang="fa-IR" dirty="0">
              <a:cs typeface="B Nazanin" pitchFamily="2" charset="-78"/>
            </a:endParaRPr>
          </a:p>
          <a:p>
            <a:pPr marL="0" indent="0" algn="just" rtl="1">
              <a:lnSpc>
                <a:spcPct val="170000"/>
              </a:lnSpc>
              <a:buNone/>
            </a:pPr>
            <a:r>
              <a:rPr lang="fa-IR" dirty="0">
                <a:cs typeface="B Nazanin" pitchFamily="2" charset="-78"/>
              </a:rPr>
              <a:t>• به طور مثال در </a:t>
            </a:r>
            <a:r>
              <a:rPr lang="fa-IR" b="1" dirty="0">
                <a:cs typeface="B Nazanin" pitchFamily="2" charset="-78"/>
              </a:rPr>
              <a:t>زردچوبه </a:t>
            </a:r>
            <a:r>
              <a:rPr lang="fa-IR" dirty="0">
                <a:cs typeface="B Nazanin" pitchFamily="2" charset="-78"/>
              </a:rPr>
              <a:t>که باید حالت یکنواخت داشته باشد، </a:t>
            </a:r>
            <a:r>
              <a:rPr lang="fa-IR" b="1" dirty="0">
                <a:cs typeface="B Nazanin" pitchFamily="2" charset="-78"/>
              </a:rPr>
              <a:t>ذرات ناهمگونی </a:t>
            </a:r>
            <a:r>
              <a:rPr lang="fa-IR" dirty="0" smtClean="0">
                <a:cs typeface="B Nazanin" pitchFamily="2" charset="-78"/>
              </a:rPr>
              <a:t>دیده می شود و </a:t>
            </a:r>
            <a:r>
              <a:rPr lang="fa-IR" dirty="0">
                <a:cs typeface="B Nazanin" pitchFamily="2" charset="-78"/>
              </a:rPr>
              <a:t>گاهی </a:t>
            </a:r>
            <a:r>
              <a:rPr lang="fa-IR" b="1" dirty="0">
                <a:cs typeface="B Nazanin" pitchFamily="2" charset="-78"/>
              </a:rPr>
              <a:t>ذرات رطوبت کشیده سفید رنگی </a:t>
            </a:r>
            <a:r>
              <a:rPr lang="fa-IR" dirty="0">
                <a:cs typeface="B Nazanin" pitchFamily="2" charset="-78"/>
              </a:rPr>
              <a:t>دیده می شود، بازرس ذرات مورد اشاره </a:t>
            </a:r>
            <a:r>
              <a:rPr lang="fa-IR" dirty="0" smtClean="0">
                <a:cs typeface="B Nazanin" pitchFamily="2" charset="-78"/>
              </a:rPr>
              <a:t>را جدا </a:t>
            </a:r>
            <a:r>
              <a:rPr lang="fa-IR" dirty="0">
                <a:cs typeface="B Nazanin" pitchFamily="2" charset="-78"/>
              </a:rPr>
              <a:t>کرده به دقت بازبینی می کند شاید زردچوبه تقلبی را با مخلوط کردن آرد </a:t>
            </a:r>
            <a:r>
              <a:rPr lang="fa-IR" dirty="0" smtClean="0">
                <a:cs typeface="B Nazanin" pitchFamily="2" charset="-78"/>
              </a:rPr>
              <a:t>و زردچوبه </a:t>
            </a:r>
            <a:r>
              <a:rPr lang="fa-IR" dirty="0">
                <a:cs typeface="B Nazanin" pitchFamily="2" charset="-78"/>
              </a:rPr>
              <a:t>تهیه نموده باشند یا در ملاحظه وضعیت غیرطبیعی هر ماده غذایی با </a:t>
            </a:r>
            <a:r>
              <a:rPr lang="fa-IR" dirty="0" smtClean="0">
                <a:cs typeface="B Nazanin" pitchFamily="2" charset="-78"/>
              </a:rPr>
              <a:t>اندکی دقت </a:t>
            </a:r>
            <a:r>
              <a:rPr lang="fa-IR" dirty="0">
                <a:cs typeface="B Nazanin" pitchFamily="2" charset="-78"/>
              </a:rPr>
              <a:t>و تامل ممکن است به نکات مهمی اطلاع حاصل گردد.</a:t>
            </a:r>
            <a:endParaRPr lang="en-US" dirty="0">
              <a:cs typeface="B Nazani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98046041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685800"/>
            <a:ext cx="7024744" cy="1143000"/>
          </a:xfrm>
        </p:spPr>
        <p:txBody>
          <a:bodyPr>
            <a:normAutofit/>
          </a:bodyPr>
          <a:lstStyle/>
          <a:p>
            <a:r>
              <a:rPr lang="fa-IR" sz="3600" dirty="0" smtClean="0">
                <a:solidFill>
                  <a:schemeClr val="tx1"/>
                </a:solidFill>
                <a:cs typeface="B Titr" pitchFamily="2" charset="-78"/>
              </a:rPr>
              <a:t>معدوم سازی مقادیر زیاد مواد غذایی</a:t>
            </a:r>
            <a:endParaRPr lang="en-US" sz="3600" dirty="0">
              <a:solidFill>
                <a:schemeClr val="tx1"/>
              </a:solidFill>
              <a:cs typeface="B Tit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 rtl="1">
              <a:lnSpc>
                <a:spcPct val="150000"/>
              </a:lnSpc>
            </a:pPr>
            <a:r>
              <a:rPr lang="fa-IR" sz="2800" dirty="0" smtClean="0">
                <a:cs typeface="B Nazanin" pitchFamily="2" charset="-78"/>
              </a:rPr>
              <a:t>دفن در محل تخلیه زباله شهری و پوشاندن کامل با خاک</a:t>
            </a:r>
          </a:p>
          <a:p>
            <a:pPr algn="r" rtl="1">
              <a:lnSpc>
                <a:spcPct val="150000"/>
              </a:lnSpc>
            </a:pPr>
            <a:r>
              <a:rPr lang="fa-IR" sz="2800" dirty="0" smtClean="0">
                <a:cs typeface="B Nazanin" pitchFamily="2" charset="-78"/>
              </a:rPr>
              <a:t>سوزاندن در مکانی خارج از مناطق مسکونی</a:t>
            </a:r>
          </a:p>
          <a:p>
            <a:pPr algn="r" rtl="1">
              <a:lnSpc>
                <a:spcPct val="150000"/>
              </a:lnSpc>
            </a:pPr>
            <a:r>
              <a:rPr lang="fa-IR" sz="2800" dirty="0" smtClean="0">
                <a:cs typeface="B Nazanin" pitchFamily="2" charset="-78"/>
              </a:rPr>
              <a:t>تخلیه مواد غذایی مایع در شبکه فاضلاب</a:t>
            </a:r>
            <a:endParaRPr lang="en-US" sz="2800" dirty="0">
              <a:cs typeface="B Nazani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58999495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457200"/>
            <a:ext cx="7024744" cy="1143000"/>
          </a:xfrm>
        </p:spPr>
        <p:txBody>
          <a:bodyPr/>
          <a:lstStyle/>
          <a:p>
            <a:pPr algn="ctr"/>
            <a:r>
              <a:rPr lang="fa-IR" dirty="0">
                <a:cs typeface="B Yekan" pitchFamily="2" charset="-78"/>
              </a:rPr>
              <a:t>منابع</a:t>
            </a:r>
            <a:endParaRPr lang="en-US" dirty="0">
              <a:cs typeface="B Yekan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676400"/>
            <a:ext cx="7973209" cy="4572000"/>
          </a:xfrm>
        </p:spPr>
        <p:txBody>
          <a:bodyPr>
            <a:normAutofit/>
          </a:bodyPr>
          <a:lstStyle/>
          <a:p>
            <a:pPr marL="68580" indent="0" algn="r" rtl="1">
              <a:buNone/>
            </a:pPr>
            <a:endParaRPr lang="fa-IR" dirty="0" smtClean="0">
              <a:cs typeface="B Ferdosi" pitchFamily="2" charset="-78"/>
            </a:endParaRPr>
          </a:p>
          <a:p>
            <a:pPr algn="just" rtl="1"/>
            <a:r>
              <a:rPr lang="fa-IR" sz="2800" dirty="0" smtClean="0">
                <a:cs typeface="B Ferdosi" pitchFamily="2" charset="-78"/>
              </a:rPr>
              <a:t>راهنمای بازرسی از مراکز تهیه و توزیع و اماکن عمومی</a:t>
            </a:r>
          </a:p>
          <a:p>
            <a:pPr algn="just" rtl="1"/>
            <a:r>
              <a:rPr lang="fa-IR" sz="2800" dirty="0">
                <a:cs typeface="B Ferdosi" pitchFamily="2" charset="-78"/>
              </a:rPr>
              <a:t>راهنمای  شناسایی </a:t>
            </a:r>
            <a:r>
              <a:rPr lang="fa-IR" sz="2800" dirty="0" smtClean="0">
                <a:cs typeface="B Ferdosi" pitchFamily="2" charset="-78"/>
              </a:rPr>
              <a:t>تقلب مواد غذایی </a:t>
            </a:r>
            <a:r>
              <a:rPr lang="fa-IR" sz="2800" dirty="0">
                <a:cs typeface="B Ferdosi" pitchFamily="2" charset="-78"/>
              </a:rPr>
              <a:t>در بازرسی</a:t>
            </a:r>
          </a:p>
          <a:p>
            <a:pPr algn="just" rtl="1"/>
            <a:r>
              <a:rPr lang="fa-IR" sz="2800" dirty="0" smtClean="0">
                <a:cs typeface="B Ferdosi" pitchFamily="2" charset="-78"/>
              </a:rPr>
              <a:t>دستورالعمل اجرایی بازرسی از مراکز تهیه ، توزیع ، نگهداری حمل و نقل و فروش مواد خوردنی و آشامیدنی</a:t>
            </a:r>
          </a:p>
          <a:p>
            <a:pPr algn="just" rtl="1"/>
            <a:r>
              <a:rPr lang="fa-IR" sz="2800" dirty="0" smtClean="0">
                <a:cs typeface="B Ferdosi" pitchFamily="2" charset="-78"/>
              </a:rPr>
              <a:t>کتاب تقلبات رایج در مراکز عرضه مواد  غذایی و روش های های کاربردی شناسایی آنها(ویژه بازرسان و دانشجویان مهندسی بهداشت </a:t>
            </a:r>
            <a:r>
              <a:rPr lang="fa-IR" sz="2800" dirty="0" smtClean="0">
                <a:cs typeface="B Ferdosi" pitchFamily="2" charset="-78"/>
              </a:rPr>
              <a:t>محیط)</a:t>
            </a:r>
            <a:r>
              <a:rPr lang="fa-IR" sz="2800" dirty="0" smtClean="0">
                <a:cs typeface="B Ferdosi" pitchFamily="2" charset="-78"/>
              </a:rPr>
              <a:t>نوشته امیرحسین جدیدی، مهرنوش ابطحی، مجید تاجیک</a:t>
            </a:r>
            <a:endParaRPr lang="fa-IR" sz="2800" dirty="0" smtClean="0">
              <a:cs typeface="B Ferdosi" pitchFamily="2" charset="-78"/>
            </a:endParaRPr>
          </a:p>
          <a:p>
            <a:pPr algn="r" rt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5059627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8580" indent="0" algn="ctr" rtl="1">
              <a:lnSpc>
                <a:spcPct val="150000"/>
              </a:lnSpc>
              <a:buNone/>
            </a:pPr>
            <a:r>
              <a:rPr lang="fa-IR" dirty="0" smtClean="0">
                <a:cs typeface="B Yekan" pitchFamily="2" charset="-78"/>
              </a:rPr>
              <a:t>تهیه و ارائه:</a:t>
            </a:r>
          </a:p>
          <a:p>
            <a:pPr marL="68580" indent="0" algn="ctr" rtl="1">
              <a:lnSpc>
                <a:spcPct val="150000"/>
              </a:lnSpc>
              <a:buNone/>
            </a:pPr>
            <a:r>
              <a:rPr lang="fa-IR" dirty="0" smtClean="0">
                <a:cs typeface="B Yekan" pitchFamily="2" charset="-78"/>
              </a:rPr>
              <a:t> فهیمه شیرقاضی</a:t>
            </a:r>
          </a:p>
          <a:p>
            <a:pPr marL="68580" indent="0" algn="r" rtl="1">
              <a:lnSpc>
                <a:spcPct val="150000"/>
              </a:lnSpc>
              <a:buNone/>
            </a:pPr>
            <a:r>
              <a:rPr lang="fa-IR" dirty="0" smtClean="0">
                <a:cs typeface="B Yekan" pitchFamily="2" charset="-78"/>
              </a:rPr>
              <a:t>کارشناس مهندسی بهداشت محیط معاونت بهداشت گناباد</a:t>
            </a:r>
            <a:endParaRPr lang="en-US" dirty="0">
              <a:cs typeface="B Yeka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407797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 rtl="1">
              <a:lnSpc>
                <a:spcPct val="200000"/>
              </a:lnSpc>
            </a:pPr>
            <a:r>
              <a:rPr lang="fa-IR" sz="2400" dirty="0" smtClean="0">
                <a:cs typeface="B Nazanin" pitchFamily="2" charset="-78"/>
              </a:rPr>
              <a:t>بوئیدن </a:t>
            </a:r>
            <a:r>
              <a:rPr lang="fa-IR" sz="2400" dirty="0">
                <a:cs typeface="B Nazanin" pitchFamily="2" charset="-78"/>
              </a:rPr>
              <a:t>مواد غذایی </a:t>
            </a:r>
            <a:r>
              <a:rPr lang="fa-IR" sz="2400" dirty="0" smtClean="0">
                <a:cs typeface="B Nazanin" pitchFamily="2" charset="-78"/>
              </a:rPr>
              <a:t>گوشتی </a:t>
            </a:r>
            <a:r>
              <a:rPr lang="fa-IR" sz="2400" dirty="0">
                <a:cs typeface="B Nazanin" pitchFamily="2" charset="-78"/>
              </a:rPr>
              <a:t>که احتمال فساد </a:t>
            </a:r>
          </a:p>
          <a:p>
            <a:pPr algn="just" rtl="1">
              <a:lnSpc>
                <a:spcPct val="200000"/>
              </a:lnSpc>
            </a:pPr>
            <a:r>
              <a:rPr lang="fa-IR" sz="2400" dirty="0">
                <a:cs typeface="B Nazanin" pitchFamily="2" charset="-78"/>
              </a:rPr>
              <a:t>طعم مواد غذائی و چشیدن آن با تامل و مزمزه کردن (با تفکیک طعم </a:t>
            </a:r>
            <a:r>
              <a:rPr lang="fa-IR" sz="2400" dirty="0" smtClean="0">
                <a:cs typeface="B Nazanin" pitchFamily="2" charset="-78"/>
              </a:rPr>
              <a:t>هاي </a:t>
            </a:r>
            <a:r>
              <a:rPr lang="fa-IR" sz="2400" dirty="0">
                <a:cs typeface="B Nazanin" pitchFamily="2" charset="-78"/>
              </a:rPr>
              <a:t>مختلف) می تواند بازرس را به فساد، تقلب و کهنگی مواد </a:t>
            </a:r>
            <a:r>
              <a:rPr lang="fa-IR" sz="2400" dirty="0" smtClean="0">
                <a:cs typeface="B Nazanin" pitchFamily="2" charset="-78"/>
              </a:rPr>
              <a:t>غذایی هدایت </a:t>
            </a:r>
            <a:r>
              <a:rPr lang="fa-IR" sz="2400" dirty="0">
                <a:cs typeface="B Nazanin" pitchFamily="2" charset="-78"/>
              </a:rPr>
              <a:t>کند.</a:t>
            </a:r>
          </a:p>
          <a:p>
            <a:pPr marL="0" indent="0" algn="just" rtl="1">
              <a:lnSpc>
                <a:spcPct val="200000"/>
              </a:lnSpc>
              <a:buNone/>
            </a:pPr>
            <a:r>
              <a:rPr lang="fa-IR" sz="2400" dirty="0" smtClean="0">
                <a:cs typeface="B Nazanin" pitchFamily="2" charset="-78"/>
              </a:rPr>
              <a:t>مثال: وقتی </a:t>
            </a:r>
            <a:r>
              <a:rPr lang="fa-IR" sz="2400" dirty="0">
                <a:cs typeface="B Nazanin" pitchFamily="2" charset="-78"/>
              </a:rPr>
              <a:t>کمی روغن زیتون را می چشیم، تامل می کنیم، اگر در ابتداي </a:t>
            </a:r>
            <a:r>
              <a:rPr lang="fa-IR" sz="2400" dirty="0" smtClean="0">
                <a:cs typeface="B Nazanin" pitchFamily="2" charset="-78"/>
              </a:rPr>
              <a:t>گلواحساس </a:t>
            </a:r>
            <a:r>
              <a:rPr lang="fa-IR" sz="2400" dirty="0">
                <a:cs typeface="B Nazanin" pitchFamily="2" charset="-78"/>
              </a:rPr>
              <a:t>سوزش شد احتمال زیاد اکسیداسیون روغن و کهنگی آن </a:t>
            </a:r>
            <a:r>
              <a:rPr lang="fa-IR" sz="2400" dirty="0" smtClean="0">
                <a:cs typeface="B Nazanin" pitchFamily="2" charset="-78"/>
              </a:rPr>
              <a:t>درمرحله </a:t>
            </a:r>
            <a:r>
              <a:rPr lang="fa-IR" sz="2400" dirty="0">
                <a:cs typeface="B Nazanin" pitchFamily="2" charset="-78"/>
              </a:rPr>
              <a:t>نامناسبی </a:t>
            </a:r>
            <a:r>
              <a:rPr lang="fa-IR" sz="2400" dirty="0" smtClean="0">
                <a:cs typeface="B Nazanin" pitchFamily="2" charset="-78"/>
              </a:rPr>
              <a:t>است</a:t>
            </a:r>
            <a:r>
              <a:rPr lang="fa-IR" sz="2400" dirty="0">
                <a:cs typeface="B Nazanin" pitchFamily="2" charset="-78"/>
              </a:rPr>
              <a:t>.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fa-IR" sz="3600" b="1" dirty="0" smtClean="0"/>
              <a:t/>
            </a:r>
            <a:br>
              <a:rPr lang="fa-IR" sz="3600" b="1" dirty="0" smtClean="0"/>
            </a:br>
            <a:r>
              <a:rPr lang="fa-IR" sz="3600" b="1" dirty="0" smtClean="0">
                <a:cs typeface="B Titr" pitchFamily="2" charset="-78"/>
              </a:rPr>
              <a:t>آزمایش </a:t>
            </a:r>
            <a:r>
              <a:rPr lang="fa-IR" sz="3600" b="1" dirty="0">
                <a:cs typeface="B Titr" pitchFamily="2" charset="-78"/>
              </a:rPr>
              <a:t>هاي ارگانولپتیکی</a:t>
            </a:r>
            <a:r>
              <a:rPr lang="fa-IR" sz="3600" b="1" dirty="0"/>
              <a:t/>
            </a:r>
            <a:br>
              <a:rPr lang="fa-IR" sz="3600" b="1" dirty="0"/>
            </a:b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1473083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9740" y="717214"/>
            <a:ext cx="8229600" cy="1143000"/>
          </a:xfrm>
        </p:spPr>
        <p:txBody>
          <a:bodyPr>
            <a:normAutofit fontScale="90000"/>
          </a:bodyPr>
          <a:lstStyle/>
          <a:p>
            <a:pPr algn="ctr" rtl="1"/>
            <a:r>
              <a:rPr lang="fa-IR" dirty="0" smtClean="0">
                <a:cs typeface="B Titr" pitchFamily="2" charset="-78"/>
              </a:rPr>
              <a:t>تقلب در</a:t>
            </a:r>
            <a:r>
              <a:rPr lang="fa-IR" dirty="0">
                <a:cs typeface="B Titr" pitchFamily="2" charset="-78"/>
              </a:rPr>
              <a:t>انواع</a:t>
            </a:r>
            <a:r>
              <a:rPr lang="en-US" dirty="0">
                <a:cs typeface="B Titr" pitchFamily="2" charset="-78"/>
              </a:rPr>
              <a:t/>
            </a:r>
            <a:br>
              <a:rPr lang="en-US" dirty="0">
                <a:cs typeface="B Titr" pitchFamily="2" charset="-78"/>
              </a:rPr>
            </a:br>
            <a:endParaRPr lang="en-US" dirty="0">
              <a:cs typeface="B Titr" pitchFamily="2" charset="-78"/>
            </a:endParaRPr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48400" y="3958553"/>
            <a:ext cx="2664183" cy="2072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94" t="21504" r="27133"/>
          <a:stretch/>
        </p:blipFill>
        <p:spPr bwMode="auto">
          <a:xfrm>
            <a:off x="3048000" y="1600200"/>
            <a:ext cx="2471057" cy="24977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750" b="35179"/>
          <a:stretch/>
        </p:blipFill>
        <p:spPr>
          <a:xfrm rot="5400000">
            <a:off x="263679" y="4315573"/>
            <a:ext cx="2674726" cy="1358781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5230" y="4257526"/>
            <a:ext cx="3547956" cy="2219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87441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7467600" cy="609600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fa-IR" sz="2800" dirty="0" smtClean="0">
                <a:cs typeface="B Titr" pitchFamily="2" charset="-78"/>
              </a:rPr>
              <a:t>سرانه مصرف نان در کشور 120 تا 150 کیلوگرم در سال می باشد.</a:t>
            </a:r>
            <a:endParaRPr lang="en-US" sz="2800" dirty="0">
              <a:cs typeface="B Tit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51676"/>
            <a:ext cx="8229600" cy="4876800"/>
          </a:xfrm>
        </p:spPr>
        <p:txBody>
          <a:bodyPr/>
          <a:lstStyle/>
          <a:p>
            <a:pPr algn="r" rtl="1"/>
            <a:endParaRPr lang="fa-IR" dirty="0" smtClean="0"/>
          </a:p>
          <a:p>
            <a:pPr marL="0" indent="0" algn="r" rtl="1">
              <a:buNone/>
            </a:pPr>
            <a:endParaRPr lang="fa-IR" dirty="0"/>
          </a:p>
          <a:p>
            <a:pPr marL="0" indent="0" algn="r" rtl="1">
              <a:buNone/>
            </a:pPr>
            <a:endParaRPr lang="fa-IR" sz="2000" dirty="0"/>
          </a:p>
          <a:p>
            <a:pPr marL="0" indent="0" algn="r" rtl="1">
              <a:buNone/>
            </a:pPr>
            <a:endParaRPr lang="fa-IR" b="1" dirty="0">
              <a:cs typeface="B Nazanin" pitchFamily="2" charset="-78"/>
            </a:endParaRPr>
          </a:p>
          <a:p>
            <a:pPr marL="0" indent="0" algn="r" rtl="1">
              <a:buNone/>
            </a:pPr>
            <a:endParaRPr lang="fa-IR" sz="2400" b="1" dirty="0" smtClean="0">
              <a:cs typeface="B Nazanin" pitchFamily="2" charset="-78"/>
            </a:endParaRPr>
          </a:p>
          <a:p>
            <a:pPr marL="0" indent="0" algn="r" rtl="1">
              <a:buNone/>
            </a:pPr>
            <a:r>
              <a:rPr lang="fa-IR" sz="2300" b="1" dirty="0" smtClean="0">
                <a:cs typeface="B Nazanin" pitchFamily="2" charset="-78"/>
              </a:rPr>
              <a:t>ویژگی های نان با کیفیت</a:t>
            </a:r>
            <a:endParaRPr lang="en-US" sz="2300" b="1" dirty="0">
              <a:cs typeface="B Nazanin" pitchFamily="2" charset="-78"/>
            </a:endParaRPr>
          </a:p>
        </p:txBody>
      </p:sp>
      <p:sp>
        <p:nvSpPr>
          <p:cNvPr id="4" name="Right Brace 3"/>
          <p:cNvSpPr/>
          <p:nvPr/>
        </p:nvSpPr>
        <p:spPr>
          <a:xfrm>
            <a:off x="5791200" y="1491342"/>
            <a:ext cx="374618" cy="4046518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819400" y="1632355"/>
            <a:ext cx="3106940" cy="38087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 algn="r" rtl="1">
              <a:lnSpc>
                <a:spcPct val="150000"/>
              </a:lnSpc>
              <a:buFont typeface="Courier New" pitchFamily="49" charset="0"/>
              <a:buChar char="o"/>
            </a:pPr>
            <a:r>
              <a:rPr lang="fa-IR" sz="2300" b="1" dirty="0" smtClean="0">
                <a:cs typeface="B Nazanin" pitchFamily="2" charset="-78"/>
              </a:rPr>
              <a:t>میزان سبوس و گلوتن آرد</a:t>
            </a:r>
          </a:p>
          <a:p>
            <a:pPr marL="342900" indent="-342900" algn="r" rtl="1">
              <a:lnSpc>
                <a:spcPct val="150000"/>
              </a:lnSpc>
              <a:buFont typeface="Courier New" pitchFamily="49" charset="0"/>
              <a:buChar char="o"/>
            </a:pPr>
            <a:r>
              <a:rPr lang="fa-IR" sz="2300" b="1" dirty="0" smtClean="0">
                <a:cs typeface="B Nazanin" pitchFamily="2" charset="-78"/>
              </a:rPr>
              <a:t>میزان استراحت خمیر</a:t>
            </a:r>
          </a:p>
          <a:p>
            <a:pPr marL="342900" indent="-342900" algn="r" rtl="1">
              <a:lnSpc>
                <a:spcPct val="150000"/>
              </a:lnSpc>
              <a:buFont typeface="Courier New" pitchFamily="49" charset="0"/>
              <a:buChar char="o"/>
            </a:pPr>
            <a:r>
              <a:rPr lang="fa-IR" sz="2300" b="1" dirty="0" smtClean="0">
                <a:cs typeface="B Nazanin" pitchFamily="2" charset="-78"/>
              </a:rPr>
              <a:t>مدت زمان پخت نان</a:t>
            </a:r>
          </a:p>
          <a:p>
            <a:pPr marL="342900" indent="-342900" algn="r" rtl="1">
              <a:lnSpc>
                <a:spcPct val="150000"/>
              </a:lnSpc>
              <a:buFont typeface="Courier New" pitchFamily="49" charset="0"/>
              <a:buChar char="o"/>
            </a:pPr>
            <a:r>
              <a:rPr lang="fa-IR" sz="2300" b="1" dirty="0" smtClean="0">
                <a:cs typeface="B Nazanin" pitchFamily="2" charset="-78"/>
              </a:rPr>
              <a:t>میزان مهارت فنی نانوایان</a:t>
            </a:r>
          </a:p>
          <a:p>
            <a:pPr marL="342900" indent="-342900" algn="r" rtl="1">
              <a:lnSpc>
                <a:spcPct val="150000"/>
              </a:lnSpc>
              <a:buFont typeface="Courier New" pitchFamily="49" charset="0"/>
              <a:buChar char="o"/>
            </a:pPr>
            <a:r>
              <a:rPr lang="fa-IR" sz="2300" b="1" dirty="0" smtClean="0">
                <a:cs typeface="B Nazanin" pitchFamily="2" charset="-78"/>
              </a:rPr>
              <a:t>سبک پخت نان</a:t>
            </a:r>
          </a:p>
          <a:p>
            <a:pPr marL="342900" indent="-342900" algn="r" rtl="1">
              <a:lnSpc>
                <a:spcPct val="150000"/>
              </a:lnSpc>
              <a:buFont typeface="Courier New" pitchFamily="49" charset="0"/>
              <a:buChar char="o"/>
            </a:pPr>
            <a:r>
              <a:rPr lang="fa-IR" sz="2300" b="1" dirty="0" smtClean="0">
                <a:cs typeface="B Nazanin" pitchFamily="2" charset="-78"/>
              </a:rPr>
              <a:t>نوع و میزان افزودنی های</a:t>
            </a:r>
          </a:p>
          <a:p>
            <a:pPr algn="r" rtl="1">
              <a:lnSpc>
                <a:spcPct val="150000"/>
              </a:lnSpc>
            </a:pPr>
            <a:r>
              <a:rPr lang="fa-IR" sz="2300" b="1" dirty="0" smtClean="0">
                <a:cs typeface="B Nazanin" pitchFamily="2" charset="-78"/>
              </a:rPr>
              <a:t>مصرفی</a:t>
            </a:r>
            <a:endParaRPr lang="en-US" sz="2300" b="1" dirty="0">
              <a:cs typeface="B Nazanin" pitchFamily="2" charset="-78"/>
            </a:endParaRPr>
          </a:p>
        </p:txBody>
      </p:sp>
      <p:pic>
        <p:nvPicPr>
          <p:cNvPr id="3074" name="Picture 2" descr="H:\تقلبات\ax\نان بربری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99" t="6349" r="7142" b="12699"/>
          <a:stretch/>
        </p:blipFill>
        <p:spPr bwMode="auto">
          <a:xfrm>
            <a:off x="254001" y="2362200"/>
            <a:ext cx="2565399" cy="2590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7900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28600" y="1447800"/>
            <a:ext cx="8503920" cy="5181600"/>
          </a:xfrm>
        </p:spPr>
        <p:txBody>
          <a:bodyPr>
            <a:normAutofit fontScale="92500" lnSpcReduction="20000"/>
          </a:bodyPr>
          <a:lstStyle/>
          <a:p>
            <a:pPr algn="r" rtl="1"/>
            <a:r>
              <a:rPr lang="fa-IR" sz="2800" dirty="0">
                <a:solidFill>
                  <a:prstClr val="black"/>
                </a:solidFill>
                <a:cs typeface="B Nazanin" pitchFamily="2" charset="-78"/>
              </a:rPr>
              <a:t>شكر </a:t>
            </a:r>
          </a:p>
          <a:p>
            <a:pPr algn="r" rtl="1"/>
            <a:r>
              <a:rPr lang="fa-IR" sz="2800" dirty="0">
                <a:solidFill>
                  <a:prstClr val="black"/>
                </a:solidFill>
                <a:cs typeface="B Nazanin" pitchFamily="2" charset="-78"/>
              </a:rPr>
              <a:t>گلوكز مايع  </a:t>
            </a:r>
          </a:p>
          <a:p>
            <a:pPr algn="r" rtl="1"/>
            <a:r>
              <a:rPr lang="fa-IR" sz="2800" dirty="0">
                <a:solidFill>
                  <a:prstClr val="black"/>
                </a:solidFill>
                <a:cs typeface="B Nazanin" pitchFamily="2" charset="-78"/>
              </a:rPr>
              <a:t>نمك</a:t>
            </a:r>
          </a:p>
          <a:p>
            <a:pPr algn="r" rtl="1"/>
            <a:r>
              <a:rPr lang="fa-IR" sz="2800" dirty="0">
                <a:solidFill>
                  <a:prstClr val="black"/>
                </a:solidFill>
                <a:cs typeface="B Nazanin" pitchFamily="2" charset="-78"/>
              </a:rPr>
              <a:t>روغن </a:t>
            </a:r>
          </a:p>
          <a:p>
            <a:pPr algn="r" rtl="1"/>
            <a:r>
              <a:rPr lang="fa-IR" sz="2800" dirty="0">
                <a:solidFill>
                  <a:prstClr val="black"/>
                </a:solidFill>
                <a:cs typeface="B Nazanin" pitchFamily="2" charset="-78"/>
              </a:rPr>
              <a:t>شيره خرما </a:t>
            </a:r>
          </a:p>
          <a:p>
            <a:pPr algn="r" rtl="1"/>
            <a:r>
              <a:rPr lang="fa-IR" sz="2800" dirty="0">
                <a:solidFill>
                  <a:prstClr val="black"/>
                </a:solidFill>
                <a:cs typeface="B Nazanin" pitchFamily="2" charset="-78"/>
              </a:rPr>
              <a:t>شيره انگور </a:t>
            </a:r>
          </a:p>
          <a:p>
            <a:pPr algn="r" rtl="1"/>
            <a:r>
              <a:rPr lang="fa-IR" sz="2800" dirty="0">
                <a:solidFill>
                  <a:prstClr val="black"/>
                </a:solidFill>
                <a:cs typeface="B Nazanin" pitchFamily="2" charset="-78"/>
              </a:rPr>
              <a:t>مالت </a:t>
            </a:r>
          </a:p>
          <a:p>
            <a:pPr algn="r" rtl="1"/>
            <a:r>
              <a:rPr lang="fa-IR" sz="2800" dirty="0">
                <a:solidFill>
                  <a:prstClr val="black"/>
                </a:solidFill>
                <a:cs typeface="B Nazanin" pitchFamily="2" charset="-78"/>
              </a:rPr>
              <a:t>عصاره </a:t>
            </a:r>
            <a:r>
              <a:rPr lang="fa-IR" sz="2800" dirty="0" smtClean="0">
                <a:solidFill>
                  <a:prstClr val="black"/>
                </a:solidFill>
                <a:cs typeface="B Nazanin" pitchFamily="2" charset="-78"/>
              </a:rPr>
              <a:t>مالت</a:t>
            </a:r>
          </a:p>
          <a:p>
            <a:pPr marL="0" indent="0" algn="r" rtl="1">
              <a:lnSpc>
                <a:spcPct val="170000"/>
              </a:lnSpc>
              <a:buNone/>
            </a:pPr>
            <a:r>
              <a:rPr lang="fa-IR" sz="2800" dirty="0" smtClean="0">
                <a:solidFill>
                  <a:prstClr val="black"/>
                </a:solidFill>
                <a:cs typeface="B Nazanin" pitchFamily="2" charset="-78"/>
              </a:rPr>
              <a:t> ویژگیهای </a:t>
            </a:r>
            <a:r>
              <a:rPr lang="fa-IR" sz="2800" dirty="0">
                <a:solidFill>
                  <a:prstClr val="black"/>
                </a:solidFill>
                <a:cs typeface="B Nazanin" pitchFamily="2" charset="-78"/>
              </a:rPr>
              <a:t>مواد فوق  باید با استانداردهای مربوطه  </a:t>
            </a:r>
            <a:r>
              <a:rPr lang="fa-IR" sz="2800" dirty="0" smtClean="0">
                <a:solidFill>
                  <a:prstClr val="black"/>
                </a:solidFill>
                <a:cs typeface="B Nazanin" pitchFamily="2" charset="-78"/>
              </a:rPr>
              <a:t>مطابقت داشته</a:t>
            </a:r>
            <a:r>
              <a:rPr lang="fa-IR" sz="2800" dirty="0">
                <a:solidFill>
                  <a:prstClr val="black"/>
                </a:solidFill>
                <a:cs typeface="B Nazanin" pitchFamily="2" charset="-78"/>
              </a:rPr>
              <a:t>  </a:t>
            </a:r>
            <a:r>
              <a:rPr lang="fa-IR" sz="2800" dirty="0" smtClean="0">
                <a:solidFill>
                  <a:prstClr val="black"/>
                </a:solidFill>
                <a:cs typeface="B Nazanin" pitchFamily="2" charset="-78"/>
              </a:rPr>
              <a:t>باشد و</a:t>
            </a:r>
            <a:r>
              <a:rPr lang="fa-IR" sz="2800" dirty="0">
                <a:solidFill>
                  <a:prstClr val="black"/>
                </a:solidFill>
                <a:cs typeface="B Nazanin" pitchFamily="2" charset="-78"/>
              </a:rPr>
              <a:t> </a:t>
            </a:r>
            <a:r>
              <a:rPr lang="fa-IR" sz="2800" dirty="0" smtClean="0">
                <a:solidFill>
                  <a:prstClr val="black"/>
                </a:solidFill>
                <a:cs typeface="B Nazanin" pitchFamily="2" charset="-78"/>
              </a:rPr>
              <a:t>م</a:t>
            </a:r>
            <a:r>
              <a:rPr lang="ar-SA" sz="2800" dirty="0" smtClean="0">
                <a:solidFill>
                  <a:prstClr val="black"/>
                </a:solidFill>
                <a:cs typeface="B Nazanin" pitchFamily="2" charset="-78"/>
              </a:rPr>
              <a:t>یزان</a:t>
            </a:r>
            <a:r>
              <a:rPr lang="fa-IR" sz="2800" dirty="0">
                <a:solidFill>
                  <a:prstClr val="black"/>
                </a:solidFill>
                <a:cs typeface="B Nazanin" pitchFamily="2" charset="-78"/>
              </a:rPr>
              <a:t> </a:t>
            </a:r>
            <a:r>
              <a:rPr lang="ar-SA" sz="2800" dirty="0" smtClean="0">
                <a:solidFill>
                  <a:prstClr val="black"/>
                </a:solidFill>
                <a:cs typeface="B Nazanin" pitchFamily="2" charset="-78"/>
              </a:rPr>
              <a:t>این</a:t>
            </a:r>
            <a:r>
              <a:rPr lang="ar-SA" sz="2800" dirty="0">
                <a:solidFill>
                  <a:prstClr val="black"/>
                </a:solidFill>
                <a:cs typeface="B Nazanin" pitchFamily="2" charset="-78"/>
              </a:rPr>
              <a:t>  مواد باید تا حدی باشد که تأثیر نامطلوبی  بر روی کیفیت  نان  حاصل  ، ایجاد ننماید.</a:t>
            </a:r>
            <a:endParaRPr lang="en-US" sz="2800" dirty="0">
              <a:solidFill>
                <a:prstClr val="black"/>
              </a:solidFill>
              <a:cs typeface="B Nazanin" pitchFamily="2" charset="-78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33400" y="501449"/>
            <a:ext cx="771683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 rtl="1">
              <a:spcBef>
                <a:spcPct val="20000"/>
              </a:spcBef>
              <a:buClr>
                <a:srgbClr val="4F81BD"/>
              </a:buClr>
              <a:buSzPct val="85000"/>
            </a:pPr>
            <a:r>
              <a:rPr lang="fa-IR" sz="2800" dirty="0">
                <a:solidFill>
                  <a:prstClr val="black"/>
                </a:solidFill>
                <a:cs typeface="B Titr" pitchFamily="2" charset="-78"/>
              </a:rPr>
              <a:t>افزودنی های مجاز در نان های </a:t>
            </a:r>
            <a:r>
              <a:rPr lang="fa-IR" sz="2800" dirty="0" smtClean="0">
                <a:solidFill>
                  <a:prstClr val="black"/>
                </a:solidFill>
                <a:cs typeface="B Titr" pitchFamily="2" charset="-78"/>
              </a:rPr>
              <a:t>سنتی (آرد، رومال، </a:t>
            </a:r>
            <a:r>
              <a:rPr lang="fa-IR" sz="2800" dirty="0">
                <a:solidFill>
                  <a:prstClr val="black"/>
                </a:solidFill>
                <a:cs typeface="B Titr" pitchFamily="2" charset="-78"/>
              </a:rPr>
              <a:t>خمیر)</a:t>
            </a:r>
          </a:p>
        </p:txBody>
      </p:sp>
    </p:spTree>
    <p:extLst>
      <p:ext uri="{BB962C8B-B14F-4D97-AF65-F5344CB8AC3E}">
        <p14:creationId xmlns:p14="http://schemas.microsoft.com/office/powerpoint/2010/main" val="56555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5965" y="1066800"/>
            <a:ext cx="7477035" cy="3508977"/>
          </a:xfrm>
        </p:spPr>
        <p:txBody>
          <a:bodyPr>
            <a:normAutofit/>
          </a:bodyPr>
          <a:lstStyle/>
          <a:p>
            <a:pPr marL="68580" indent="0" algn="r" rtl="1">
              <a:buNone/>
            </a:pPr>
            <a:endParaRPr lang="fa-IR" dirty="0"/>
          </a:p>
          <a:p>
            <a:pPr marL="68580" indent="0" algn="r" rtl="1">
              <a:buNone/>
            </a:pPr>
            <a:endParaRPr lang="fa-IR" dirty="0"/>
          </a:p>
          <a:p>
            <a:pPr marL="68580" indent="0" algn="r" rtl="1">
              <a:buNone/>
            </a:pPr>
            <a:endParaRPr lang="fa-IR" dirty="0" smtClean="0"/>
          </a:p>
          <a:p>
            <a:pPr marL="68580" indent="0" algn="r" rtl="1">
              <a:buNone/>
            </a:pPr>
            <a:endParaRPr lang="fa-IR" dirty="0" smtClean="0">
              <a:cs typeface="B Titr" pitchFamily="2" charset="-78"/>
            </a:endParaRPr>
          </a:p>
          <a:p>
            <a:pPr marL="68580" indent="0" algn="r" rtl="1">
              <a:buNone/>
            </a:pPr>
            <a:endParaRPr lang="fa-IR" dirty="0">
              <a:cs typeface="B Titr" pitchFamily="2" charset="-78"/>
            </a:endParaRPr>
          </a:p>
          <a:p>
            <a:pPr marL="68580" indent="0" algn="r" rtl="1">
              <a:buNone/>
            </a:pPr>
            <a:r>
              <a:rPr lang="fa-IR" dirty="0" smtClean="0">
                <a:cs typeface="B Titr" pitchFamily="2" charset="-78"/>
              </a:rPr>
              <a:t>رایج ترین افزودنی های غیرمجاز </a:t>
            </a:r>
          </a:p>
          <a:p>
            <a:pPr marL="68580" indent="0" algn="r" rtl="1">
              <a:buNone/>
            </a:pPr>
            <a:r>
              <a:rPr lang="fa-IR" dirty="0" smtClean="0">
                <a:cs typeface="B Titr" pitchFamily="2" charset="-78"/>
              </a:rPr>
              <a:t>                      در نان ها</a:t>
            </a:r>
          </a:p>
          <a:p>
            <a:pPr algn="r" rtl="1"/>
            <a:endParaRPr lang="en-US" dirty="0"/>
          </a:p>
        </p:txBody>
      </p:sp>
      <p:sp>
        <p:nvSpPr>
          <p:cNvPr id="4" name="Right Brace 3"/>
          <p:cNvSpPr/>
          <p:nvPr/>
        </p:nvSpPr>
        <p:spPr>
          <a:xfrm>
            <a:off x="4566557" y="1447800"/>
            <a:ext cx="381000" cy="42672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81000" y="1219200"/>
            <a:ext cx="429362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>
              <a:lnSpc>
                <a:spcPct val="200000"/>
              </a:lnSpc>
            </a:pPr>
            <a:r>
              <a:rPr lang="fa-IR" sz="2000" b="1" dirty="0" smtClean="0">
                <a:cs typeface="B Nazanin" pitchFamily="2" charset="-78"/>
                <a:hlinkClick r:id="rId3" action="ppaction://hlinksldjump"/>
              </a:rPr>
              <a:t>جوش شیرین</a:t>
            </a:r>
            <a:endParaRPr lang="fa-IR" sz="2000" b="1" dirty="0" smtClean="0">
              <a:cs typeface="B Nazanin" pitchFamily="2" charset="-78"/>
            </a:endParaRPr>
          </a:p>
          <a:p>
            <a:pPr algn="r" rtl="1">
              <a:lnSpc>
                <a:spcPct val="200000"/>
              </a:lnSpc>
            </a:pPr>
            <a:r>
              <a:rPr lang="fa-IR" sz="2000" b="1" dirty="0" smtClean="0">
                <a:cs typeface="B Nazanin" pitchFamily="2" charset="-78"/>
                <a:hlinkClick r:id="rId4" action="ppaction://hlinksldjump"/>
              </a:rPr>
              <a:t>جوهر لیمو </a:t>
            </a:r>
            <a:endParaRPr lang="fa-IR" sz="2000" b="1" dirty="0" smtClean="0">
              <a:cs typeface="B Nazanin" pitchFamily="2" charset="-78"/>
            </a:endParaRPr>
          </a:p>
          <a:p>
            <a:pPr algn="r" rtl="1">
              <a:lnSpc>
                <a:spcPct val="200000"/>
              </a:lnSpc>
            </a:pPr>
            <a:r>
              <a:rPr lang="fa-IR" sz="2000" b="1" dirty="0" smtClean="0">
                <a:cs typeface="B Nazanin" pitchFamily="2" charset="-78"/>
                <a:hlinkClick r:id="rId5" action="ppaction://hlinksldjump"/>
              </a:rPr>
              <a:t>زاج سفید</a:t>
            </a:r>
            <a:endParaRPr lang="fa-IR" sz="2000" b="1" dirty="0" smtClean="0">
              <a:cs typeface="B Nazanin" pitchFamily="2" charset="-78"/>
            </a:endParaRPr>
          </a:p>
          <a:p>
            <a:pPr algn="r" rtl="1">
              <a:lnSpc>
                <a:spcPct val="200000"/>
              </a:lnSpc>
            </a:pPr>
            <a:r>
              <a:rPr lang="fa-IR" sz="2000" b="1" dirty="0" smtClean="0">
                <a:cs typeface="B Nazanin" pitchFamily="2" charset="-78"/>
                <a:hlinkClick r:id="rId6" action="ppaction://hlinksldjump"/>
              </a:rPr>
              <a:t>جوهر قند(بلانکیت)</a:t>
            </a:r>
            <a:endParaRPr lang="fa-IR" sz="2000" b="1" dirty="0" smtClean="0">
              <a:cs typeface="B Nazanin" pitchFamily="2" charset="-78"/>
            </a:endParaRPr>
          </a:p>
          <a:p>
            <a:pPr algn="r" rtl="1">
              <a:lnSpc>
                <a:spcPct val="200000"/>
              </a:lnSpc>
            </a:pPr>
            <a:r>
              <a:rPr lang="fa-IR" sz="2000" b="1" dirty="0" smtClean="0">
                <a:cs typeface="B Nazanin" pitchFamily="2" charset="-78"/>
                <a:hlinkClick r:id="rId7" action="ppaction://hlinksldjump"/>
              </a:rPr>
              <a:t>بیکینگ پودر</a:t>
            </a:r>
            <a:endParaRPr lang="fa-IR" sz="2000" b="1" dirty="0" smtClean="0">
              <a:cs typeface="B Nazanin" pitchFamily="2" charset="-78"/>
            </a:endParaRPr>
          </a:p>
          <a:p>
            <a:pPr algn="r" rtl="1">
              <a:lnSpc>
                <a:spcPct val="200000"/>
              </a:lnSpc>
            </a:pPr>
            <a:r>
              <a:rPr lang="fa-IR" sz="2000" b="1" dirty="0" smtClean="0">
                <a:cs typeface="B Nazanin" pitchFamily="2" charset="-78"/>
                <a:hlinkClick r:id="rId8" action="ppaction://hlinksldjump"/>
              </a:rPr>
              <a:t>سنگ نمک، نمک رودخانه، نمک صنعتی</a:t>
            </a:r>
            <a:endParaRPr lang="fa-IR" sz="2000" b="1" dirty="0" smtClean="0">
              <a:cs typeface="B Nazanin" pitchFamily="2" charset="-78"/>
            </a:endParaRPr>
          </a:p>
          <a:p>
            <a:pPr algn="r" rtl="1">
              <a:lnSpc>
                <a:spcPct val="200000"/>
              </a:lnSpc>
            </a:pPr>
            <a:r>
              <a:rPr lang="fa-IR" sz="2000" b="1" dirty="0" smtClean="0">
                <a:cs typeface="B Nazanin" pitchFamily="2" charset="-78"/>
                <a:hlinkClick r:id="rId9" action="ppaction://hlinksldjump"/>
              </a:rPr>
              <a:t>سبوس فله غیربهداشتی</a:t>
            </a:r>
            <a:endParaRPr lang="en-US" sz="2000" b="1" dirty="0">
              <a:cs typeface="B Nazanin" pitchFamily="2" charset="-78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13391" y="5904291"/>
            <a:ext cx="79063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sz="2000" dirty="0">
                <a:cs typeface="B Nazanin" pitchFamily="2" charset="-78"/>
              </a:rPr>
              <a:t>مواد خارجی : نان  باید فاقد مواد خارجی  شامل  سنگ  ، شن  ، بقایای  حشرات  ، مو و غیره  باشد </a:t>
            </a:r>
            <a:endParaRPr lang="en-US" sz="2000" dirty="0">
              <a:cs typeface="B Nazani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22653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24400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 algn="just" rtl="1">
              <a:lnSpc>
                <a:spcPct val="150000"/>
              </a:lnSpc>
              <a:buNone/>
            </a:pPr>
            <a:r>
              <a:rPr lang="fa-IR" sz="2000" dirty="0" smtClean="0">
                <a:cs typeface="B Nazanin" pitchFamily="2" charset="-78"/>
              </a:rPr>
              <a:t>فرآیند تولید گاز کربنیک و حجیم شدن خمیر(ور آمدن) با استفاده از </a:t>
            </a:r>
          </a:p>
          <a:p>
            <a:pPr marL="0" indent="0" algn="just" rtl="1">
              <a:lnSpc>
                <a:spcPct val="150000"/>
              </a:lnSpc>
              <a:buNone/>
            </a:pPr>
            <a:r>
              <a:rPr lang="fa-IR" sz="2000" dirty="0" smtClean="0">
                <a:cs typeface="B Nazanin" pitchFamily="2" charset="-78"/>
              </a:rPr>
              <a:t>افزودنی های مجاز: </a:t>
            </a:r>
            <a:r>
              <a:rPr lang="fa-IR" sz="2000" b="1" dirty="0" smtClean="0">
                <a:cs typeface="B Nazanin" pitchFamily="2" charset="-78"/>
              </a:rPr>
              <a:t>خمیرمایه خشک و تر، خمیر ترش</a:t>
            </a:r>
            <a:endParaRPr lang="fa-IR" sz="2000" dirty="0" smtClean="0">
              <a:cs typeface="B Nazanin" pitchFamily="2" charset="-78"/>
            </a:endParaRPr>
          </a:p>
          <a:p>
            <a:pPr marL="0" indent="0" algn="just" rtl="1">
              <a:lnSpc>
                <a:spcPct val="150000"/>
              </a:lnSpc>
              <a:buNone/>
            </a:pPr>
            <a:r>
              <a:rPr lang="fa-IR" sz="2000" dirty="0" smtClean="0">
                <a:cs typeface="B Nazanin" pitchFamily="2" charset="-78"/>
              </a:rPr>
              <a:t>و یا افزودنی های غیرمجاز از قبیل: </a:t>
            </a:r>
            <a:r>
              <a:rPr lang="fa-IR" sz="2000" b="1" dirty="0" smtClean="0">
                <a:cs typeface="B Nazanin" pitchFamily="2" charset="-78"/>
              </a:rPr>
              <a:t>جوش شیرین</a:t>
            </a:r>
          </a:p>
          <a:p>
            <a:pPr algn="just" rtl="1">
              <a:lnSpc>
                <a:spcPct val="150000"/>
              </a:lnSpc>
              <a:buFont typeface="Wingdings" pitchFamily="2" charset="2"/>
              <a:buChar char="v"/>
            </a:pPr>
            <a:r>
              <a:rPr lang="fa-IR" sz="2000" dirty="0" smtClean="0">
                <a:cs typeface="B Nazanin" pitchFamily="2" charset="-78"/>
              </a:rPr>
              <a:t>استفاده </a:t>
            </a:r>
            <a:r>
              <a:rPr lang="fa-IR" sz="2000" dirty="0">
                <a:cs typeface="B Nazanin" pitchFamily="2" charset="-78"/>
              </a:rPr>
              <a:t>از جوش شیرین به دو </a:t>
            </a:r>
            <a:r>
              <a:rPr lang="fa-IR" sz="2000" dirty="0" smtClean="0">
                <a:cs typeface="B Nazanin" pitchFamily="2" charset="-78"/>
              </a:rPr>
              <a:t>منظور انجام می شود:</a:t>
            </a:r>
          </a:p>
          <a:p>
            <a:pPr algn="just" rtl="1">
              <a:lnSpc>
                <a:spcPct val="150000"/>
              </a:lnSpc>
            </a:pPr>
            <a:r>
              <a:rPr lang="fa-IR" sz="2000" dirty="0" smtClean="0">
                <a:cs typeface="B Nazanin" pitchFamily="2" charset="-78"/>
              </a:rPr>
              <a:t>کاهش زمان ماند</a:t>
            </a:r>
          </a:p>
          <a:p>
            <a:pPr algn="just" rtl="1">
              <a:lnSpc>
                <a:spcPct val="150000"/>
              </a:lnSpc>
            </a:pPr>
            <a:r>
              <a:rPr lang="fa-IR" sz="2000" dirty="0" smtClean="0">
                <a:cs typeface="B Nazanin" pitchFamily="2" charset="-78"/>
              </a:rPr>
              <a:t>ارزان بودن نسبت به خمیر مایه</a:t>
            </a:r>
          </a:p>
          <a:p>
            <a:pPr marL="0" indent="0" algn="just" rtl="1">
              <a:lnSpc>
                <a:spcPct val="150000"/>
              </a:lnSpc>
              <a:buNone/>
            </a:pPr>
            <a:r>
              <a:rPr lang="fa-IR" sz="2000" b="1" dirty="0" smtClean="0">
                <a:cs typeface="B Nazanin" pitchFamily="2" charset="-78"/>
              </a:rPr>
              <a:t>استفاده از جوش شیرین در نان در سال  1380در کشور ممنوع اعلام شده است اما در اروپا و آمریکا بعنوان یک ماده پر کاربرد در صنایع غذایی مورد تایید </a:t>
            </a:r>
            <a:r>
              <a:rPr lang="en-US" sz="2000" b="1" dirty="0" smtClean="0">
                <a:cs typeface="B Nazanin" pitchFamily="2" charset="-78"/>
              </a:rPr>
              <a:t>FDA </a:t>
            </a:r>
            <a:r>
              <a:rPr lang="fa-IR" sz="2000" b="1" dirty="0" smtClean="0">
                <a:cs typeface="B Nazanin" pitchFamily="2" charset="-78"/>
              </a:rPr>
              <a:t> می باشد.</a:t>
            </a:r>
          </a:p>
          <a:p>
            <a:pPr algn="just" rtl="1">
              <a:lnSpc>
                <a:spcPct val="150000"/>
              </a:lnSpc>
            </a:pPr>
            <a:endParaRPr lang="en-US" sz="2000" dirty="0">
              <a:cs typeface="B Nazanin" pitchFamily="2" charset="-78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33400" y="304800"/>
            <a:ext cx="8077200" cy="64633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a-IR" sz="3600" dirty="0" smtClean="0">
                <a:solidFill>
                  <a:srgbClr val="002060"/>
                </a:solidFill>
                <a:cs typeface="B Titr" pitchFamily="2" charset="-78"/>
              </a:rPr>
              <a:t>عمل آوری خمیر با جوش شیرین</a:t>
            </a:r>
            <a:endParaRPr lang="en-US" sz="3600" dirty="0">
              <a:solidFill>
                <a:srgbClr val="002060"/>
              </a:solidFill>
              <a:cs typeface="B Titr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981904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382000" cy="5821363"/>
          </a:xfrm>
        </p:spPr>
        <p:txBody>
          <a:bodyPr/>
          <a:lstStyle/>
          <a:p>
            <a:pPr algn="r" rtl="1"/>
            <a:endParaRPr lang="fa-IR" dirty="0" smtClean="0"/>
          </a:p>
          <a:p>
            <a:pPr algn="r" rtl="1"/>
            <a:endParaRPr lang="fa-IR" dirty="0"/>
          </a:p>
          <a:p>
            <a:pPr algn="r" rtl="1"/>
            <a:endParaRPr lang="fa-IR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507961" y="1383774"/>
            <a:ext cx="811352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r" rtl="1">
              <a:lnSpc>
                <a:spcPct val="250000"/>
              </a:lnSpc>
              <a:buFont typeface="Wingdings" pitchFamily="2" charset="2"/>
              <a:buChar char="v"/>
            </a:pPr>
            <a:r>
              <a:rPr lang="fa-IR" sz="2400" b="1" dirty="0" smtClean="0">
                <a:cs typeface="B Nazanin" pitchFamily="2" charset="-78"/>
              </a:rPr>
              <a:t>خمیر نارس(فطیری)است و ارزش غذایی لازم را ندارد.</a:t>
            </a:r>
          </a:p>
          <a:p>
            <a:pPr marL="457200" indent="-457200" algn="r" rtl="1">
              <a:lnSpc>
                <a:spcPct val="250000"/>
              </a:lnSpc>
              <a:buFont typeface="Wingdings" pitchFamily="2" charset="2"/>
              <a:buChar char="v"/>
            </a:pPr>
            <a:r>
              <a:rPr lang="fa-IR" sz="2400" b="1" dirty="0" smtClean="0">
                <a:cs typeface="B Nazanin" pitchFamily="2" charset="-78"/>
              </a:rPr>
              <a:t>فاقد طعم و مزه طبیعی است: بعلت </a:t>
            </a:r>
            <a:r>
              <a:rPr lang="fa-IR" sz="2400" b="1" u="sng" dirty="0" smtClean="0">
                <a:cs typeface="B Nazanin" pitchFamily="2" charset="-78"/>
              </a:rPr>
              <a:t>عدم</a:t>
            </a:r>
            <a:r>
              <a:rPr lang="fa-IR" sz="2400" b="1" dirty="0" smtClean="0">
                <a:cs typeface="B Nazanin" pitchFamily="2" charset="-78"/>
              </a:rPr>
              <a:t> وجود محصولات جانبی مخمرها</a:t>
            </a:r>
          </a:p>
          <a:p>
            <a:pPr marL="457200" indent="-457200" algn="r" rtl="1">
              <a:lnSpc>
                <a:spcPct val="250000"/>
              </a:lnSpc>
              <a:buFont typeface="Wingdings" pitchFamily="2" charset="2"/>
              <a:buChar char="v"/>
            </a:pPr>
            <a:r>
              <a:rPr lang="fa-IR" sz="2400" b="1" dirty="0" smtClean="0">
                <a:cs typeface="B Nazanin" pitchFamily="2" charset="-78"/>
              </a:rPr>
              <a:t>تیرگی مغز نان و بوی نامطبوع در آن</a:t>
            </a:r>
          </a:p>
          <a:p>
            <a:pPr marL="457200" indent="-457200" algn="r" rtl="1">
              <a:lnSpc>
                <a:spcPct val="250000"/>
              </a:lnSpc>
              <a:buFont typeface="Wingdings" pitchFamily="2" charset="2"/>
              <a:buChar char="v"/>
            </a:pPr>
            <a:r>
              <a:rPr lang="fa-IR" sz="2400" b="1" dirty="0" smtClean="0">
                <a:cs typeface="B Nazanin" pitchFamily="2" charset="-78"/>
              </a:rPr>
              <a:t>موجب احساس مزه صابون در دهان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40229" y="657368"/>
            <a:ext cx="784860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2800" dirty="0">
                <a:cs typeface="B Titr" pitchFamily="2" charset="-78"/>
              </a:rPr>
              <a:t>اثرات سوء </a:t>
            </a:r>
            <a:r>
              <a:rPr lang="fa-IR" sz="2800" dirty="0" smtClean="0">
                <a:cs typeface="B Titr" pitchFamily="2" charset="-78"/>
              </a:rPr>
              <a:t>مصرف جوش شیرین(بیکربنات سدیم) بر </a:t>
            </a:r>
            <a:r>
              <a:rPr lang="fa-IR" sz="2800" dirty="0">
                <a:cs typeface="B Titr" pitchFamily="2" charset="-78"/>
              </a:rPr>
              <a:t>کیفیت نان</a:t>
            </a:r>
            <a:endParaRPr lang="en-US" sz="2800" dirty="0">
              <a:cs typeface="B Titr" pitchFamily="2" charset="-78"/>
            </a:endParaRPr>
          </a:p>
          <a:p>
            <a:endParaRPr lang="en-US" dirty="0"/>
          </a:p>
        </p:txBody>
      </p:sp>
      <p:pic>
        <p:nvPicPr>
          <p:cNvPr id="4101" name="Picture 5" descr="H:\عکس\10_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57" y="3276600"/>
            <a:ext cx="3486536" cy="3551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827525" y="6300505"/>
            <a:ext cx="397042" cy="2286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3091540" y="6561762"/>
            <a:ext cx="576943" cy="3048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912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r" rtl="1">
              <a:buNone/>
            </a:pPr>
            <a:endParaRPr lang="fa-IR" dirty="0" smtClean="0"/>
          </a:p>
          <a:p>
            <a:pPr marL="0" indent="0" algn="r" rtl="1">
              <a:buNone/>
            </a:pPr>
            <a:endParaRPr lang="fa-IR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685800"/>
            <a:ext cx="7543800" cy="792162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rtl="1"/>
            <a:r>
              <a:rPr lang="fa-IR" sz="3200" dirty="0">
                <a:cs typeface="B Titr" pitchFamily="2" charset="-78"/>
              </a:rPr>
              <a:t>مشکلات بهداشتی مصرف </a:t>
            </a:r>
            <a:r>
              <a:rPr lang="fa-IR" sz="3200" dirty="0" smtClean="0">
                <a:cs typeface="B Titr" pitchFamily="2" charset="-78"/>
              </a:rPr>
              <a:t>جوش </a:t>
            </a:r>
            <a:r>
              <a:rPr lang="fa-IR" sz="3200" dirty="0">
                <a:cs typeface="B Titr" pitchFamily="2" charset="-78"/>
              </a:rPr>
              <a:t>شیرین برای انسان</a:t>
            </a:r>
            <a:endParaRPr lang="en-US" sz="3200" dirty="0">
              <a:cs typeface="B Titr" pitchFamily="2" charset="-78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5800" y="2057400"/>
            <a:ext cx="75438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r" rtl="1">
              <a:lnSpc>
                <a:spcPct val="200000"/>
              </a:lnSpc>
              <a:buFont typeface="Wingdings" pitchFamily="2" charset="2"/>
              <a:buChar char="§"/>
            </a:pPr>
            <a:r>
              <a:rPr lang="fa-IR" sz="2400" b="1" dirty="0">
                <a:cs typeface="B Nazanin" pitchFamily="2" charset="-78"/>
              </a:rPr>
              <a:t>خنثی کردن اسید معده</a:t>
            </a:r>
          </a:p>
          <a:p>
            <a:pPr marL="342900" indent="-342900" algn="r" rtl="1">
              <a:lnSpc>
                <a:spcPct val="200000"/>
              </a:lnSpc>
              <a:buFont typeface="Wingdings" pitchFamily="2" charset="2"/>
              <a:buChar char="§"/>
            </a:pPr>
            <a:r>
              <a:rPr lang="fa-IR" sz="2400" b="1" dirty="0">
                <a:cs typeface="B Nazanin" pitchFamily="2" charset="-78"/>
              </a:rPr>
              <a:t>ایجاد اختلالات الکترولیتی بدن</a:t>
            </a:r>
          </a:p>
          <a:p>
            <a:pPr marL="342900" indent="-342900" algn="r" rtl="1">
              <a:lnSpc>
                <a:spcPct val="200000"/>
              </a:lnSpc>
              <a:buFont typeface="Wingdings" pitchFamily="2" charset="2"/>
              <a:buChar char="§"/>
            </a:pPr>
            <a:r>
              <a:rPr lang="fa-IR" sz="2400" b="1" dirty="0">
                <a:cs typeface="B Nazanin" pitchFamily="2" charset="-78"/>
              </a:rPr>
              <a:t>اختلال در جذب فلزات مفید در </a:t>
            </a:r>
            <a:r>
              <a:rPr lang="fa-IR" sz="2400" b="1" dirty="0" smtClean="0">
                <a:cs typeface="B Nazanin" pitchFamily="2" charset="-78"/>
              </a:rPr>
              <a:t>بدن: کلسیم، فسفر، آهن</a:t>
            </a:r>
            <a:endParaRPr lang="fa-IR" sz="2400" b="1" dirty="0">
              <a:cs typeface="B Nazanin" pitchFamily="2" charset="-78"/>
            </a:endParaRPr>
          </a:p>
          <a:p>
            <a:pPr marL="342900" indent="-342900" algn="r" rtl="1">
              <a:lnSpc>
                <a:spcPct val="200000"/>
              </a:lnSpc>
              <a:buFont typeface="Wingdings" pitchFamily="2" charset="2"/>
              <a:buChar char="§"/>
            </a:pPr>
            <a:r>
              <a:rPr lang="fa-IR" sz="2400" b="1" dirty="0">
                <a:cs typeface="B Nazanin" pitchFamily="2" charset="-78"/>
              </a:rPr>
              <a:t>افزایش جذب فلزات </a:t>
            </a:r>
            <a:r>
              <a:rPr lang="fa-IR" sz="2400" b="1" dirty="0" smtClean="0">
                <a:cs typeface="B Nazanin" pitchFamily="2" charset="-78"/>
              </a:rPr>
              <a:t>سنگین: سرب و جیوه</a:t>
            </a:r>
            <a:endParaRPr lang="fa-IR" sz="2400" b="1" dirty="0">
              <a:cs typeface="B Nazanin" pitchFamily="2" charset="-78"/>
            </a:endParaRPr>
          </a:p>
          <a:p>
            <a:pPr marL="342900" indent="-342900">
              <a:lnSpc>
                <a:spcPct val="200000"/>
              </a:lnSpc>
              <a:buFont typeface="Wingdings" pitchFamily="2" charset="2"/>
              <a:buChar char="§"/>
            </a:pPr>
            <a:endParaRPr lang="en-US" sz="2400" b="1" dirty="0">
              <a:cs typeface="B Nazani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32881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962400" y="533400"/>
            <a:ext cx="5105400" cy="5943600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endParaRPr lang="fa-IR" sz="2400" dirty="0" smtClean="0">
              <a:cs typeface="B Titr" pitchFamily="2" charset="-78"/>
            </a:endParaRPr>
          </a:p>
          <a:p>
            <a:pPr marL="0" indent="0" algn="r" rtl="1">
              <a:buNone/>
            </a:pPr>
            <a:r>
              <a:rPr lang="fa-IR" sz="2300" dirty="0" smtClean="0">
                <a:cs typeface="B Titr" pitchFamily="2" charset="-78"/>
              </a:rPr>
              <a:t>روش </a:t>
            </a:r>
            <a:r>
              <a:rPr lang="fa-IR" sz="2300" dirty="0">
                <a:cs typeface="B Titr" pitchFamily="2" charset="-78"/>
              </a:rPr>
              <a:t>های مصرف جوش شیرین در انواع </a:t>
            </a:r>
            <a:r>
              <a:rPr lang="fa-IR" sz="2300" dirty="0" smtClean="0">
                <a:cs typeface="B Titr" pitchFamily="2" charset="-78"/>
              </a:rPr>
              <a:t>نان</a:t>
            </a:r>
            <a:endParaRPr lang="en-US" sz="2300" dirty="0" smtClean="0">
              <a:cs typeface="B Titr" pitchFamily="2" charset="-78"/>
            </a:endParaRPr>
          </a:p>
          <a:p>
            <a:pPr marL="0" indent="0" algn="r" rtl="1">
              <a:buNone/>
            </a:pPr>
            <a:endParaRPr lang="fa-IR" sz="2400" dirty="0" smtClean="0"/>
          </a:p>
          <a:p>
            <a:pPr algn="r" rtl="1">
              <a:lnSpc>
                <a:spcPct val="200000"/>
              </a:lnSpc>
            </a:pPr>
            <a:r>
              <a:rPr lang="fa-IR" sz="2400" b="1" dirty="0" smtClean="0">
                <a:cs typeface="B Nazanin" pitchFamily="2" charset="-78"/>
              </a:rPr>
              <a:t>افزودن به خمیر همه انواع نان</a:t>
            </a:r>
            <a:endParaRPr lang="fa-IR" sz="2400" b="1" dirty="0">
              <a:cs typeface="B Nazanin" pitchFamily="2" charset="-78"/>
            </a:endParaRPr>
          </a:p>
          <a:p>
            <a:pPr algn="r" rtl="1">
              <a:lnSpc>
                <a:spcPct val="200000"/>
              </a:lnSpc>
            </a:pPr>
            <a:r>
              <a:rPr lang="fa-IR" sz="2400" b="1" u="sng" dirty="0" smtClean="0">
                <a:cs typeface="B Nazanin" pitchFamily="2" charset="-78"/>
              </a:rPr>
              <a:t>نان </a:t>
            </a:r>
            <a:r>
              <a:rPr lang="fa-IR" sz="2400" b="1" u="sng" dirty="0">
                <a:cs typeface="B Nazanin" pitchFamily="2" charset="-78"/>
              </a:rPr>
              <a:t>بربری</a:t>
            </a:r>
            <a:r>
              <a:rPr lang="fa-IR" sz="2400" b="1" dirty="0">
                <a:cs typeface="B Nazanin" pitchFamily="2" charset="-78"/>
              </a:rPr>
              <a:t>: هم در خمیر و هم </a:t>
            </a:r>
            <a:r>
              <a:rPr lang="fa-IR" sz="2400" b="1" dirty="0" smtClean="0">
                <a:cs typeface="B Nazanin" pitchFamily="2" charset="-78"/>
              </a:rPr>
              <a:t>بعنوان رومال</a:t>
            </a:r>
            <a:endParaRPr lang="fa-IR" sz="2400" b="1" dirty="0">
              <a:cs typeface="B Nazanin" pitchFamily="2" charset="-78"/>
            </a:endParaRPr>
          </a:p>
          <a:p>
            <a:pPr algn="r" rtl="1">
              <a:lnSpc>
                <a:spcPct val="200000"/>
              </a:lnSpc>
            </a:pPr>
            <a:r>
              <a:rPr lang="fa-IR" sz="2400" b="1" u="sng" dirty="0">
                <a:cs typeface="B Nazanin" pitchFamily="2" charset="-78"/>
              </a:rPr>
              <a:t>نان سنگک: </a:t>
            </a:r>
            <a:r>
              <a:rPr lang="fa-IR" b="1" u="sng" dirty="0">
                <a:cs typeface="B Nazanin" pitchFamily="2" charset="-78"/>
              </a:rPr>
              <a:t> </a:t>
            </a:r>
            <a:r>
              <a:rPr lang="fa-IR" b="1" dirty="0">
                <a:cs typeface="B Nazanin" pitchFamily="2" charset="-78"/>
              </a:rPr>
              <a:t>ا</a:t>
            </a:r>
            <a:r>
              <a:rPr lang="fa-IR" b="1" dirty="0" smtClean="0">
                <a:cs typeface="B Nazanin" pitchFamily="2" charset="-78"/>
              </a:rPr>
              <a:t>فزودن به </a:t>
            </a:r>
            <a:r>
              <a:rPr lang="fa-IR" b="1" u="sng" dirty="0" smtClean="0">
                <a:cs typeface="B Nazanin" pitchFamily="2" charset="-78"/>
              </a:rPr>
              <a:t>دست آب</a:t>
            </a:r>
            <a:endParaRPr lang="fa-IR" sz="2400" b="1" u="sng" dirty="0">
              <a:cs typeface="B Nazanin" pitchFamily="2" charset="-78"/>
            </a:endParaRPr>
          </a:p>
          <a:p>
            <a:pPr algn="r" rtl="1">
              <a:lnSpc>
                <a:spcPct val="200000"/>
              </a:lnSpc>
            </a:pPr>
            <a:r>
              <a:rPr lang="fa-IR" sz="2400" b="1" dirty="0" smtClean="0">
                <a:cs typeface="B Nazanin" pitchFamily="2" charset="-78"/>
              </a:rPr>
              <a:t>افزودن به نمک مصرفی جهت مخفی کردن تقلب</a:t>
            </a:r>
            <a:endParaRPr lang="en-US" sz="2400" b="1" dirty="0">
              <a:cs typeface="B Nazanin" pitchFamily="2" charset="-78"/>
            </a:endParaRPr>
          </a:p>
          <a:p>
            <a:pPr marL="0" indent="0" algn="r" rtl="1">
              <a:buNone/>
            </a:pPr>
            <a:endParaRPr lang="fa-IR" sz="2400" dirty="0" smtClean="0"/>
          </a:p>
          <a:p>
            <a:pPr marL="0" indent="0" algn="r" rtl="1">
              <a:buNone/>
            </a:pPr>
            <a:endParaRPr lang="fa-IR" sz="2400" dirty="0"/>
          </a:p>
          <a:p>
            <a:pPr marL="0" indent="0" algn="r" rtl="1">
              <a:buNone/>
            </a:pPr>
            <a:endParaRPr lang="fa-IR" sz="2400" dirty="0" smtClean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57" t="9784" r="26857" b="11220"/>
          <a:stretch/>
        </p:blipFill>
        <p:spPr bwMode="auto">
          <a:xfrm>
            <a:off x="174172" y="609600"/>
            <a:ext cx="4038600" cy="558061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3464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86200"/>
            <a:ext cx="7772400" cy="26971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fa-IR" sz="2000" b="1" dirty="0" smtClean="0">
                <a:solidFill>
                  <a:schemeClr val="tx1"/>
                </a:solidFill>
                <a:cs typeface="B Titr" pitchFamily="2" charset="-78"/>
              </a:rPr>
              <a:t>آبان ماه 1401</a:t>
            </a:r>
          </a:p>
          <a:p>
            <a:pPr marL="0" indent="0" algn="ctr">
              <a:buNone/>
            </a:pPr>
            <a:endParaRPr lang="fa-IR" sz="3600" b="1" dirty="0">
              <a:solidFill>
                <a:schemeClr val="tx1"/>
              </a:solidFill>
              <a:cs typeface="B Titr" pitchFamily="2" charset="-78"/>
            </a:endParaRPr>
          </a:p>
          <a:p>
            <a:pPr marL="0" indent="0" algn="ctr">
              <a:buNone/>
            </a:pPr>
            <a:endParaRPr lang="fa-IR" sz="3600" b="1" dirty="0" smtClean="0">
              <a:solidFill>
                <a:schemeClr val="tx1"/>
              </a:solidFill>
              <a:cs typeface="B Titr" pitchFamily="2" charset="-78"/>
            </a:endParaRPr>
          </a:p>
          <a:p>
            <a:pPr marL="0" indent="0" algn="ctr">
              <a:buNone/>
            </a:pPr>
            <a:endParaRPr lang="fa-IR" dirty="0">
              <a:cs typeface="B Titr" pitchFamily="2" charset="-78"/>
            </a:endParaRPr>
          </a:p>
          <a:p>
            <a:pPr marL="0" indent="0" algn="ctr">
              <a:buNone/>
            </a:pPr>
            <a:endParaRPr lang="en-US" dirty="0">
              <a:cs typeface="B Titr" pitchFamily="2" charset="-78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398" y="228600"/>
            <a:ext cx="1211263" cy="11460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701172" y="1374673"/>
            <a:ext cx="37337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rtl="1"/>
            <a:r>
              <a:rPr lang="fa-IR" sz="2000" dirty="0" smtClean="0">
                <a:cs typeface="B Roya" pitchFamily="2" charset="-78"/>
              </a:rPr>
              <a:t>معاونت بهداشتی دانشگاه علوم پزشکی گناباد</a:t>
            </a:r>
          </a:p>
          <a:p>
            <a:pPr algn="ctr" rtl="1"/>
            <a:r>
              <a:rPr lang="fa-IR" sz="2000" dirty="0" smtClean="0">
                <a:cs typeface="B Roya" pitchFamily="2" charset="-78"/>
              </a:rPr>
              <a:t>واحد بهداشت محیط و حرفه ای</a:t>
            </a:r>
            <a:endParaRPr lang="en-US" sz="2000" dirty="0">
              <a:cs typeface="B Roya" pitchFamily="2" charset="-78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7029" y="2362199"/>
            <a:ext cx="8382000" cy="707886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a-IR" sz="4000" b="1" dirty="0">
                <a:cs typeface="B Titr" pitchFamily="2" charset="-78"/>
              </a:rPr>
              <a:t>تقلبات در مواد غذایی و </a:t>
            </a:r>
            <a:r>
              <a:rPr lang="fa-IR" sz="4000" b="1" dirty="0" smtClean="0">
                <a:cs typeface="B Titr" pitchFamily="2" charset="-78"/>
              </a:rPr>
              <a:t>راه های </a:t>
            </a:r>
            <a:r>
              <a:rPr lang="fa-IR" sz="4000" b="1" dirty="0">
                <a:cs typeface="B Titr" pitchFamily="2" charset="-78"/>
              </a:rPr>
              <a:t>تشخیص آن</a:t>
            </a:r>
            <a:endParaRPr lang="en-US" sz="4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6914" y="3624943"/>
            <a:ext cx="6585857" cy="32004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819400" y="5791200"/>
            <a:ext cx="609600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a-IR" dirty="0" smtClean="0"/>
          </a:p>
          <a:p>
            <a:endParaRPr lang="fa-IR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84911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dirty="0" smtClean="0">
                <a:solidFill>
                  <a:schemeClr val="tx1"/>
                </a:solidFill>
                <a:cs typeface="B Titr" pitchFamily="2" charset="-78"/>
              </a:rPr>
              <a:t>راه های تشخیص جوش شیرین در نان</a:t>
            </a:r>
            <a:endParaRPr lang="en-US" dirty="0">
              <a:solidFill>
                <a:schemeClr val="tx1"/>
              </a:solidFill>
              <a:cs typeface="B Tit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76400"/>
            <a:ext cx="8534400" cy="4876800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114300" indent="0" algn="r" rtl="1">
              <a:buNone/>
            </a:pPr>
            <a:r>
              <a:rPr lang="fa-IR" b="1" dirty="0" smtClean="0">
                <a:solidFill>
                  <a:schemeClr val="tx1"/>
                </a:solidFill>
                <a:cs typeface="B Nazanin" pitchFamily="2" charset="-78"/>
              </a:rPr>
              <a:t>ظاهری: </a:t>
            </a:r>
            <a:r>
              <a:rPr lang="fa-IR" dirty="0" smtClean="0">
                <a:solidFill>
                  <a:schemeClr val="tx1"/>
                </a:solidFill>
                <a:cs typeface="B Nazanin" pitchFamily="2" charset="-78"/>
              </a:rPr>
              <a:t>بوی خاص نان بعد از قرار دادن در کیسه فریزر</a:t>
            </a:r>
          </a:p>
          <a:p>
            <a:pPr marL="114300" indent="0" algn="r" rtl="1">
              <a:buNone/>
            </a:pPr>
            <a:endParaRPr lang="fa-IR" sz="1100" dirty="0" smtClean="0">
              <a:solidFill>
                <a:schemeClr val="tx1"/>
              </a:solidFill>
              <a:cs typeface="B Nazanin" pitchFamily="2" charset="-78"/>
            </a:endParaRPr>
          </a:p>
          <a:p>
            <a:pPr marL="114300" indent="0" algn="r" rtl="1">
              <a:buNone/>
            </a:pPr>
            <a:r>
              <a:rPr lang="fa-IR" dirty="0">
                <a:solidFill>
                  <a:schemeClr val="tx1"/>
                </a:solidFill>
                <a:cs typeface="B Nazanin" pitchFamily="2" charset="-78"/>
              </a:rPr>
              <a:t>1</a:t>
            </a:r>
            <a:r>
              <a:rPr lang="fa-IR" dirty="0" smtClean="0">
                <a:solidFill>
                  <a:schemeClr val="tx1"/>
                </a:solidFill>
                <a:cs typeface="B Nazanin" pitchFamily="2" charset="-78"/>
              </a:rPr>
              <a:t>- </a:t>
            </a:r>
            <a:r>
              <a:rPr lang="en-US" b="1" dirty="0" smtClean="0">
                <a:solidFill>
                  <a:schemeClr val="tx1"/>
                </a:solidFill>
                <a:cs typeface="B Nazanin" pitchFamily="2" charset="-78"/>
              </a:rPr>
              <a:t>PH</a:t>
            </a:r>
            <a:r>
              <a:rPr lang="fa-IR" b="1" dirty="0" smtClean="0">
                <a:solidFill>
                  <a:schemeClr val="tx1"/>
                </a:solidFill>
                <a:cs typeface="B Nazanin" pitchFamily="2" charset="-78"/>
              </a:rPr>
              <a:t>سنجی</a:t>
            </a:r>
            <a:r>
              <a:rPr lang="fa-IR" dirty="0" smtClean="0">
                <a:solidFill>
                  <a:schemeClr val="tx1"/>
                </a:solidFill>
                <a:cs typeface="B Nazanin" pitchFamily="2" charset="-78"/>
              </a:rPr>
              <a:t>: به دو روش پرتابل و آزمایشگاهی که این </a:t>
            </a:r>
            <a:r>
              <a:rPr lang="fa-IR" u="sng" dirty="0" smtClean="0">
                <a:solidFill>
                  <a:schemeClr val="tx1"/>
                </a:solidFill>
                <a:cs typeface="B Nazanin" pitchFamily="2" charset="-78"/>
              </a:rPr>
              <a:t>روش قابل اطمینانی </a:t>
            </a:r>
            <a:r>
              <a:rPr lang="fa-IR" dirty="0" smtClean="0">
                <a:solidFill>
                  <a:schemeClr val="tx1"/>
                </a:solidFill>
                <a:cs typeface="B Nazanin" pitchFamily="2" charset="-78"/>
              </a:rPr>
              <a:t>نیست.</a:t>
            </a:r>
          </a:p>
          <a:p>
            <a:pPr marL="114300" indent="0" algn="ctr" rtl="1">
              <a:buNone/>
            </a:pPr>
            <a:endParaRPr lang="fa-IR" sz="1050" dirty="0" smtClean="0">
              <a:solidFill>
                <a:schemeClr val="tx1"/>
              </a:solidFill>
              <a:cs typeface="B Nazanin" pitchFamily="2" charset="-78"/>
            </a:endParaRPr>
          </a:p>
          <a:p>
            <a:pPr marL="114300" indent="0" algn="ctr" rtl="1">
              <a:buNone/>
            </a:pPr>
            <a:r>
              <a:rPr lang="fa-IR" sz="1600" dirty="0" smtClean="0">
                <a:solidFill>
                  <a:schemeClr val="tx1"/>
                </a:solidFill>
                <a:cs typeface="B Nazanin" pitchFamily="2" charset="-78"/>
              </a:rPr>
              <a:t>استاندارد </a:t>
            </a:r>
            <a:r>
              <a:rPr lang="en-US" sz="1600" dirty="0" smtClean="0">
                <a:solidFill>
                  <a:schemeClr val="tx1"/>
                </a:solidFill>
                <a:cs typeface="B Nazanin" pitchFamily="2" charset="-78"/>
              </a:rPr>
              <a:t>PH</a:t>
            </a:r>
            <a:r>
              <a:rPr lang="fa-IR" sz="1600" dirty="0" smtClean="0">
                <a:solidFill>
                  <a:schemeClr val="tx1"/>
                </a:solidFill>
                <a:cs typeface="B Nazanin" pitchFamily="2" charset="-78"/>
              </a:rPr>
              <a:t>انواع نان ها</a:t>
            </a:r>
          </a:p>
          <a:p>
            <a:pPr algn="r" rtl="1"/>
            <a:endParaRPr lang="fa-IR" dirty="0">
              <a:solidFill>
                <a:schemeClr val="tx1"/>
              </a:solidFill>
              <a:cs typeface="B Nazanin" pitchFamily="2" charset="-78"/>
            </a:endParaRPr>
          </a:p>
          <a:p>
            <a:pPr algn="r" rtl="1"/>
            <a:endParaRPr lang="fa-IR" dirty="0" smtClean="0">
              <a:solidFill>
                <a:schemeClr val="tx1"/>
              </a:solidFill>
              <a:cs typeface="B Nazanin" pitchFamily="2" charset="-78"/>
            </a:endParaRPr>
          </a:p>
          <a:p>
            <a:pPr algn="r" rtl="1"/>
            <a:endParaRPr lang="fa-IR" dirty="0" smtClean="0">
              <a:solidFill>
                <a:schemeClr val="tx1"/>
              </a:solidFill>
              <a:cs typeface="B Nazanin" pitchFamily="2" charset="-78"/>
            </a:endParaRPr>
          </a:p>
          <a:p>
            <a:pPr algn="r" rtl="1"/>
            <a:endParaRPr lang="fa-IR" dirty="0">
              <a:solidFill>
                <a:schemeClr val="tx1"/>
              </a:solidFill>
              <a:cs typeface="B Nazanin" pitchFamily="2" charset="-78"/>
            </a:endParaRPr>
          </a:p>
          <a:p>
            <a:pPr marL="114300" indent="0" algn="r" rtl="1">
              <a:buNone/>
            </a:pPr>
            <a:endParaRPr lang="fa-IR" sz="4800" dirty="0" smtClean="0">
              <a:solidFill>
                <a:schemeClr val="tx1"/>
              </a:solidFill>
              <a:cs typeface="B Nazanin" pitchFamily="2" charset="-78"/>
            </a:endParaRPr>
          </a:p>
          <a:p>
            <a:pPr marL="114300" indent="0" algn="r" rtl="1">
              <a:buNone/>
            </a:pPr>
            <a:r>
              <a:rPr lang="fa-IR" dirty="0" smtClean="0">
                <a:solidFill>
                  <a:schemeClr val="tx1"/>
                </a:solidFill>
                <a:cs typeface="B Nazanin" pitchFamily="2" charset="-78"/>
              </a:rPr>
              <a:t>2- </a:t>
            </a:r>
            <a:r>
              <a:rPr lang="fa-IR" b="1" dirty="0" smtClean="0">
                <a:solidFill>
                  <a:schemeClr val="tx1"/>
                </a:solidFill>
                <a:cs typeface="B Nazanin" pitchFamily="2" charset="-78"/>
              </a:rPr>
              <a:t>رنگ سنجی </a:t>
            </a:r>
            <a:r>
              <a:rPr lang="fa-IR" dirty="0" smtClean="0">
                <a:solidFill>
                  <a:schemeClr val="tx1"/>
                </a:solidFill>
                <a:cs typeface="B Nazanin" pitchFamily="2" charset="-78"/>
              </a:rPr>
              <a:t>با استفاده از معرف </a:t>
            </a:r>
            <a:r>
              <a:rPr lang="fa-IR" u="sng" dirty="0" smtClean="0">
                <a:solidFill>
                  <a:schemeClr val="tx1"/>
                </a:solidFill>
                <a:cs typeface="B Nazanin" pitchFamily="2" charset="-78"/>
              </a:rPr>
              <a:t>برم تیمول </a:t>
            </a:r>
            <a:r>
              <a:rPr lang="fa-IR" dirty="0" smtClean="0">
                <a:solidFill>
                  <a:schemeClr val="tx1"/>
                </a:solidFill>
                <a:cs typeface="B Nazanin" pitchFamily="2" charset="-78"/>
              </a:rPr>
              <a:t>و ایجاد رنگ سبز(روش قطعی)</a:t>
            </a:r>
            <a:endParaRPr lang="en-US" dirty="0">
              <a:solidFill>
                <a:schemeClr val="tx1"/>
              </a:solidFill>
              <a:cs typeface="B Nazanin" pitchFamily="2" charset="-78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5253050"/>
              </p:ext>
            </p:extLst>
          </p:nvPr>
        </p:nvGraphicFramePr>
        <p:xfrm>
          <a:off x="1828800" y="3276600"/>
          <a:ext cx="5334000" cy="2346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67000"/>
                <a:gridCol w="2667000"/>
              </a:tblGrid>
              <a:tr h="391160"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>
                          <a:cs typeface="B Nazanin" pitchFamily="2" charset="-78"/>
                        </a:rPr>
                        <a:t>PH</a:t>
                      </a:r>
                      <a:endParaRPr lang="en-US" dirty="0">
                        <a:cs typeface="B Nazani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dirty="0" smtClean="0">
                          <a:cs typeface="B Nazanin" pitchFamily="2" charset="-78"/>
                        </a:rPr>
                        <a:t>نوع نان</a:t>
                      </a:r>
                      <a:endParaRPr lang="en-US" dirty="0">
                        <a:cs typeface="B Nazanin" pitchFamily="2" charset="-78"/>
                      </a:endParaRPr>
                    </a:p>
                  </a:txBody>
                  <a:tcPr/>
                </a:tc>
              </a:tr>
              <a:tr h="391160">
                <a:tc>
                  <a:txBody>
                    <a:bodyPr/>
                    <a:lstStyle/>
                    <a:p>
                      <a:pPr algn="ctr" rtl="1"/>
                      <a:r>
                        <a:rPr lang="fa-IR" dirty="0" smtClean="0">
                          <a:cs typeface="B Nazanin" pitchFamily="2" charset="-78"/>
                        </a:rPr>
                        <a:t>6-5</a:t>
                      </a:r>
                      <a:endParaRPr lang="en-US" dirty="0">
                        <a:cs typeface="B Nazani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dirty="0" smtClean="0">
                          <a:cs typeface="B Nazanin" pitchFamily="2" charset="-78"/>
                        </a:rPr>
                        <a:t>نان</a:t>
                      </a:r>
                      <a:r>
                        <a:rPr lang="fa-IR" baseline="0" dirty="0" smtClean="0">
                          <a:cs typeface="B Nazanin" pitchFamily="2" charset="-78"/>
                        </a:rPr>
                        <a:t> های حجیم و نیمه حجیم</a:t>
                      </a:r>
                      <a:endParaRPr lang="en-US" dirty="0">
                        <a:cs typeface="B Nazanin" pitchFamily="2" charset="-78"/>
                      </a:endParaRPr>
                    </a:p>
                  </a:txBody>
                  <a:tcPr/>
                </a:tc>
              </a:tr>
              <a:tr h="391160">
                <a:tc>
                  <a:txBody>
                    <a:bodyPr/>
                    <a:lstStyle/>
                    <a:p>
                      <a:pPr algn="ctr" rtl="1"/>
                      <a:r>
                        <a:rPr lang="fa-IR" dirty="0" smtClean="0">
                          <a:cs typeface="B Nazanin" pitchFamily="2" charset="-78"/>
                        </a:rPr>
                        <a:t>6-5</a:t>
                      </a:r>
                      <a:endParaRPr lang="en-US" dirty="0">
                        <a:cs typeface="B Nazani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dirty="0" smtClean="0">
                          <a:cs typeface="B Nazanin" pitchFamily="2" charset="-78"/>
                        </a:rPr>
                        <a:t>نان لواش</a:t>
                      </a:r>
                      <a:endParaRPr lang="en-US" dirty="0">
                        <a:cs typeface="B Nazanin" pitchFamily="2" charset="-78"/>
                      </a:endParaRPr>
                    </a:p>
                  </a:txBody>
                  <a:tcPr/>
                </a:tc>
              </a:tr>
              <a:tr h="391160">
                <a:tc>
                  <a:txBody>
                    <a:bodyPr/>
                    <a:lstStyle/>
                    <a:p>
                      <a:pPr algn="ctr" rtl="1"/>
                      <a:r>
                        <a:rPr lang="fa-IR" dirty="0" smtClean="0">
                          <a:cs typeface="B Nazanin" pitchFamily="2" charset="-78"/>
                        </a:rPr>
                        <a:t>6-5</a:t>
                      </a:r>
                      <a:endParaRPr lang="en-US" dirty="0">
                        <a:cs typeface="B Nazani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dirty="0" smtClean="0">
                          <a:cs typeface="B Nazanin" pitchFamily="2" charset="-78"/>
                        </a:rPr>
                        <a:t>نان</a:t>
                      </a:r>
                      <a:r>
                        <a:rPr lang="fa-IR" baseline="0" dirty="0" smtClean="0">
                          <a:cs typeface="B Nazanin" pitchFamily="2" charset="-78"/>
                        </a:rPr>
                        <a:t> تافتون</a:t>
                      </a:r>
                      <a:endParaRPr lang="en-US" dirty="0">
                        <a:cs typeface="B Nazanin" pitchFamily="2" charset="-78"/>
                      </a:endParaRPr>
                    </a:p>
                  </a:txBody>
                  <a:tcPr/>
                </a:tc>
              </a:tr>
              <a:tr h="391160">
                <a:tc>
                  <a:txBody>
                    <a:bodyPr/>
                    <a:lstStyle/>
                    <a:p>
                      <a:pPr algn="ctr" rtl="1"/>
                      <a:r>
                        <a:rPr lang="fa-IR" dirty="0" smtClean="0">
                          <a:cs typeface="B Nazanin" pitchFamily="2" charset="-78"/>
                        </a:rPr>
                        <a:t>6-5</a:t>
                      </a:r>
                      <a:endParaRPr lang="en-US" dirty="0">
                        <a:cs typeface="B Nazani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dirty="0" smtClean="0">
                          <a:cs typeface="B Nazanin" pitchFamily="2" charset="-78"/>
                        </a:rPr>
                        <a:t>نان بربری</a:t>
                      </a:r>
                      <a:endParaRPr lang="en-US" dirty="0">
                        <a:cs typeface="B Nazanin" pitchFamily="2" charset="-78"/>
                      </a:endParaRPr>
                    </a:p>
                  </a:txBody>
                  <a:tcPr/>
                </a:tc>
              </a:tr>
              <a:tr h="391160">
                <a:tc>
                  <a:txBody>
                    <a:bodyPr/>
                    <a:lstStyle/>
                    <a:p>
                      <a:pPr algn="ctr" rtl="1"/>
                      <a:r>
                        <a:rPr lang="fa-IR" dirty="0" smtClean="0">
                          <a:cs typeface="B Nazanin" pitchFamily="2" charset="-78"/>
                        </a:rPr>
                        <a:t>5/6-4/6</a:t>
                      </a:r>
                      <a:endParaRPr lang="en-US" dirty="0">
                        <a:cs typeface="B Nazani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dirty="0" smtClean="0">
                          <a:cs typeface="B Nazanin" pitchFamily="2" charset="-78"/>
                        </a:rPr>
                        <a:t>نان سنگک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Left Arrow 5">
            <a:hlinkClick r:id="rId3" action="ppaction://hlinksldjump"/>
          </p:cNvPr>
          <p:cNvSpPr/>
          <p:nvPr/>
        </p:nvSpPr>
        <p:spPr>
          <a:xfrm>
            <a:off x="381000" y="5943600"/>
            <a:ext cx="762000" cy="4572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8533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b="1" dirty="0" smtClean="0">
                <a:solidFill>
                  <a:schemeClr val="tx1"/>
                </a:solidFill>
                <a:cs typeface="B Titr" panose="00000700000000000000" pitchFamily="2" charset="-78"/>
              </a:rPr>
              <a:t>تشخیص جوش شیرین</a:t>
            </a:r>
            <a:endParaRPr lang="en-US" b="1" dirty="0">
              <a:solidFill>
                <a:schemeClr val="tx1"/>
              </a:solidFill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rtl="1">
              <a:lnSpc>
                <a:spcPct val="200000"/>
              </a:lnSpc>
            </a:pPr>
            <a:r>
              <a:rPr lang="fa-IR" b="1" dirty="0">
                <a:cs typeface="B Nazanin" panose="00000400000000000000" pitchFamily="2" charset="-78"/>
              </a:rPr>
              <a:t>تشخیص جوش شیرین :یک چهارم قاشق مرباخوری جوش شیرین را با دو قاشق مرباخوری سرکه مخلوط کنید.</a:t>
            </a:r>
          </a:p>
          <a:p>
            <a:pPr algn="just" rtl="1">
              <a:lnSpc>
                <a:spcPct val="200000"/>
              </a:lnSpc>
            </a:pPr>
            <a:r>
              <a:rPr lang="fa-IR" b="1" dirty="0">
                <a:cs typeface="B Nazanin" panose="00000400000000000000" pitchFamily="2" charset="-78"/>
              </a:rPr>
              <a:t>مخلوط به دست آمده باید بلافاصله جوش </a:t>
            </a:r>
            <a:r>
              <a:rPr lang="fa-IR" b="1" dirty="0" smtClean="0">
                <a:cs typeface="B Nazanin" panose="00000400000000000000" pitchFamily="2" charset="-78"/>
              </a:rPr>
              <a:t>بیاید</a:t>
            </a:r>
          </a:p>
          <a:p>
            <a:pPr algn="just" rtl="1">
              <a:lnSpc>
                <a:spcPct val="200000"/>
              </a:lnSpc>
            </a:pPr>
            <a:r>
              <a:rPr lang="fa-IR" b="1" dirty="0" smtClean="0">
                <a:cs typeface="B Nazanin" panose="00000400000000000000" pitchFamily="2" charset="-78"/>
              </a:rPr>
              <a:t>جوش شیرین طعم تلخی دارد.</a:t>
            </a:r>
            <a:endParaRPr lang="en-US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001272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800" y="228600"/>
            <a:ext cx="4191000" cy="762000"/>
          </a:xfrm>
        </p:spPr>
        <p:txBody>
          <a:bodyPr/>
          <a:lstStyle/>
          <a:p>
            <a:pPr algn="ctr" rtl="1"/>
            <a:r>
              <a:rPr lang="fa-IR" dirty="0" smtClean="0">
                <a:solidFill>
                  <a:schemeClr val="tx1"/>
                </a:solidFill>
                <a:cs typeface="B Titr" pitchFamily="2" charset="-78"/>
              </a:rPr>
              <a:t>جوهر لیمو چیست؟</a:t>
            </a:r>
            <a:endParaRPr lang="en-US" dirty="0">
              <a:solidFill>
                <a:schemeClr val="tx1"/>
              </a:solidFill>
              <a:cs typeface="B Tit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0243" y="889679"/>
            <a:ext cx="8534400" cy="2691721"/>
          </a:xfrm>
        </p:spPr>
        <p:txBody>
          <a:bodyPr>
            <a:normAutofit fontScale="85000" lnSpcReduction="10000"/>
          </a:bodyPr>
          <a:lstStyle/>
          <a:p>
            <a:pPr algn="just" rtl="1">
              <a:lnSpc>
                <a:spcPct val="150000"/>
              </a:lnSpc>
            </a:pPr>
            <a:r>
              <a:rPr lang="fa-IR" b="1" dirty="0" smtClean="0">
                <a:cs typeface="B Nazanin" pitchFamily="2" charset="-78"/>
              </a:rPr>
              <a:t>جوهر لیمو یا </a:t>
            </a:r>
            <a:r>
              <a:rPr lang="fa-IR" dirty="0"/>
              <a:t> </a:t>
            </a:r>
            <a:r>
              <a:rPr lang="fa-IR" b="1" dirty="0">
                <a:solidFill>
                  <a:srgbClr val="FFFF00"/>
                </a:solidFill>
                <a:cs typeface="B Nazanin" pitchFamily="2" charset="-78"/>
                <a:hlinkClick r:id="rId3"/>
              </a:rPr>
              <a:t>اسید سیتریک</a:t>
            </a:r>
            <a:r>
              <a:rPr lang="fa-IR" dirty="0"/>
              <a:t> </a:t>
            </a:r>
            <a:r>
              <a:rPr lang="fa-IR" b="1" dirty="0" smtClean="0">
                <a:cs typeface="B Nazanin" pitchFamily="2" charset="-78"/>
              </a:rPr>
              <a:t>یک </a:t>
            </a:r>
            <a:r>
              <a:rPr lang="fa-IR" b="1" dirty="0">
                <a:cs typeface="B Nazanin" pitchFamily="2" charset="-78"/>
              </a:rPr>
              <a:t>اسید آلی ضعیف به‌ طور طبیعی در مرکبات یافت می شود.</a:t>
            </a:r>
          </a:p>
          <a:p>
            <a:pPr marL="114300" indent="0" algn="just" rtl="1">
              <a:lnSpc>
                <a:spcPct val="150000"/>
              </a:lnSpc>
              <a:buNone/>
            </a:pPr>
            <a:r>
              <a:rPr lang="fa-IR" b="1" dirty="0" smtClean="0">
                <a:cs typeface="B Nazanin" pitchFamily="2" charset="-78"/>
              </a:rPr>
              <a:t>در صنایع </a:t>
            </a:r>
            <a:r>
              <a:rPr lang="fa-IR" b="1" dirty="0">
                <a:cs typeface="B Nazanin" pitchFamily="2" charset="-78"/>
              </a:rPr>
              <a:t>غذایی </a:t>
            </a:r>
            <a:r>
              <a:rPr lang="fa-IR" b="1" dirty="0" smtClean="0">
                <a:cs typeface="B Nazanin" pitchFamily="2" charset="-78"/>
              </a:rPr>
              <a:t>برای ایجاد </a:t>
            </a:r>
            <a:r>
              <a:rPr lang="fa-IR" b="1" dirty="0">
                <a:cs typeface="B Nazanin" pitchFamily="2" charset="-78"/>
              </a:rPr>
              <a:t>طعم ترش مورد </a:t>
            </a:r>
            <a:r>
              <a:rPr lang="fa-IR" b="1" dirty="0" smtClean="0">
                <a:cs typeface="B Nazanin" pitchFamily="2" charset="-78"/>
              </a:rPr>
              <a:t>استفاده قرار می گیرد.</a:t>
            </a:r>
            <a:endParaRPr lang="fa-IR" b="1" dirty="0">
              <a:cs typeface="B Nazanin" pitchFamily="2" charset="-78"/>
            </a:endParaRPr>
          </a:p>
          <a:p>
            <a:pPr algn="just" rtl="1">
              <a:lnSpc>
                <a:spcPct val="150000"/>
              </a:lnSpc>
            </a:pPr>
            <a:r>
              <a:rPr lang="fa-IR" b="1" dirty="0">
                <a:cs typeface="B Nazanin" pitchFamily="2" charset="-78"/>
              </a:rPr>
              <a:t>نوع تجاری آن به صورت پودر سفید رنگ با طعم ترش خرید و فروش می شود.</a:t>
            </a:r>
          </a:p>
          <a:p>
            <a:pPr algn="just" rtl="1">
              <a:lnSpc>
                <a:spcPct val="150000"/>
              </a:lnSpc>
            </a:pPr>
            <a:r>
              <a:rPr lang="fa-IR" b="1" dirty="0">
                <a:cs typeface="B Nazanin" pitchFamily="2" charset="-78"/>
              </a:rPr>
              <a:t>در حالی که مصرف اسید سیتریک طبیعی از طریق میوه ها و سبزیجات دارای فواید بسیاری برای سلامتی است نوع سنتتیک آن هیچ ارزش غذایی ندارد و کالری و چربی آن صفر است.</a:t>
            </a:r>
          </a:p>
          <a:p>
            <a:pPr algn="just" rtl="1"/>
            <a:endParaRPr lang="en-US" b="1" dirty="0">
              <a:cs typeface="B Nazanin" pitchFamily="2" charset="-7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289"/>
          <a:stretch/>
        </p:blipFill>
        <p:spPr>
          <a:xfrm>
            <a:off x="152400" y="3581400"/>
            <a:ext cx="8850086" cy="313508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Left Arrow 4">
            <a:hlinkClick r:id="rId5" action="ppaction://hlinksldjump"/>
          </p:cNvPr>
          <p:cNvSpPr/>
          <p:nvPr/>
        </p:nvSpPr>
        <p:spPr>
          <a:xfrm>
            <a:off x="152400" y="5943600"/>
            <a:ext cx="609600" cy="4572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8882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152400"/>
            <a:ext cx="4142014" cy="1143000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rtl="1"/>
            <a:r>
              <a:rPr lang="fa-IR" sz="4400" b="1" dirty="0">
                <a:ln w="11430"/>
                <a:solidFill>
                  <a:srgbClr val="92D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Titr" pitchFamily="2" charset="-78"/>
              </a:rPr>
              <a:t>ز</a:t>
            </a:r>
            <a:r>
              <a:rPr lang="fa-IR" sz="4400" b="1" dirty="0" smtClean="0">
                <a:ln w="11430"/>
                <a:solidFill>
                  <a:srgbClr val="92D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Titr" pitchFamily="2" charset="-78"/>
              </a:rPr>
              <a:t>اج سفید (آلوم)</a:t>
            </a:r>
            <a:endParaRPr lang="en-US" sz="4400" b="1" dirty="0">
              <a:ln w="11430"/>
              <a:solidFill>
                <a:srgbClr val="92D05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B Tit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752600"/>
            <a:ext cx="7772400" cy="2743200"/>
          </a:xfrm>
        </p:spPr>
        <p:txBody>
          <a:bodyPr>
            <a:normAutofit fontScale="85000" lnSpcReduction="10000"/>
          </a:bodyPr>
          <a:lstStyle/>
          <a:p>
            <a:pPr algn="just" rtl="1">
              <a:lnSpc>
                <a:spcPct val="150000"/>
              </a:lnSpc>
              <a:buFont typeface="Wingdings" pitchFamily="2" charset="2"/>
              <a:buChar char="Ø"/>
            </a:pPr>
            <a:r>
              <a:rPr lang="fa-IR" dirty="0" smtClean="0">
                <a:cs typeface="B Nazanin" pitchFamily="2" charset="-78"/>
              </a:rPr>
              <a:t>اسم محلی : ضمه</a:t>
            </a:r>
          </a:p>
          <a:p>
            <a:pPr algn="just" rtl="1">
              <a:lnSpc>
                <a:spcPct val="150000"/>
              </a:lnSpc>
              <a:buFont typeface="Wingdings" pitchFamily="2" charset="2"/>
              <a:buChar char="Ø"/>
            </a:pPr>
            <a:r>
              <a:rPr lang="fa-IR" dirty="0" smtClean="0">
                <a:cs typeface="B Nazanin" pitchFamily="2" charset="-78"/>
              </a:rPr>
              <a:t>ترکیب: سولفات آلومینیوم </a:t>
            </a:r>
            <a:r>
              <a:rPr lang="en-US" dirty="0"/>
              <a:t>Al2(SO4)3</a:t>
            </a:r>
            <a:endParaRPr lang="fa-IR" dirty="0" smtClean="0">
              <a:cs typeface="B Nazanin" pitchFamily="2" charset="-78"/>
            </a:endParaRPr>
          </a:p>
          <a:p>
            <a:pPr algn="just" rtl="1">
              <a:lnSpc>
                <a:spcPct val="150000"/>
              </a:lnSpc>
              <a:buFont typeface="Wingdings" pitchFamily="2" charset="2"/>
              <a:buChar char="Ø"/>
            </a:pPr>
            <a:r>
              <a:rPr lang="fa-IR" dirty="0" smtClean="0">
                <a:cs typeface="B Nazanin" pitchFamily="2" charset="-78"/>
              </a:rPr>
              <a:t>کاربرد: سفید کردن سطح نان(رومال) - سفید کردن آردهای تیره</a:t>
            </a:r>
          </a:p>
          <a:p>
            <a:pPr algn="just" rtl="1">
              <a:lnSpc>
                <a:spcPct val="150000"/>
              </a:lnSpc>
              <a:buFont typeface="Wingdings" pitchFamily="2" charset="2"/>
              <a:buChar char="Ø"/>
            </a:pPr>
            <a:r>
              <a:rPr lang="fa-IR" dirty="0" smtClean="0">
                <a:cs typeface="B Nazanin" pitchFamily="2" charset="-78"/>
              </a:rPr>
              <a:t>مضرات:</a:t>
            </a:r>
            <a:r>
              <a:rPr lang="en-US" dirty="0" smtClean="0">
                <a:cs typeface="B Nazanin" pitchFamily="2" charset="-78"/>
              </a:rPr>
              <a:t> </a:t>
            </a:r>
            <a:r>
              <a:rPr lang="fa-IR" dirty="0" smtClean="0">
                <a:cs typeface="B Nazanin" pitchFamily="2" charset="-78"/>
              </a:rPr>
              <a:t>ایجاد حساسیت – سمیت آلومینیوم </a:t>
            </a:r>
            <a:endParaRPr lang="fa-IR" dirty="0">
              <a:cs typeface="B Nazanin" pitchFamily="2" charset="-78"/>
            </a:endParaRPr>
          </a:p>
          <a:p>
            <a:pPr marL="0" indent="0" algn="just" rtl="1">
              <a:lnSpc>
                <a:spcPct val="150000"/>
              </a:lnSpc>
              <a:buNone/>
            </a:pPr>
            <a:r>
              <a:rPr lang="fa-IR" dirty="0" smtClean="0">
                <a:cs typeface="B Nazanin" pitchFamily="2" charset="-78"/>
              </a:rPr>
              <a:t>برای انسان</a:t>
            </a:r>
            <a:endParaRPr lang="en-US" dirty="0">
              <a:cs typeface="B Nazanin" pitchFamily="2" charset="-78"/>
            </a:endParaRPr>
          </a:p>
        </p:txBody>
      </p:sp>
      <p:pic>
        <p:nvPicPr>
          <p:cNvPr id="4" name="Picture 3">
            <a:hlinkClick r:id="rId3" action="ppaction://hlinksldjump"/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05" t="20635" r="14920" b="26508"/>
          <a:stretch/>
        </p:blipFill>
        <p:spPr>
          <a:xfrm>
            <a:off x="304800" y="3956969"/>
            <a:ext cx="3505200" cy="2531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357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76200"/>
            <a:ext cx="8229600" cy="1143000"/>
          </a:xfrm>
        </p:spPr>
        <p:txBody>
          <a:bodyPr/>
          <a:lstStyle/>
          <a:p>
            <a:pPr rtl="1"/>
            <a:r>
              <a:rPr lang="fa-IR" dirty="0" smtClean="0">
                <a:cs typeface="B Titr" pitchFamily="2" charset="-78"/>
              </a:rPr>
              <a:t>بلانکیت (جوهر قند)</a:t>
            </a:r>
            <a:endParaRPr lang="en-US" dirty="0">
              <a:cs typeface="B Tit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219200"/>
            <a:ext cx="8305801" cy="5029200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marL="0" indent="0" algn="r" rtl="1">
              <a:lnSpc>
                <a:spcPct val="150000"/>
              </a:lnSpc>
              <a:buNone/>
            </a:pPr>
            <a:r>
              <a:rPr lang="fa-IR" sz="2400" b="1" dirty="0">
                <a:cs typeface="B Nazanin" pitchFamily="2" charset="-78"/>
              </a:rPr>
              <a:t>فرمول</a:t>
            </a:r>
            <a:r>
              <a:rPr lang="fa-IR" sz="2400" dirty="0" smtClean="0">
                <a:cs typeface="B Nazanin" pitchFamily="2" charset="-78"/>
              </a:rPr>
              <a:t>: سدیم هیدروسولفیت یا سدیم دی‌تیونات </a:t>
            </a:r>
            <a:r>
              <a:rPr lang="en-US" sz="2400" dirty="0" smtClean="0">
                <a:cs typeface="B Nazanin" pitchFamily="2" charset="-78"/>
              </a:rPr>
              <a:t>Na2s2o4</a:t>
            </a:r>
            <a:endParaRPr lang="fa-IR" sz="2400" dirty="0" smtClean="0">
              <a:cs typeface="B Nazanin" pitchFamily="2" charset="-78"/>
            </a:endParaRPr>
          </a:p>
          <a:p>
            <a:pPr marL="0" indent="0" algn="r" rtl="1">
              <a:lnSpc>
                <a:spcPct val="150000"/>
              </a:lnSpc>
              <a:buNone/>
            </a:pPr>
            <a:r>
              <a:rPr lang="fa-IR" sz="2400" b="1" dirty="0" smtClean="0">
                <a:cs typeface="B Nazanin" pitchFamily="2" charset="-78"/>
              </a:rPr>
              <a:t>خاصیت: </a:t>
            </a:r>
            <a:r>
              <a:rPr lang="fa-IR" sz="2400" dirty="0" smtClean="0">
                <a:cs typeface="B Nazanin" pitchFamily="2" charset="-78"/>
              </a:rPr>
              <a:t>رنگ بری</a:t>
            </a:r>
          </a:p>
          <a:p>
            <a:pPr marL="0" indent="0" algn="r" rtl="1">
              <a:lnSpc>
                <a:spcPct val="150000"/>
              </a:lnSpc>
              <a:buNone/>
            </a:pPr>
            <a:r>
              <a:rPr lang="fa-IR" sz="2400" b="1" dirty="0" smtClean="0">
                <a:cs typeface="B Nazanin" pitchFamily="2" charset="-78"/>
              </a:rPr>
              <a:t>کاربرد: </a:t>
            </a:r>
            <a:r>
              <a:rPr lang="fa-IR" sz="2400" dirty="0" smtClean="0">
                <a:cs typeface="B Nazanin" pitchFamily="2" charset="-78"/>
              </a:rPr>
              <a:t>فقط در صنایع</a:t>
            </a:r>
            <a:endParaRPr lang="fa-IR" sz="2400" dirty="0">
              <a:cs typeface="B Nazanin" pitchFamily="2" charset="-78"/>
            </a:endParaRPr>
          </a:p>
          <a:p>
            <a:pPr marL="0" indent="0" algn="r" rtl="1">
              <a:lnSpc>
                <a:spcPct val="150000"/>
              </a:lnSpc>
              <a:buNone/>
            </a:pPr>
            <a:r>
              <a:rPr lang="fa-IR" sz="2400" b="1" dirty="0" smtClean="0">
                <a:cs typeface="B Nazanin" pitchFamily="2" charset="-78"/>
              </a:rPr>
              <a:t>کارخانجات قندریزی</a:t>
            </a:r>
            <a:r>
              <a:rPr lang="fa-IR" sz="2400" dirty="0" smtClean="0">
                <a:cs typeface="B Nazanin" pitchFamily="2" charset="-78"/>
              </a:rPr>
              <a:t>: سفید کردن قند</a:t>
            </a:r>
          </a:p>
          <a:p>
            <a:pPr marL="0" indent="0" algn="r" rtl="1">
              <a:lnSpc>
                <a:spcPct val="150000"/>
              </a:lnSpc>
              <a:buNone/>
            </a:pPr>
            <a:r>
              <a:rPr lang="fa-IR" sz="2400" b="1" dirty="0" smtClean="0">
                <a:cs typeface="B Nazanin" pitchFamily="2" charset="-78"/>
              </a:rPr>
              <a:t>استاندارد</a:t>
            </a:r>
            <a:r>
              <a:rPr lang="fa-IR" sz="2400" dirty="0" smtClean="0">
                <a:cs typeface="B Nazanin" pitchFamily="2" charset="-78"/>
              </a:rPr>
              <a:t>: حداکثر </a:t>
            </a:r>
            <a:r>
              <a:rPr lang="fa-IR" sz="2400" dirty="0">
                <a:cs typeface="B Nazanin" pitchFamily="2" charset="-78"/>
              </a:rPr>
              <a:t>غلظت باقیمانده آن را در شکر و </a:t>
            </a:r>
            <a:r>
              <a:rPr lang="fa-IR" sz="2400" dirty="0" smtClean="0">
                <a:cs typeface="B Nazanin" pitchFamily="2" charset="-78"/>
              </a:rPr>
              <a:t>قند صنعتی</a:t>
            </a:r>
          </a:p>
          <a:p>
            <a:pPr marL="0" indent="0" algn="r" rtl="1">
              <a:lnSpc>
                <a:spcPct val="150000"/>
              </a:lnSpc>
              <a:buNone/>
            </a:pPr>
            <a:r>
              <a:rPr lang="fa-IR" sz="2400" dirty="0" smtClean="0">
                <a:cs typeface="B Nazanin" pitchFamily="2" charset="-78"/>
              </a:rPr>
              <a:t>  </a:t>
            </a:r>
            <a:r>
              <a:rPr lang="fa-IR" sz="2400" b="1" dirty="0" smtClean="0">
                <a:cs typeface="B Nazanin" pitchFamily="2" charset="-78"/>
              </a:rPr>
              <a:t> </a:t>
            </a:r>
            <a:r>
              <a:rPr lang="en-US" sz="2400" b="1" dirty="0" smtClean="0">
                <a:cs typeface="B Nazanin" pitchFamily="2" charset="-78"/>
              </a:rPr>
              <a:t>mg/kg</a:t>
            </a:r>
            <a:r>
              <a:rPr lang="fa-IR" sz="2400" b="1" dirty="0" smtClean="0">
                <a:cs typeface="B Nazanin" pitchFamily="2" charset="-78"/>
              </a:rPr>
              <a:t>10</a:t>
            </a:r>
          </a:p>
          <a:p>
            <a:pPr marL="0" indent="0" algn="r" rtl="1">
              <a:lnSpc>
                <a:spcPct val="150000"/>
              </a:lnSpc>
              <a:buNone/>
            </a:pPr>
            <a:r>
              <a:rPr lang="fa-IR" sz="2400" b="1" dirty="0">
                <a:cs typeface="B Nazanin" pitchFamily="2" charset="-78"/>
              </a:rPr>
              <a:t>صنایع نساجی صنایع عکاسی ، صنایع </a:t>
            </a:r>
            <a:r>
              <a:rPr lang="fa-IR" sz="2400" b="1" dirty="0" smtClean="0">
                <a:cs typeface="B Nazanin" pitchFamily="2" charset="-78"/>
              </a:rPr>
              <a:t>کاغذسازی</a:t>
            </a:r>
          </a:p>
          <a:p>
            <a:pPr marL="0" indent="0" algn="r" rtl="1">
              <a:lnSpc>
                <a:spcPct val="150000"/>
              </a:lnSpc>
              <a:buNone/>
            </a:pPr>
            <a:r>
              <a:rPr lang="fa-IR" sz="24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B Nazanin" pitchFamily="2" charset="-78"/>
              </a:rPr>
              <a:t>نکته: کاربرد این ماده در تمام مراحل تهیه نان و شیرینی </a:t>
            </a:r>
          </a:p>
          <a:p>
            <a:pPr marL="0" indent="0" algn="r" rtl="1">
              <a:lnSpc>
                <a:spcPct val="150000"/>
              </a:lnSpc>
              <a:buNone/>
            </a:pPr>
            <a:r>
              <a:rPr lang="fa-IR" sz="24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B Nazanin" pitchFamily="2" charset="-78"/>
              </a:rPr>
              <a:t>وآبنبات ریزی و ... غیر مجاز است. </a:t>
            </a:r>
            <a:endParaRPr lang="en-US" sz="2400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cs typeface="B Nazanin" pitchFamily="2" charset="-7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01" r="5860" b="3759"/>
          <a:stretch/>
        </p:blipFill>
        <p:spPr>
          <a:xfrm>
            <a:off x="381000" y="1828800"/>
            <a:ext cx="2393044" cy="396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1753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7400" y="838200"/>
            <a:ext cx="4648200" cy="762000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 rtl="1"/>
            <a:r>
              <a:rPr lang="fa-IR" dirty="0" smtClean="0">
                <a:cs typeface="B Titr" pitchFamily="2" charset="-78"/>
              </a:rPr>
              <a:t>کاربرد بلانکیت در نان</a:t>
            </a:r>
            <a:endParaRPr lang="en-US" dirty="0">
              <a:cs typeface="B Tit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981200"/>
            <a:ext cx="8229600" cy="4114800"/>
          </a:xfrm>
        </p:spPr>
        <p:txBody>
          <a:bodyPr>
            <a:normAutofit/>
          </a:bodyPr>
          <a:lstStyle/>
          <a:p>
            <a:pPr marL="68580" indent="0" algn="r" rtl="1">
              <a:lnSpc>
                <a:spcPct val="150000"/>
              </a:lnSpc>
              <a:buNone/>
            </a:pPr>
            <a:r>
              <a:rPr lang="fa-IR" sz="2800" dirty="0" smtClean="0">
                <a:solidFill>
                  <a:schemeClr val="tx1"/>
                </a:solidFill>
                <a:cs typeface="B Nazanin" pitchFamily="2" charset="-78"/>
              </a:rPr>
              <a:t>بر خلاف تصور عموم کاربرد بلانکیت در نان برای سفید کردن آرد نیست بلکه برای:</a:t>
            </a:r>
          </a:p>
          <a:p>
            <a:pPr algn="r" rtl="1">
              <a:lnSpc>
                <a:spcPct val="150000"/>
              </a:lnSpc>
            </a:pPr>
            <a:r>
              <a:rPr lang="fa-IR" sz="2800" dirty="0" smtClean="0">
                <a:solidFill>
                  <a:schemeClr val="tx1"/>
                </a:solidFill>
                <a:cs typeface="B Nazanin" pitchFamily="2" charset="-78"/>
              </a:rPr>
              <a:t>کاهش زمان عمل آوری خمیر</a:t>
            </a:r>
          </a:p>
          <a:p>
            <a:pPr algn="r" rtl="1">
              <a:lnSpc>
                <a:spcPct val="150000"/>
              </a:lnSpc>
            </a:pPr>
            <a:r>
              <a:rPr lang="fa-IR" sz="2800" dirty="0" smtClean="0">
                <a:solidFill>
                  <a:schemeClr val="tx1"/>
                </a:solidFill>
                <a:cs typeface="B Nazanin" pitchFamily="2" charset="-78"/>
              </a:rPr>
              <a:t>نرم تر کردن خمیرهای سفت و پرقوت</a:t>
            </a:r>
            <a:r>
              <a:rPr lang="en-US" sz="2800" dirty="0" smtClean="0">
                <a:solidFill>
                  <a:schemeClr val="tx1"/>
                </a:solidFill>
                <a:cs typeface="B Nazanin" pitchFamily="2" charset="-78"/>
              </a:rPr>
              <a:t> </a:t>
            </a:r>
            <a:r>
              <a:rPr lang="fa-IR" sz="2800" dirty="0" smtClean="0">
                <a:solidFill>
                  <a:schemeClr val="tx1"/>
                </a:solidFill>
                <a:cs typeface="B Nazanin" pitchFamily="2" charset="-78"/>
              </a:rPr>
              <a:t>(گلوتن آرد بالای 25%)</a:t>
            </a:r>
          </a:p>
          <a:p>
            <a:pPr algn="r" rtl="1">
              <a:lnSpc>
                <a:spcPct val="150000"/>
              </a:lnSpc>
            </a:pPr>
            <a:r>
              <a:rPr lang="fa-IR" sz="2800" b="1" dirty="0" smtClean="0">
                <a:solidFill>
                  <a:schemeClr val="tx1"/>
                </a:solidFill>
                <a:cs typeface="B Nazanin" pitchFamily="2" charset="-78"/>
              </a:rPr>
              <a:t>کاربرد بیشتر در نان لواش و سنگک</a:t>
            </a:r>
            <a:endParaRPr lang="en-US" sz="2800" b="1" dirty="0">
              <a:solidFill>
                <a:schemeClr val="tx1"/>
              </a:solidFill>
              <a:cs typeface="B Nazani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61252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92151" y="1447800"/>
            <a:ext cx="8229600" cy="4937760"/>
          </a:xfrm>
        </p:spPr>
        <p:txBody>
          <a:bodyPr>
            <a:normAutofit/>
          </a:bodyPr>
          <a:lstStyle/>
          <a:p>
            <a:pPr algn="r" rtl="1">
              <a:lnSpc>
                <a:spcPct val="150000"/>
              </a:lnSpc>
            </a:pPr>
            <a:r>
              <a:rPr lang="fa-IR" sz="2500" b="1" dirty="0" smtClean="0">
                <a:cs typeface="B Nazanin" pitchFamily="2" charset="-78"/>
              </a:rPr>
              <a:t>خمیر براحتی شکل میگیرد.</a:t>
            </a:r>
          </a:p>
          <a:p>
            <a:pPr algn="r" rtl="1">
              <a:lnSpc>
                <a:spcPct val="150000"/>
              </a:lnSpc>
            </a:pPr>
            <a:r>
              <a:rPr lang="fa-IR" sz="2500" b="1" dirty="0" smtClean="0">
                <a:cs typeface="B Nazanin" pitchFamily="2" charset="-78"/>
              </a:rPr>
              <a:t>نان دارای لبه های نافرم و خمیر </a:t>
            </a:r>
            <a:r>
              <a:rPr lang="fa-IR" sz="2500" b="1" u="sng" dirty="0" smtClean="0">
                <a:cs typeface="B Nazanin" pitchFamily="2" charset="-78"/>
              </a:rPr>
              <a:t>نیست.</a:t>
            </a:r>
          </a:p>
          <a:p>
            <a:pPr algn="r" rtl="1">
              <a:lnSpc>
                <a:spcPct val="150000"/>
              </a:lnSpc>
            </a:pPr>
            <a:r>
              <a:rPr lang="fa-IR" sz="2500" b="1" dirty="0">
                <a:cs typeface="B Nazanin" pitchFamily="2" charset="-78"/>
              </a:rPr>
              <a:t> </a:t>
            </a:r>
            <a:r>
              <a:rPr lang="fa-IR" sz="2500" b="1" dirty="0" smtClean="0">
                <a:cs typeface="B Nazanin" pitchFamily="2" charset="-78"/>
              </a:rPr>
              <a:t>رنگ نان سفید و شفاف است.</a:t>
            </a:r>
          </a:p>
          <a:p>
            <a:pPr algn="r" rtl="1">
              <a:lnSpc>
                <a:spcPct val="150000"/>
              </a:lnSpc>
            </a:pPr>
            <a:r>
              <a:rPr lang="fa-IR" sz="2500" b="1" dirty="0" smtClean="0">
                <a:cs typeface="B Nazanin" pitchFamily="2" charset="-78"/>
              </a:rPr>
              <a:t>مزه نامطلوب نان و ایجاد بوی تخم مرغ گندیده.</a:t>
            </a:r>
            <a:endParaRPr lang="fa-IR" sz="2500" b="1" dirty="0">
              <a:cs typeface="B Nazanin" pitchFamily="2" charset="-78"/>
            </a:endParaRPr>
          </a:p>
          <a:p>
            <a:pPr algn="r" rtl="1">
              <a:lnSpc>
                <a:spcPct val="150000"/>
              </a:lnSpc>
            </a:pPr>
            <a:r>
              <a:rPr lang="fa-IR" sz="2500" b="1" dirty="0" smtClean="0">
                <a:cs typeface="B Nazanin" pitchFamily="2" charset="-78"/>
              </a:rPr>
              <a:t>تشخیص دقیق با روش های ازمایشگاهی.</a:t>
            </a:r>
            <a:endParaRPr lang="en-US" sz="2500" b="1" dirty="0">
              <a:cs typeface="B Nazanin" pitchFamily="2" charset="-7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752600" y="374648"/>
            <a:ext cx="533992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 rtl="1">
              <a:spcBef>
                <a:spcPct val="20000"/>
              </a:spcBef>
              <a:buClr>
                <a:srgbClr val="4F81BD"/>
              </a:buClr>
              <a:buSzPct val="85000"/>
            </a:pPr>
            <a:r>
              <a:rPr lang="fa-IR" sz="3600" dirty="0">
                <a:solidFill>
                  <a:prstClr val="black"/>
                </a:solidFill>
                <a:cs typeface="B Titr" pitchFamily="2" charset="-78"/>
              </a:rPr>
              <a:t>نشانه </a:t>
            </a:r>
            <a:r>
              <a:rPr lang="fa-IR" sz="3600" dirty="0" smtClean="0">
                <a:solidFill>
                  <a:prstClr val="black"/>
                </a:solidFill>
                <a:cs typeface="B Titr" pitchFamily="2" charset="-78"/>
              </a:rPr>
              <a:t>های و جود بلانکیت در نان</a:t>
            </a:r>
            <a:endParaRPr lang="fa-IR" sz="3600" dirty="0">
              <a:solidFill>
                <a:prstClr val="black"/>
              </a:solidFill>
              <a:cs typeface="B Titr" pitchFamily="2" charset="-78"/>
            </a:endParaRPr>
          </a:p>
        </p:txBody>
      </p:sp>
      <p:pic>
        <p:nvPicPr>
          <p:cNvPr id="7171" name="Picture 3" descr="H:\عکس\nan-narm-sonati-ard-sanati-mi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533400" y="2362200"/>
            <a:ext cx="4572000" cy="2743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6374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248347"/>
            <a:ext cx="8139953" cy="3877815"/>
          </a:xfrm>
        </p:spPr>
        <p:txBody>
          <a:bodyPr/>
          <a:lstStyle/>
          <a:p>
            <a:pPr algn="r" rtl="1">
              <a:lnSpc>
                <a:spcPct val="150000"/>
              </a:lnSpc>
            </a:pPr>
            <a:r>
              <a:rPr lang="fa-IR" b="1" dirty="0" smtClean="0">
                <a:cs typeface="B Nazanin" pitchFamily="2" charset="-78"/>
              </a:rPr>
              <a:t>آسیب به دستگاه گوارش، از بین بردن بافت طبیعی روده و جلوگیری ازجذب املاح و عناصر مفید</a:t>
            </a:r>
          </a:p>
          <a:p>
            <a:pPr algn="r" rtl="1">
              <a:lnSpc>
                <a:spcPct val="150000"/>
              </a:lnSpc>
            </a:pPr>
            <a:r>
              <a:rPr lang="fa-IR" b="1" dirty="0" smtClean="0">
                <a:cs typeface="B Nazanin" pitchFamily="2" charset="-78"/>
              </a:rPr>
              <a:t>تاثیر روی عوامل ژنتیکی(تغییر ژن)</a:t>
            </a:r>
            <a:endParaRPr lang="en-US" b="1" dirty="0" smtClean="0">
              <a:cs typeface="B Nazanin" pitchFamily="2" charset="-78"/>
            </a:endParaRPr>
          </a:p>
          <a:p>
            <a:pPr algn="r" rtl="1">
              <a:lnSpc>
                <a:spcPct val="150000"/>
              </a:lnSpc>
            </a:pPr>
            <a:r>
              <a:rPr lang="fa-IR" b="1" dirty="0" smtClean="0">
                <a:cs typeface="B Nazanin" pitchFamily="2" charset="-78"/>
              </a:rPr>
              <a:t>ممانعت از تولید انسولین در بدن و بروز دیابت زودرس</a:t>
            </a:r>
          </a:p>
          <a:p>
            <a:pPr algn="r" rtl="1">
              <a:lnSpc>
                <a:spcPct val="150000"/>
              </a:lnSpc>
            </a:pPr>
            <a:r>
              <a:rPr lang="fa-IR" b="1" dirty="0" smtClean="0">
                <a:cs typeface="B Nazanin" pitchFamily="2" charset="-78"/>
              </a:rPr>
              <a:t>ایجاد عوارض چشمی و پوستی و استنشاقی</a:t>
            </a:r>
            <a:endParaRPr lang="en-US" b="1" dirty="0">
              <a:cs typeface="B Nazanin" pitchFamily="2" charset="-7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fa-IR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B Titr" pitchFamily="2" charset="-78"/>
              </a:rPr>
              <a:t>عوارض بلانکیت در انسان</a:t>
            </a:r>
            <a:endParaRPr lang="en-US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cs typeface="B Titr" pitchFamily="2" charset="-78"/>
            </a:endParaRPr>
          </a:p>
        </p:txBody>
      </p:sp>
      <p:sp>
        <p:nvSpPr>
          <p:cNvPr id="4" name="Left Arrow 3">
            <a:hlinkClick r:id="rId3" action="ppaction://hlinksldjump"/>
          </p:cNvPr>
          <p:cNvSpPr/>
          <p:nvPr/>
        </p:nvSpPr>
        <p:spPr>
          <a:xfrm>
            <a:off x="685800" y="6019800"/>
            <a:ext cx="762000" cy="5334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8415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152400"/>
            <a:ext cx="8229600" cy="762000"/>
          </a:xfrm>
        </p:spPr>
        <p:txBody>
          <a:bodyPr>
            <a:normAutofit/>
          </a:bodyPr>
          <a:lstStyle/>
          <a:p>
            <a:pPr algn="ctr"/>
            <a:r>
              <a:rPr lang="fa-IR" sz="4000" dirty="0" smtClean="0">
                <a:cs typeface="B Titr" pitchFamily="2" charset="-78"/>
              </a:rPr>
              <a:t>بکینگ پودر</a:t>
            </a:r>
            <a:endParaRPr lang="en-US" sz="4000" dirty="0">
              <a:cs typeface="B Tit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199" y="1066800"/>
            <a:ext cx="8229600" cy="5562600"/>
          </a:xfrm>
        </p:spPr>
        <p:txBody>
          <a:bodyPr>
            <a:noAutofit/>
          </a:bodyPr>
          <a:lstStyle/>
          <a:p>
            <a:pPr algn="r" rtl="1">
              <a:lnSpc>
                <a:spcPct val="150000"/>
              </a:lnSpc>
            </a:pPr>
            <a:r>
              <a:rPr lang="fa-IR" sz="2400" dirty="0" smtClean="0">
                <a:cs typeface="B Nazanin" pitchFamily="2" charset="-78"/>
              </a:rPr>
              <a:t>حاوی جوش شیرین ولی ترکیب آن ضعیف تر است.</a:t>
            </a:r>
          </a:p>
          <a:p>
            <a:pPr algn="r" rtl="1">
              <a:lnSpc>
                <a:spcPct val="150000"/>
              </a:lnSpc>
            </a:pPr>
            <a:r>
              <a:rPr lang="fa-IR" sz="2400" dirty="0" smtClean="0">
                <a:cs typeface="B Nazanin" pitchFamily="2" charset="-78"/>
              </a:rPr>
              <a:t>کاربرد آن در نانوایی ها ممنوع است اما در شیرینی پزی بلامانع است.</a:t>
            </a:r>
          </a:p>
          <a:p>
            <a:pPr algn="r" rtl="1">
              <a:lnSpc>
                <a:spcPct val="150000"/>
              </a:lnSpc>
            </a:pPr>
            <a:r>
              <a:rPr lang="fa-IR" sz="2400" b="1" dirty="0" smtClean="0">
                <a:cs typeface="B Nazanin" pitchFamily="2" charset="-78"/>
              </a:rPr>
              <a:t>تشخیص:</a:t>
            </a:r>
          </a:p>
          <a:p>
            <a:pPr algn="r" rtl="1">
              <a:lnSpc>
                <a:spcPct val="150000"/>
              </a:lnSpc>
            </a:pPr>
            <a:r>
              <a:rPr lang="fa-IR" sz="2400" dirty="0" smtClean="0">
                <a:cs typeface="B Nazanin" pitchFamily="2" charset="-78"/>
              </a:rPr>
              <a:t>یک قاشق مرباخوری از پودر+ نصف لیوان آب جوش= اگر بلافاصله جوش بیاید پودر اضافه شده بکینگ پودر است.</a:t>
            </a:r>
            <a:endParaRPr lang="fa-IR" sz="2400" dirty="0">
              <a:cs typeface="B Nazanin" pitchFamily="2" charset="-78"/>
            </a:endParaRPr>
          </a:p>
          <a:p>
            <a:pPr algn="r" rtl="1">
              <a:lnSpc>
                <a:spcPct val="150000"/>
              </a:lnSpc>
            </a:pPr>
            <a:r>
              <a:rPr lang="fa-IR" sz="2400" dirty="0" smtClean="0">
                <a:cs typeface="B Nazanin" pitchFamily="2" charset="-78"/>
              </a:rPr>
              <a:t>گاهی برای مخفی کردن تقلب به نمک نانوایی ها</a:t>
            </a:r>
          </a:p>
          <a:p>
            <a:pPr marL="0" indent="0" algn="r" rtl="1">
              <a:lnSpc>
                <a:spcPct val="150000"/>
              </a:lnSpc>
              <a:buNone/>
            </a:pPr>
            <a:r>
              <a:rPr lang="fa-IR" sz="2400" dirty="0" smtClean="0">
                <a:cs typeface="B Nazanin" pitchFamily="2" charset="-78"/>
              </a:rPr>
              <a:t> اضافه می شود.</a:t>
            </a:r>
          </a:p>
          <a:p>
            <a:pPr algn="r" rtl="1"/>
            <a:r>
              <a:rPr lang="fa-IR" sz="2400" dirty="0" smtClean="0">
                <a:solidFill>
                  <a:srgbClr val="FF0000"/>
                </a:solidFill>
                <a:cs typeface="B Nazanin" pitchFamily="2" charset="-78"/>
              </a:rPr>
              <a:t> در بازرسی از نانوایی ها از بررسی نمک از نظر </a:t>
            </a:r>
          </a:p>
          <a:p>
            <a:pPr marL="0" indent="0" algn="r" rtl="1">
              <a:buNone/>
            </a:pPr>
            <a:r>
              <a:rPr lang="fa-IR" sz="2400" dirty="0" smtClean="0">
                <a:solidFill>
                  <a:srgbClr val="FF0000"/>
                </a:solidFill>
                <a:cs typeface="B Nazanin" pitchFamily="2" charset="-78"/>
              </a:rPr>
              <a:t>وجود جوش شیرین و بکینگ پودر غافل نشوید.</a:t>
            </a:r>
          </a:p>
        </p:txBody>
      </p:sp>
      <p:pic>
        <p:nvPicPr>
          <p:cNvPr id="4" name="Picture 3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99" y="3429000"/>
            <a:ext cx="3476625" cy="289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979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4495800"/>
            <a:ext cx="2343150" cy="1952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153400" cy="685800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fa-IR" sz="4000" dirty="0" smtClean="0">
                <a:cs typeface="B Titr" pitchFamily="2" charset="-78"/>
              </a:rPr>
              <a:t>سنگ نمک، نمک رودخانه، نمک صنعتی</a:t>
            </a:r>
            <a:endParaRPr lang="en-US" sz="4000" dirty="0">
              <a:cs typeface="B Titr" pitchFamily="2" charset="-7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066800" y="1066800"/>
            <a:ext cx="7641771" cy="4985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endParaRPr lang="fa-IR" sz="2400" dirty="0" smtClean="0">
              <a:cs typeface="B Nazanin" pitchFamily="2" charset="-78"/>
            </a:endParaRPr>
          </a:p>
          <a:p>
            <a:pPr algn="r" rtl="1">
              <a:lnSpc>
                <a:spcPct val="150000"/>
              </a:lnSpc>
            </a:pPr>
            <a:r>
              <a:rPr lang="fa-IR" sz="2400" b="1" dirty="0" smtClean="0">
                <a:cs typeface="B Titr" pitchFamily="2" charset="-78"/>
              </a:rPr>
              <a:t>کاربرد نمک در نان:    </a:t>
            </a:r>
          </a:p>
          <a:p>
            <a:pPr algn="r" rtl="1">
              <a:lnSpc>
                <a:spcPct val="150000"/>
              </a:lnSpc>
            </a:pPr>
            <a:r>
              <a:rPr lang="fa-IR" sz="2400" b="1" dirty="0" smtClean="0">
                <a:cs typeface="B Nazanin" pitchFamily="2" charset="-78"/>
              </a:rPr>
              <a:t>1- بهبود </a:t>
            </a:r>
            <a:r>
              <a:rPr lang="fa-IR" sz="2400" b="1" dirty="0">
                <a:cs typeface="B Nazanin" pitchFamily="2" charset="-78"/>
              </a:rPr>
              <a:t>طعم خمیر</a:t>
            </a:r>
          </a:p>
          <a:p>
            <a:pPr algn="r" rtl="1">
              <a:lnSpc>
                <a:spcPct val="150000"/>
              </a:lnSpc>
            </a:pPr>
            <a:r>
              <a:rPr lang="fa-IR" sz="2400" b="1" dirty="0" smtClean="0">
                <a:cs typeface="B Nazanin" pitchFamily="2" charset="-78"/>
              </a:rPr>
              <a:t>2- انسجام </a:t>
            </a:r>
            <a:r>
              <a:rPr lang="fa-IR" sz="2400" b="1" dirty="0">
                <a:cs typeface="B Nazanin" pitchFamily="2" charset="-78"/>
              </a:rPr>
              <a:t>گلوتن و کاهش چسبندگی خمیر</a:t>
            </a:r>
          </a:p>
          <a:p>
            <a:pPr algn="r" rtl="1"/>
            <a:endParaRPr lang="fa-IR" sz="2400" dirty="0" smtClean="0">
              <a:cs typeface="B Nazanin" pitchFamily="2" charset="-78"/>
            </a:endParaRPr>
          </a:p>
          <a:p>
            <a:pPr algn="r" rtl="1">
              <a:lnSpc>
                <a:spcPct val="150000"/>
              </a:lnSpc>
            </a:pPr>
            <a:r>
              <a:rPr lang="fa-IR" sz="2800" b="1" dirty="0" smtClean="0">
                <a:cs typeface="B Nazanin" pitchFamily="2" charset="-78"/>
              </a:rPr>
              <a:t>استاندارد </a:t>
            </a:r>
            <a:r>
              <a:rPr lang="fa-IR" sz="2800" b="1" dirty="0">
                <a:cs typeface="B Nazanin" pitchFamily="2" charset="-78"/>
              </a:rPr>
              <a:t>نمک در نان</a:t>
            </a:r>
            <a:r>
              <a:rPr lang="fa-IR" sz="2800" dirty="0">
                <a:cs typeface="B Nazanin" pitchFamily="2" charset="-78"/>
              </a:rPr>
              <a:t>: </a:t>
            </a:r>
            <a:r>
              <a:rPr lang="fa-IR" sz="2800" dirty="0">
                <a:cs typeface="B Titr" pitchFamily="2" charset="-78"/>
              </a:rPr>
              <a:t>1% وزن آرد</a:t>
            </a:r>
          </a:p>
          <a:p>
            <a:pPr algn="r" rtl="1">
              <a:lnSpc>
                <a:spcPct val="150000"/>
              </a:lnSpc>
            </a:pPr>
            <a:r>
              <a:rPr lang="fa-IR" sz="2400" dirty="0">
                <a:cs typeface="B Nazanin" pitchFamily="2" charset="-78"/>
              </a:rPr>
              <a:t>استفاده از انواع </a:t>
            </a:r>
            <a:r>
              <a:rPr lang="fa-IR" sz="2800" b="1" u="sng" dirty="0">
                <a:cs typeface="B Nazanin" pitchFamily="2" charset="-78"/>
              </a:rPr>
              <a:t>نمک تصفیه نشده، نمک رودخانه, نمک دریا، سنگ نمک و نمک های صنعتی</a:t>
            </a:r>
            <a:r>
              <a:rPr lang="fa-IR" sz="2800" dirty="0">
                <a:cs typeface="B Nazanin" pitchFamily="2" charset="-78"/>
              </a:rPr>
              <a:t> </a:t>
            </a:r>
            <a:r>
              <a:rPr lang="fa-IR" sz="2400" dirty="0">
                <a:cs typeface="B Nazanin" pitchFamily="2" charset="-78"/>
              </a:rPr>
              <a:t>در صنف نانوایان ممنوع است</a:t>
            </a:r>
            <a:r>
              <a:rPr lang="fa-IR" sz="2800" dirty="0">
                <a:cs typeface="B Nazanin" pitchFamily="2" charset="-78"/>
              </a:rPr>
              <a:t>.</a:t>
            </a:r>
          </a:p>
          <a:p>
            <a:pPr algn="r" rtl="1">
              <a:lnSpc>
                <a:spcPct val="150000"/>
              </a:lnSpc>
            </a:pPr>
            <a:r>
              <a:rPr lang="fa-IR" sz="2400" b="1" dirty="0">
                <a:cs typeface="B Nazanin" pitchFamily="2" charset="-78"/>
              </a:rPr>
              <a:t>علت: </a:t>
            </a:r>
            <a:r>
              <a:rPr lang="fa-IR" sz="2400" dirty="0">
                <a:cs typeface="B Nazanin" pitchFamily="2" charset="-78"/>
              </a:rPr>
              <a:t>وجود ناخالصی ها و فلزات سنگین</a:t>
            </a:r>
          </a:p>
        </p:txBody>
      </p:sp>
    </p:spTree>
    <p:extLst>
      <p:ext uri="{BB962C8B-B14F-4D97-AF65-F5344CB8AC3E}">
        <p14:creationId xmlns:p14="http://schemas.microsoft.com/office/powerpoint/2010/main" val="3924181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  <a:alpha val="9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fa-IR" sz="5400" dirty="0" smtClean="0">
                <a:cs typeface="B Titr" pitchFamily="2" charset="-78"/>
              </a:rPr>
              <a:t>مقدمه</a:t>
            </a:r>
            <a:endParaRPr lang="en-US" dirty="0">
              <a:cs typeface="B Tit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 rtl="1">
              <a:lnSpc>
                <a:spcPct val="200000"/>
              </a:lnSpc>
            </a:pPr>
            <a:r>
              <a:rPr lang="fa-IR" sz="2400" b="1" dirty="0" smtClean="0">
                <a:cs typeface="B Nazanin" pitchFamily="2" charset="-78"/>
              </a:rPr>
              <a:t>با افزایش روز افزون جمعیت تهیه غذای کافی یکی از مسائل پیچیده و مهم  ممالک مختلف دنیا بویژه کشورهای جهان سوم به شمار میرود علاوه بر مشکلات کمبود مواد غذایی معضلاتی چون تقلبات در مواد غذایی , فساد مواد غذایی , عدم رعایت اصول بهداشتی در تهیه، نگهداری، توزیع و مصرف این مواد موجب بروز مشکلاتی شده است</a:t>
            </a:r>
            <a:r>
              <a:rPr lang="fa-IR" sz="2400" dirty="0" smtClean="0">
                <a:cs typeface="B Nazanin" pitchFamily="2" charset="-78"/>
              </a:rPr>
              <a:t> </a:t>
            </a:r>
            <a:r>
              <a:rPr lang="en-US" sz="2400" dirty="0" smtClean="0">
                <a:cs typeface="B Nazanin" pitchFamily="2" charset="-78"/>
              </a:rPr>
              <a:t>.</a:t>
            </a:r>
          </a:p>
          <a:p>
            <a:pPr algn="just" rtl="1">
              <a:lnSpc>
                <a:spcPct val="150000"/>
              </a:lnSpc>
            </a:pPr>
            <a:endParaRPr lang="en-US" sz="2800" dirty="0">
              <a:cs typeface="B Nazani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6836968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53456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775" y="1452149"/>
            <a:ext cx="8229600" cy="4525963"/>
          </a:xfrm>
        </p:spPr>
        <p:txBody>
          <a:bodyPr/>
          <a:lstStyle/>
          <a:p>
            <a:pPr algn="just" rtl="1">
              <a:lnSpc>
                <a:spcPct val="150000"/>
              </a:lnSpc>
            </a:pPr>
            <a:r>
              <a:rPr lang="fa-IR" dirty="0" smtClean="0">
                <a:cs typeface="B Nazanin" pitchFamily="2" charset="-78"/>
              </a:rPr>
              <a:t>اغلب نانوایان برای مخفی سازی این تقلبات آنها را داخل کیسه های آرد و کیسه های نمک مجاز قرار می دهند که با توجه به </a:t>
            </a:r>
            <a:r>
              <a:rPr lang="fa-IR" b="1" u="sng" dirty="0" smtClean="0">
                <a:cs typeface="B Nazanin" pitchFamily="2" charset="-78"/>
              </a:rPr>
              <a:t>دانه بندی و شکل بلوری</a:t>
            </a:r>
            <a:r>
              <a:rPr lang="fa-IR" b="1" dirty="0" smtClean="0">
                <a:cs typeface="B Nazanin" pitchFamily="2" charset="-78"/>
              </a:rPr>
              <a:t> نمکهای تصفیه شده</a:t>
            </a:r>
            <a:r>
              <a:rPr lang="fa-IR" dirty="0" smtClean="0">
                <a:cs typeface="B Nazanin" pitchFamily="2" charset="-78"/>
              </a:rPr>
              <a:t> را می توان از سایر نمک ها تشخیص داد.</a:t>
            </a:r>
            <a:endParaRPr lang="en-US" dirty="0">
              <a:cs typeface="B Nazanin" pitchFamily="2" charset="-78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038600" y="609600"/>
            <a:ext cx="108395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a-IR" sz="4800" dirty="0" smtClean="0">
                <a:cs typeface="B Titr" pitchFamily="2" charset="-78"/>
              </a:rPr>
              <a:t>نکته</a:t>
            </a:r>
            <a:endParaRPr lang="en-US" sz="4800" dirty="0">
              <a:cs typeface="B Titr" pitchFamily="2" charset="-78"/>
            </a:endParaRPr>
          </a:p>
        </p:txBody>
      </p:sp>
      <p:pic>
        <p:nvPicPr>
          <p:cNvPr id="4098" name="Picture 2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429000"/>
            <a:ext cx="4038600" cy="26856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0574" y="3429000"/>
            <a:ext cx="3991925" cy="26856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13413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28600"/>
            <a:ext cx="7235952" cy="990600"/>
          </a:xfrm>
        </p:spPr>
        <p:txBody>
          <a:bodyPr>
            <a:normAutofit/>
          </a:bodyPr>
          <a:lstStyle/>
          <a:p>
            <a:pPr algn="ctr" rtl="1"/>
            <a:r>
              <a:rPr lang="fa-IR" sz="3600" dirty="0">
                <a:solidFill>
                  <a:schemeClr val="tx1"/>
                </a:solidFill>
                <a:cs typeface="B Titr" pitchFamily="2" charset="-78"/>
              </a:rPr>
              <a:t>استفاده از سبوس های فله فاقد </a:t>
            </a:r>
            <a:r>
              <a:rPr lang="fa-IR" sz="3600" dirty="0" smtClean="0">
                <a:solidFill>
                  <a:schemeClr val="tx1"/>
                </a:solidFill>
                <a:cs typeface="B Titr" pitchFamily="2" charset="-78"/>
              </a:rPr>
              <a:t>مشخصات</a:t>
            </a:r>
            <a:endParaRPr lang="en-US" sz="3600" dirty="0">
              <a:solidFill>
                <a:schemeClr val="tx1"/>
              </a:solidFill>
              <a:cs typeface="B Titr" pitchFamily="2" charset="-78"/>
            </a:endParaRP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4419600"/>
            <a:ext cx="3077408" cy="2047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914400" y="1981200"/>
            <a:ext cx="789012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r" rtl="1">
              <a:lnSpc>
                <a:spcPct val="200000"/>
              </a:lnSpc>
              <a:buFont typeface="Arial" pitchFamily="34" charset="0"/>
              <a:buChar char="•"/>
            </a:pPr>
            <a:r>
              <a:rPr lang="fa-IR" sz="2400" dirty="0" smtClean="0">
                <a:cs typeface="B Nazanin" pitchFamily="2" charset="-78"/>
              </a:rPr>
              <a:t>سبوس فله معمولا برای خوراک دام استفاده می شود.</a:t>
            </a:r>
          </a:p>
          <a:p>
            <a:pPr marL="342900" indent="-342900" algn="r" rtl="1">
              <a:lnSpc>
                <a:spcPct val="200000"/>
              </a:lnSpc>
              <a:buFont typeface="Arial" pitchFamily="34" charset="0"/>
              <a:buChar char="•"/>
            </a:pPr>
            <a:r>
              <a:rPr lang="fa-IR" sz="2400" dirty="0" smtClean="0">
                <a:cs typeface="B Nazanin" pitchFamily="2" charset="-78"/>
              </a:rPr>
              <a:t>اضافه کردن سبوس به آرد نانوایی ممنوع است.</a:t>
            </a:r>
          </a:p>
          <a:p>
            <a:pPr marL="342900" indent="-342900" algn="r" rtl="1">
              <a:lnSpc>
                <a:spcPct val="200000"/>
              </a:lnSpc>
              <a:buFont typeface="Arial" pitchFamily="34" charset="0"/>
              <a:buChar char="•"/>
            </a:pPr>
            <a:r>
              <a:rPr lang="fa-IR" sz="2400" dirty="0" smtClean="0">
                <a:cs typeface="B Nazanin" pitchFamily="2" charset="-78"/>
              </a:rPr>
              <a:t>سبوسی که به آرد اضافه می شود اگر خوب تخمیر نشود از جذب ریز مغذی ها جلوگیری می کند.</a:t>
            </a:r>
          </a:p>
          <a:p>
            <a:pPr marL="342900" indent="-342900" algn="r" rtl="1">
              <a:lnSpc>
                <a:spcPct val="200000"/>
              </a:lnSpc>
              <a:buFont typeface="Arial" pitchFamily="34" charset="0"/>
              <a:buChar char="•"/>
            </a:pPr>
            <a:r>
              <a:rPr lang="fa-IR" sz="2400" dirty="0" smtClean="0">
                <a:cs typeface="B Nazanin" pitchFamily="2" charset="-78"/>
              </a:rPr>
              <a:t>سبوس زیر چانه باید دارای مشخصات بهداشتی لازم باشد.</a:t>
            </a:r>
            <a:endParaRPr lang="fa-IR" sz="2400" dirty="0">
              <a:cs typeface="B Nazani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34025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0" y="762000"/>
            <a:ext cx="1981200" cy="914400"/>
          </a:xfrm>
        </p:spPr>
        <p:txBody>
          <a:bodyPr>
            <a:noAutofit/>
          </a:bodyPr>
          <a:lstStyle/>
          <a:p>
            <a:r>
              <a:rPr lang="fa-IR" dirty="0" smtClean="0">
                <a:cs typeface="B Titr" pitchFamily="2" charset="-78"/>
              </a:rPr>
              <a:t>نکته</a:t>
            </a:r>
            <a:endParaRPr lang="en-US" dirty="0">
              <a:cs typeface="B Tit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7848600" cy="4191000"/>
          </a:xfrm>
        </p:spPr>
        <p:txBody>
          <a:bodyPr/>
          <a:lstStyle/>
          <a:p>
            <a:pPr algn="r" rtl="1">
              <a:lnSpc>
                <a:spcPct val="150000"/>
              </a:lnSpc>
            </a:pPr>
            <a:r>
              <a:rPr lang="fa-IR" sz="2800" dirty="0" smtClean="0">
                <a:solidFill>
                  <a:schemeClr val="tx1"/>
                </a:solidFill>
                <a:cs typeface="B Nazanin" pitchFamily="2" charset="-78"/>
              </a:rPr>
              <a:t>دمای تخمیر نان  28 تا 30 درجه</a:t>
            </a:r>
          </a:p>
          <a:p>
            <a:pPr algn="r" rtl="1">
              <a:lnSpc>
                <a:spcPct val="150000"/>
              </a:lnSpc>
            </a:pPr>
            <a:r>
              <a:rPr lang="fa-IR" sz="2800" dirty="0" smtClean="0">
                <a:solidFill>
                  <a:schemeClr val="tx1"/>
                </a:solidFill>
                <a:cs typeface="B Nazanin" pitchFamily="2" charset="-78"/>
              </a:rPr>
              <a:t>در تابستان: دما بیشتر از این مقدار است و خمیر سست می شود: معمولا با </a:t>
            </a:r>
            <a:r>
              <a:rPr lang="fa-IR" sz="2800" u="sng" dirty="0" smtClean="0">
                <a:solidFill>
                  <a:schemeClr val="tx1"/>
                </a:solidFill>
                <a:cs typeface="B Nazanin" pitchFamily="2" charset="-78"/>
              </a:rPr>
              <a:t>نمک زیاد </a:t>
            </a:r>
            <a:r>
              <a:rPr lang="fa-IR" sz="2800" dirty="0" smtClean="0">
                <a:solidFill>
                  <a:schemeClr val="tx1"/>
                </a:solidFill>
                <a:cs typeface="B Nazanin" pitchFamily="2" charset="-78"/>
              </a:rPr>
              <a:t>خمیر را سفت می کنند.</a:t>
            </a:r>
          </a:p>
          <a:p>
            <a:pPr algn="r" rtl="1">
              <a:lnSpc>
                <a:spcPct val="150000"/>
              </a:lnSpc>
            </a:pPr>
            <a:r>
              <a:rPr lang="fa-IR" sz="2800" dirty="0" smtClean="0">
                <a:solidFill>
                  <a:schemeClr val="tx1"/>
                </a:solidFill>
                <a:cs typeface="B Nazanin" pitchFamily="2" charset="-78"/>
              </a:rPr>
              <a:t>در زمستان: دما کمتر از حد انتظار است و خمیر سفت می شود که معمولا با </a:t>
            </a:r>
            <a:r>
              <a:rPr lang="fa-IR" sz="2800" u="sng" dirty="0" smtClean="0">
                <a:solidFill>
                  <a:schemeClr val="tx1"/>
                </a:solidFill>
                <a:cs typeface="B Nazanin" pitchFamily="2" charset="-78"/>
              </a:rPr>
              <a:t>جوهر قند </a:t>
            </a:r>
            <a:r>
              <a:rPr lang="fa-IR" sz="2800" dirty="0" smtClean="0">
                <a:solidFill>
                  <a:schemeClr val="tx1"/>
                </a:solidFill>
                <a:cs typeface="B Nazanin" pitchFamily="2" charset="-78"/>
              </a:rPr>
              <a:t>خمیر را سست می کنند.</a:t>
            </a:r>
          </a:p>
          <a:p>
            <a:pPr algn="r" rt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2499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3600" y="228600"/>
            <a:ext cx="4648200" cy="990600"/>
          </a:xfrm>
        </p:spPr>
        <p:txBody>
          <a:bodyPr>
            <a:normAutofit/>
          </a:bodyPr>
          <a:lstStyle/>
          <a:p>
            <a:pPr algn="r" rtl="1"/>
            <a:r>
              <a:rPr lang="fa-IR" dirty="0" smtClean="0">
                <a:cs typeface="B Titr" pitchFamily="2" charset="-78"/>
              </a:rPr>
              <a:t>سایر تقلبات در نانوایی</a:t>
            </a:r>
            <a:endParaRPr lang="en-US" dirty="0">
              <a:cs typeface="B Tit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33400" y="1828800"/>
            <a:ext cx="8153400" cy="4495800"/>
          </a:xfrm>
        </p:spPr>
        <p:txBody>
          <a:bodyPr>
            <a:normAutofit/>
          </a:bodyPr>
          <a:lstStyle/>
          <a:p>
            <a:pPr algn="r" rtl="1">
              <a:lnSpc>
                <a:spcPct val="150000"/>
              </a:lnSpc>
            </a:pPr>
            <a:r>
              <a:rPr lang="fa-IR" dirty="0" smtClean="0">
                <a:cs typeface="B Nazanin" pitchFamily="2" charset="-78"/>
              </a:rPr>
              <a:t>تقلب با مخلوط کردن سایر آردها با آرد گندم</a:t>
            </a:r>
          </a:p>
          <a:p>
            <a:pPr algn="r" rtl="1">
              <a:lnSpc>
                <a:spcPct val="150000"/>
              </a:lnSpc>
            </a:pPr>
            <a:r>
              <a:rPr lang="fa-IR" dirty="0" smtClean="0">
                <a:cs typeface="B Nazanin" pitchFamily="2" charset="-78"/>
              </a:rPr>
              <a:t>افزودن سویا به مخمر</a:t>
            </a:r>
          </a:p>
          <a:p>
            <a:pPr algn="r" rtl="1">
              <a:lnSpc>
                <a:spcPct val="150000"/>
              </a:lnSpc>
            </a:pPr>
            <a:r>
              <a:rPr lang="fa-IR" dirty="0" smtClean="0">
                <a:cs typeface="B Nazanin" pitchFamily="2" charset="-78"/>
              </a:rPr>
              <a:t>استفاده از رنگ های مصنوعی</a:t>
            </a:r>
          </a:p>
          <a:p>
            <a:pPr algn="r" rtl="1">
              <a:lnSpc>
                <a:spcPct val="150000"/>
              </a:lnSpc>
            </a:pPr>
            <a:r>
              <a:rPr lang="fa-IR" dirty="0" smtClean="0">
                <a:cs typeface="B Nazanin" pitchFamily="2" charset="-78"/>
              </a:rPr>
              <a:t>استفاده از کنجد سیاه و کنجدهای بی </a:t>
            </a:r>
            <a:r>
              <a:rPr lang="fa-IR" dirty="0">
                <a:cs typeface="B Nazanin" pitchFamily="2" charset="-78"/>
              </a:rPr>
              <a:t>کیفیت ممنوع است</a:t>
            </a:r>
          </a:p>
          <a:p>
            <a:pPr algn="r" rtl="1">
              <a:lnSpc>
                <a:spcPct val="150000"/>
              </a:lnSpc>
            </a:pPr>
            <a:r>
              <a:rPr lang="fa-IR" dirty="0" smtClean="0">
                <a:cs typeface="B Nazanin" pitchFamily="2" charset="-78"/>
              </a:rPr>
              <a:t>برگرداندن نان های بی کیفیت به پاتیل خمیر</a:t>
            </a:r>
          </a:p>
          <a:p>
            <a:pPr algn="r" rtl="1"/>
            <a:endParaRPr lang="en-US" dirty="0">
              <a:cs typeface="B Nazani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89551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771"/>
            <a:ext cx="8229600" cy="990600"/>
          </a:xfrm>
        </p:spPr>
        <p:txBody>
          <a:bodyPr/>
          <a:lstStyle/>
          <a:p>
            <a:pPr algn="ctr"/>
            <a:r>
              <a:rPr lang="fa-IR" dirty="0" smtClean="0">
                <a:solidFill>
                  <a:schemeClr val="tx1"/>
                </a:solidFill>
                <a:cs typeface="B Titr" pitchFamily="2" charset="-78"/>
              </a:rPr>
              <a:t>تخلفات در صنف نان فانتزی</a:t>
            </a:r>
            <a:endParaRPr lang="en-US" dirty="0">
              <a:solidFill>
                <a:schemeClr val="tx1"/>
              </a:solidFill>
              <a:cs typeface="B Tit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422247"/>
            <a:ext cx="8229600" cy="4937760"/>
          </a:xfrm>
        </p:spPr>
        <p:txBody>
          <a:bodyPr/>
          <a:lstStyle/>
          <a:p>
            <a:pPr algn="r" rtl="1">
              <a:lnSpc>
                <a:spcPct val="150000"/>
              </a:lnSpc>
            </a:pPr>
            <a:r>
              <a:rPr lang="fa-IR" b="1" dirty="0" smtClean="0">
                <a:cs typeface="B Nazanin" pitchFamily="2" charset="-78"/>
              </a:rPr>
              <a:t>استفاده از رنگ غیر مجاز قهوه ای</a:t>
            </a:r>
          </a:p>
          <a:p>
            <a:pPr algn="r" rtl="1">
              <a:lnSpc>
                <a:spcPct val="150000"/>
              </a:lnSpc>
            </a:pPr>
            <a:r>
              <a:rPr lang="fa-IR" b="1" dirty="0" smtClean="0">
                <a:cs typeface="B Nazanin" pitchFamily="2" charset="-78"/>
              </a:rPr>
              <a:t>استفاده از روغن های سوخته در تهیه پیراشکی ها</a:t>
            </a:r>
          </a:p>
          <a:p>
            <a:pPr algn="r" rtl="1">
              <a:lnSpc>
                <a:spcPct val="150000"/>
              </a:lnSpc>
            </a:pPr>
            <a:r>
              <a:rPr lang="fa-IR" b="1" dirty="0" smtClean="0">
                <a:cs typeface="B Nazanin" pitchFamily="2" charset="-78"/>
              </a:rPr>
              <a:t>استفاده از جوش شیرین</a:t>
            </a:r>
          </a:p>
          <a:p>
            <a:pPr algn="r" rtl="1"/>
            <a:endParaRPr lang="fa-IR" dirty="0" smtClean="0"/>
          </a:p>
          <a:p>
            <a:pPr algn="r" rtl="1"/>
            <a:endParaRPr lang="en-US" dirty="0"/>
          </a:p>
        </p:txBody>
      </p:sp>
      <p:pic>
        <p:nvPicPr>
          <p:cNvPr id="8194" name="Picture 2" descr="H:\عکس\677665_14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276600"/>
            <a:ext cx="4876800" cy="3050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3995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457200"/>
            <a:ext cx="6248400" cy="7620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fa-IR" sz="4000" dirty="0" smtClean="0">
                <a:cs typeface="B Titr" pitchFamily="2" charset="-78"/>
              </a:rPr>
              <a:t>تقلبات در لبنیات</a:t>
            </a:r>
            <a:endParaRPr lang="en-US" sz="4000" dirty="0">
              <a:cs typeface="B Tit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295400"/>
            <a:ext cx="8458200" cy="5410200"/>
          </a:xfrm>
        </p:spPr>
        <p:txBody>
          <a:bodyPr>
            <a:normAutofit/>
          </a:bodyPr>
          <a:lstStyle/>
          <a:p>
            <a:pPr algn="r" rtl="1">
              <a:lnSpc>
                <a:spcPct val="150000"/>
              </a:lnSpc>
            </a:pPr>
            <a:r>
              <a:rPr lang="fa-IR" sz="2400" b="1" dirty="0" smtClean="0">
                <a:cs typeface="B Nazanin" pitchFamily="2" charset="-78"/>
              </a:rPr>
              <a:t>تقلب در شیر: </a:t>
            </a:r>
          </a:p>
          <a:p>
            <a:pPr marL="0" indent="0" algn="r" rtl="1">
              <a:lnSpc>
                <a:spcPct val="150000"/>
              </a:lnSpc>
              <a:buNone/>
            </a:pPr>
            <a:r>
              <a:rPr lang="fa-IR" sz="2400" dirty="0" smtClean="0">
                <a:cs typeface="B Nazanin" pitchFamily="2" charset="-78"/>
              </a:rPr>
              <a:t>1- اضافه کردن آب به شیر تشخیص ازروی نقطه انجماد </a:t>
            </a:r>
          </a:p>
          <a:p>
            <a:pPr marL="0" indent="0" algn="r" rtl="1">
              <a:lnSpc>
                <a:spcPct val="150000"/>
              </a:lnSpc>
              <a:buNone/>
            </a:pPr>
            <a:r>
              <a:rPr lang="fa-IR" sz="2400" dirty="0" smtClean="0">
                <a:cs typeface="B Nazanin" pitchFamily="2" charset="-78"/>
              </a:rPr>
              <a:t>2- افزودن نشاسته به شیر برای مخفی کردن تقلب آب به شیر</a:t>
            </a:r>
          </a:p>
          <a:p>
            <a:pPr algn="r" rtl="1">
              <a:lnSpc>
                <a:spcPct val="150000"/>
              </a:lnSpc>
            </a:pPr>
            <a:r>
              <a:rPr lang="fa-IR" sz="2400" b="1" dirty="0" smtClean="0">
                <a:cs typeface="B Nazanin" pitchFamily="2" charset="-78"/>
              </a:rPr>
              <a:t>روش تشخیص نشاسته در شیر:</a:t>
            </a:r>
          </a:p>
          <a:p>
            <a:pPr algn="r" rtl="1">
              <a:lnSpc>
                <a:spcPct val="150000"/>
              </a:lnSpc>
              <a:buFont typeface="Wingdings" pitchFamily="2" charset="2"/>
              <a:buChar char="Ø"/>
            </a:pPr>
            <a:r>
              <a:rPr lang="fa-IR" sz="2400" dirty="0" smtClean="0">
                <a:cs typeface="B Nazanin" pitchFamily="2" charset="-78"/>
              </a:rPr>
              <a:t>جوشاندن شیر تشکیل ته دیگ </a:t>
            </a:r>
          </a:p>
          <a:p>
            <a:pPr algn="r" rtl="1">
              <a:lnSpc>
                <a:spcPct val="150000"/>
              </a:lnSpc>
            </a:pPr>
            <a:r>
              <a:rPr lang="fa-IR" sz="2400" b="1" dirty="0" smtClean="0">
                <a:cs typeface="B Nazanin" pitchFamily="2" charset="-78"/>
              </a:rPr>
              <a:t>شیر حاوی نشاسته</a:t>
            </a:r>
            <a:r>
              <a:rPr lang="fa-IR" sz="2400" dirty="0" smtClean="0">
                <a:cs typeface="B Nazanin" pitchFamily="2" charset="-78"/>
              </a:rPr>
              <a:t>: تشکیل لایه ضخیم با سطح صاف</a:t>
            </a:r>
          </a:p>
          <a:p>
            <a:pPr algn="r" rtl="1">
              <a:lnSpc>
                <a:spcPct val="150000"/>
              </a:lnSpc>
            </a:pPr>
            <a:r>
              <a:rPr lang="fa-IR" sz="2400" dirty="0" smtClean="0">
                <a:cs typeface="B Nazanin" pitchFamily="2" charset="-78"/>
              </a:rPr>
              <a:t> </a:t>
            </a:r>
            <a:r>
              <a:rPr lang="fa-IR" sz="2400" b="1" dirty="0" smtClean="0">
                <a:cs typeface="B Nazanin" pitchFamily="2" charset="-78"/>
              </a:rPr>
              <a:t>شیر طبیعی</a:t>
            </a:r>
            <a:r>
              <a:rPr lang="fa-IR" sz="2400" dirty="0" smtClean="0">
                <a:cs typeface="B Nazanin" pitchFamily="2" charset="-78"/>
              </a:rPr>
              <a:t>: لایه نازک و متخلخل</a:t>
            </a:r>
          </a:p>
          <a:p>
            <a:pPr algn="r" rtl="1">
              <a:lnSpc>
                <a:spcPct val="150000"/>
              </a:lnSpc>
              <a:buFont typeface="Wingdings" pitchFamily="2" charset="2"/>
              <a:buChar char="Ø"/>
            </a:pPr>
            <a:r>
              <a:rPr lang="fa-IR" sz="2400" dirty="0" smtClean="0">
                <a:cs typeface="B Nazanin" pitchFamily="2" charset="-78"/>
              </a:rPr>
              <a:t>با استفاده </a:t>
            </a:r>
            <a:r>
              <a:rPr lang="fa-IR" sz="2400" dirty="0">
                <a:cs typeface="B Nazanin" pitchFamily="2" charset="-78"/>
              </a:rPr>
              <a:t>از قطره ید </a:t>
            </a:r>
            <a:r>
              <a:rPr lang="fa-IR" sz="2400" dirty="0" smtClean="0">
                <a:cs typeface="B Nazanin" pitchFamily="2" charset="-78"/>
              </a:rPr>
              <a:t>و تغییر رنگ شیر به رنگ </a:t>
            </a:r>
            <a:r>
              <a:rPr lang="fa-IR" sz="2400" dirty="0">
                <a:cs typeface="B Nazanin" pitchFamily="2" charset="-78"/>
              </a:rPr>
              <a:t>آبی</a:t>
            </a:r>
          </a:p>
          <a:p>
            <a:pPr algn="r" rtl="1">
              <a:lnSpc>
                <a:spcPct val="150000"/>
              </a:lnSpc>
            </a:pPr>
            <a:endParaRPr lang="fa-IR" sz="3600" dirty="0" smtClean="0">
              <a:cs typeface="B Nazanin" pitchFamily="2" charset="-78"/>
            </a:endParaRPr>
          </a:p>
          <a:p>
            <a:pPr algn="r" rtl="1"/>
            <a:endParaRPr lang="fa-IR" dirty="0" smtClean="0"/>
          </a:p>
        </p:txBody>
      </p:sp>
      <p:pic>
        <p:nvPicPr>
          <p:cNvPr id="9218" name="Picture 2" descr="H:\عکس\fraud-in-the-food-industry-milk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771" y="3429000"/>
            <a:ext cx="4031020" cy="2962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2612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457200"/>
            <a:ext cx="6248400" cy="7620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fa-IR" sz="4000" dirty="0">
                <a:cs typeface="B Titr" pitchFamily="2" charset="-78"/>
              </a:rPr>
              <a:t>پوشاندن ترشیدگی و فساد شیر</a:t>
            </a:r>
            <a:r>
              <a:rPr lang="fa-IR" sz="4000" dirty="0" smtClean="0">
                <a:cs typeface="B Titr" pitchFamily="2" charset="-78"/>
              </a:rPr>
              <a:t>:</a:t>
            </a:r>
            <a:endParaRPr lang="en-US" sz="4000" dirty="0">
              <a:cs typeface="B Titr" pitchFamily="2" charset="-78"/>
            </a:endParaRPr>
          </a:p>
        </p:txBody>
      </p:sp>
      <p:pic>
        <p:nvPicPr>
          <p:cNvPr id="9218" name="Picture 2" descr="H:\عکس\fraud-in-the-food-industry-milk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771" y="3429000"/>
            <a:ext cx="4031020" cy="2962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ontent Placeholder 2"/>
          <p:cNvSpPr txBox="1">
            <a:spLocks noGrp="1"/>
          </p:cNvSpPr>
          <p:nvPr>
            <p:ph idx="1"/>
          </p:nvPr>
        </p:nvSpPr>
        <p:spPr>
          <a:xfrm>
            <a:off x="457200" y="1524000"/>
            <a:ext cx="8229600" cy="5334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fa-IR" sz="2800" dirty="0" smtClean="0">
                <a:cs typeface="B Nazanin" pitchFamily="2" charset="-78"/>
              </a:rPr>
              <a:t>افزودن جوش شیرین  </a:t>
            </a:r>
          </a:p>
          <a:p>
            <a:pPr algn="r" rtl="1"/>
            <a:r>
              <a:rPr lang="fa-IR" sz="2800" dirty="0" smtClean="0">
                <a:cs typeface="B Nazanin" pitchFamily="2" charset="-78"/>
              </a:rPr>
              <a:t>کرومات و بیکرومات پتاسیم </a:t>
            </a:r>
          </a:p>
          <a:p>
            <a:pPr algn="r" rtl="1"/>
            <a:r>
              <a:rPr lang="fa-IR" sz="2800" dirty="0" smtClean="0">
                <a:cs typeface="B Nazanin" pitchFamily="2" charset="-78"/>
              </a:rPr>
              <a:t>صابون خرد شده</a:t>
            </a:r>
          </a:p>
          <a:p>
            <a:pPr algn="r" rtl="1"/>
            <a:r>
              <a:rPr lang="fa-IR" sz="2800" dirty="0" smtClean="0">
                <a:cs typeface="B Nazanin" pitchFamily="2" charset="-78"/>
              </a:rPr>
              <a:t>وایتکس یا آب اکسیژنه</a:t>
            </a:r>
            <a:endParaRPr lang="fa-IR" sz="2800" dirty="0">
              <a:cs typeface="B Nazanin" pitchFamily="2" charset="-78"/>
            </a:endParaRPr>
          </a:p>
          <a:p>
            <a:pPr marL="0" indent="0" algn="r" rtl="1">
              <a:buNone/>
            </a:pPr>
            <a:endParaRPr lang="fa-IR" sz="2800" b="1" dirty="0" smtClean="0">
              <a:cs typeface="B Nazanin" pitchFamily="2" charset="-78"/>
            </a:endParaRPr>
          </a:p>
          <a:p>
            <a:pPr marL="0" indent="0" algn="r" rtl="1">
              <a:buNone/>
            </a:pPr>
            <a:r>
              <a:rPr lang="fa-IR" sz="2800" b="1" dirty="0" smtClean="0">
                <a:cs typeface="B Nazanin" pitchFamily="2" charset="-78"/>
              </a:rPr>
              <a:t>سایر </a:t>
            </a:r>
            <a:r>
              <a:rPr lang="fa-IR" sz="2800" b="1" dirty="0">
                <a:cs typeface="B Nazanin" pitchFamily="2" charset="-78"/>
              </a:rPr>
              <a:t>تقلبات:</a:t>
            </a:r>
          </a:p>
          <a:p>
            <a:pPr algn="r" rtl="1"/>
            <a:r>
              <a:rPr lang="fa-IR" sz="2800" dirty="0">
                <a:cs typeface="B Nazanin" pitchFamily="2" charset="-78"/>
              </a:rPr>
              <a:t>گرفتن چربی شیر</a:t>
            </a:r>
          </a:p>
          <a:p>
            <a:pPr algn="r" rtl="1"/>
            <a:r>
              <a:rPr lang="fa-IR" sz="2800" dirty="0">
                <a:cs typeface="B Nazanin" pitchFamily="2" charset="-78"/>
              </a:rPr>
              <a:t>افزودن چربی های نباتی به روغن</a:t>
            </a:r>
          </a:p>
          <a:p>
            <a:pPr algn="r" rtl="1"/>
            <a:r>
              <a:rPr lang="fa-IR" sz="2800" dirty="0">
                <a:cs typeface="B Nazanin" pitchFamily="2" charset="-78"/>
              </a:rPr>
              <a:t>افزودن شیر خشک به شیر</a:t>
            </a:r>
          </a:p>
          <a:p>
            <a:endParaRPr lang="en-US" sz="2800" dirty="0"/>
          </a:p>
          <a:p>
            <a:pPr algn="r" rtl="1"/>
            <a:endParaRPr lang="fa-IR" sz="2800" dirty="0" smtClean="0">
              <a:cs typeface="B Nazani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429559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a-IR" sz="3600" dirty="0" smtClean="0">
                <a:solidFill>
                  <a:schemeClr val="tx1"/>
                </a:solidFill>
                <a:cs typeface="B Titr" pitchFamily="2" charset="-78"/>
              </a:rPr>
              <a:t>تقلبات در کشک</a:t>
            </a:r>
            <a:endParaRPr lang="en-US" sz="3600" dirty="0">
              <a:solidFill>
                <a:schemeClr val="tx1"/>
              </a:solidFill>
              <a:cs typeface="B Tit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52400" y="1219200"/>
            <a:ext cx="8534400" cy="4937760"/>
          </a:xfrm>
        </p:spPr>
        <p:txBody>
          <a:bodyPr/>
          <a:lstStyle/>
          <a:p>
            <a:pPr algn="r" rtl="1">
              <a:lnSpc>
                <a:spcPct val="150000"/>
              </a:lnSpc>
            </a:pPr>
            <a:r>
              <a:rPr lang="fa-IR" dirty="0" smtClean="0">
                <a:cs typeface="B Nazanin" pitchFamily="2" charset="-78"/>
              </a:rPr>
              <a:t>افزودن آرد به کشک که باعث افزایش </a:t>
            </a:r>
            <a:r>
              <a:rPr lang="en-US" dirty="0" smtClean="0">
                <a:cs typeface="B Nazanin" pitchFamily="2" charset="-78"/>
              </a:rPr>
              <a:t>PH</a:t>
            </a:r>
            <a:r>
              <a:rPr lang="fa-IR" dirty="0" smtClean="0">
                <a:cs typeface="B Nazanin" pitchFamily="2" charset="-78"/>
              </a:rPr>
              <a:t> شده و عامل مهم مسمومیت های کشنده مواد غذایی مثل بوتولیسم می شود.</a:t>
            </a:r>
          </a:p>
          <a:p>
            <a:pPr algn="r" rtl="1">
              <a:lnSpc>
                <a:spcPct val="150000"/>
              </a:lnSpc>
            </a:pPr>
            <a:r>
              <a:rPr lang="fa-IR" dirty="0" smtClean="0">
                <a:cs typeface="B Nazanin" pitchFamily="2" charset="-78"/>
              </a:rPr>
              <a:t>افزودن روغن نباتی، نمک، گل سفید</a:t>
            </a:r>
          </a:p>
          <a:p>
            <a:pPr algn="r" rtl="1">
              <a:lnSpc>
                <a:spcPct val="150000"/>
              </a:lnSpc>
            </a:pPr>
            <a:r>
              <a:rPr lang="fa-IR" dirty="0" smtClean="0">
                <a:cs typeface="B Nazanin" pitchFamily="2" charset="-78"/>
              </a:rPr>
              <a:t>تشخیص با جوشاندن</a:t>
            </a:r>
          </a:p>
          <a:p>
            <a:pPr algn="r" rtl="1">
              <a:lnSpc>
                <a:spcPct val="150000"/>
              </a:lnSpc>
            </a:pPr>
            <a:r>
              <a:rPr lang="fa-IR" dirty="0" smtClean="0">
                <a:cs typeface="B Nazanin" pitchFamily="2" charset="-78"/>
              </a:rPr>
              <a:t>تشخیص دقیق: روش های آزمایشگاهی</a:t>
            </a:r>
          </a:p>
          <a:p>
            <a:pPr algn="r" rtl="1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3429000"/>
            <a:ext cx="2667000" cy="266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640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a-IR" sz="3600" dirty="0" smtClean="0">
                <a:solidFill>
                  <a:schemeClr val="tx1"/>
                </a:solidFill>
                <a:cs typeface="B Titr" pitchFamily="2" charset="-78"/>
              </a:rPr>
              <a:t>تقلبات در ماست</a:t>
            </a:r>
            <a:endParaRPr lang="en-US" sz="3600" dirty="0">
              <a:solidFill>
                <a:schemeClr val="tx1"/>
              </a:solidFill>
              <a:cs typeface="B Tit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r" rtl="1">
              <a:lnSpc>
                <a:spcPct val="150000"/>
              </a:lnSpc>
            </a:pPr>
            <a:r>
              <a:rPr lang="fa-IR" b="1" dirty="0" smtClean="0">
                <a:cs typeface="B Nazanin" pitchFamily="2" charset="-78"/>
              </a:rPr>
              <a:t>افزودن نشاسته به ماست به منظور سفت تر کردن ماست تولید شده</a:t>
            </a:r>
          </a:p>
          <a:p>
            <a:pPr marL="0" indent="0" algn="r" rtl="1">
              <a:lnSpc>
                <a:spcPct val="150000"/>
              </a:lnSpc>
              <a:buNone/>
            </a:pPr>
            <a:r>
              <a:rPr lang="fa-IR" dirty="0" smtClean="0">
                <a:cs typeface="B Nazanin" pitchFamily="2" charset="-78"/>
              </a:rPr>
              <a:t>روش شناسایی:</a:t>
            </a:r>
          </a:p>
          <a:p>
            <a:pPr marL="0" indent="0" algn="r" rtl="1">
              <a:lnSpc>
                <a:spcPct val="150000"/>
              </a:lnSpc>
              <a:buNone/>
            </a:pPr>
            <a:r>
              <a:rPr lang="fa-IR" dirty="0" smtClean="0">
                <a:cs typeface="B Nazanin" pitchFamily="2" charset="-78"/>
              </a:rPr>
              <a:t>زود ترش شدن ماست</a:t>
            </a:r>
          </a:p>
          <a:p>
            <a:pPr marL="0" indent="0" algn="r" rtl="1">
              <a:lnSpc>
                <a:spcPct val="150000"/>
              </a:lnSpc>
              <a:buNone/>
            </a:pPr>
            <a:r>
              <a:rPr lang="fa-IR" dirty="0" smtClean="0">
                <a:cs typeface="B Nazanin" pitchFamily="2" charset="-78"/>
              </a:rPr>
              <a:t>شناسایی با محلول ید</a:t>
            </a:r>
          </a:p>
          <a:p>
            <a:pPr algn="r" rtl="1">
              <a:lnSpc>
                <a:spcPct val="150000"/>
              </a:lnSpc>
            </a:pPr>
            <a:r>
              <a:rPr lang="fa-IR" b="1" dirty="0" smtClean="0">
                <a:cs typeface="B Nazanin" pitchFamily="2" charset="-78"/>
              </a:rPr>
              <a:t>افزودن روغن نباتی به ماست</a:t>
            </a:r>
          </a:p>
          <a:p>
            <a:pPr algn="r" rtl="1">
              <a:lnSpc>
                <a:spcPct val="150000"/>
              </a:lnSpc>
            </a:pPr>
            <a:r>
              <a:rPr lang="fa-IR" b="1" dirty="0" smtClean="0">
                <a:cs typeface="B Nazanin" pitchFamily="2" charset="-78"/>
              </a:rPr>
              <a:t>دستمال کاغذی</a:t>
            </a:r>
            <a:endParaRPr lang="en-US" b="1" dirty="0">
              <a:cs typeface="B Nazanin" pitchFamily="2" charset="-78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3810001"/>
            <a:ext cx="3352800" cy="2505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879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7456" y="516761"/>
            <a:ext cx="8229600" cy="5791200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r" rtl="1">
              <a:buNone/>
            </a:pPr>
            <a:endParaRPr lang="fa-IR" sz="2400" dirty="0" smtClean="0"/>
          </a:p>
          <a:p>
            <a:pPr marL="0" indent="0" algn="r" rtl="1">
              <a:buNone/>
            </a:pPr>
            <a:endParaRPr lang="fa-IR" sz="2400" dirty="0"/>
          </a:p>
          <a:p>
            <a:pPr marL="0" indent="0" algn="r" rtl="1">
              <a:buNone/>
            </a:pPr>
            <a:endParaRPr lang="fa-IR" sz="2400" dirty="0" smtClean="0"/>
          </a:p>
          <a:p>
            <a:pPr marL="0" indent="0" algn="r" rtl="1">
              <a:buNone/>
            </a:pPr>
            <a:r>
              <a:rPr lang="fa-IR" sz="2800" dirty="0" smtClean="0">
                <a:cs typeface="B Nazanin" pitchFamily="2" charset="-78"/>
              </a:rPr>
              <a:t>مشکلات عمده صنعت </a:t>
            </a:r>
          </a:p>
          <a:p>
            <a:pPr marL="0" indent="0" algn="r" rtl="1">
              <a:buNone/>
            </a:pPr>
            <a:r>
              <a:rPr lang="fa-IR" sz="2800" dirty="0" smtClean="0">
                <a:cs typeface="B Nazanin" pitchFamily="2" charset="-78"/>
              </a:rPr>
              <a:t>غذادر جهان </a:t>
            </a:r>
            <a:endParaRPr lang="en-US" sz="2800" dirty="0">
              <a:cs typeface="B Nazanin" pitchFamily="2" charset="-78"/>
            </a:endParaRPr>
          </a:p>
        </p:txBody>
      </p:sp>
      <p:sp>
        <p:nvSpPr>
          <p:cNvPr id="4" name="Right Brace 3"/>
          <p:cNvSpPr/>
          <p:nvPr/>
        </p:nvSpPr>
        <p:spPr>
          <a:xfrm>
            <a:off x="5791200" y="1137247"/>
            <a:ext cx="304800" cy="2275114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459227" y="888869"/>
            <a:ext cx="5331973" cy="280076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rtl="1"/>
            <a:endParaRPr lang="fa-IR" dirty="0" smtClean="0"/>
          </a:p>
          <a:p>
            <a:pPr algn="r" rtl="1"/>
            <a:r>
              <a:rPr lang="fa-IR" dirty="0" smtClean="0"/>
              <a:t>- </a:t>
            </a:r>
            <a:r>
              <a:rPr lang="fa-IR" sz="2000" b="1" dirty="0" smtClean="0">
                <a:cs typeface="B Nazanin" pitchFamily="2" charset="-78"/>
              </a:rPr>
              <a:t>کمبود مواد غذایی</a:t>
            </a:r>
          </a:p>
          <a:p>
            <a:pPr algn="r" rtl="1"/>
            <a:endParaRPr lang="fa-IR" sz="2000" b="1" dirty="0" smtClean="0">
              <a:cs typeface="B Nazanin" pitchFamily="2" charset="-78"/>
            </a:endParaRPr>
          </a:p>
          <a:p>
            <a:pPr algn="r" rtl="1"/>
            <a:r>
              <a:rPr lang="fa-IR" sz="2000" b="1" dirty="0" smtClean="0">
                <a:cs typeface="B Nazanin" pitchFamily="2" charset="-78"/>
              </a:rPr>
              <a:t>- فساد مواد غذایی</a:t>
            </a:r>
          </a:p>
          <a:p>
            <a:pPr algn="r" rtl="1"/>
            <a:endParaRPr lang="fa-IR" sz="2000" b="1" dirty="0" smtClean="0">
              <a:cs typeface="B Nazanin" pitchFamily="2" charset="-78"/>
            </a:endParaRPr>
          </a:p>
          <a:p>
            <a:pPr algn="r" rtl="1"/>
            <a:r>
              <a:rPr lang="fa-IR" sz="2000" b="1" dirty="0" smtClean="0">
                <a:cs typeface="B Nazanin" pitchFamily="2" charset="-78"/>
              </a:rPr>
              <a:t>- عدم رعایت اصول بهداشتی در تهیه مواد غذایی</a:t>
            </a:r>
          </a:p>
          <a:p>
            <a:pPr marL="285750" indent="-285750" algn="r" rtl="1">
              <a:buFontTx/>
              <a:buChar char="-"/>
            </a:pPr>
            <a:endParaRPr lang="fa-IR" sz="2000" b="1" dirty="0">
              <a:cs typeface="B Nazanin" pitchFamily="2" charset="-78"/>
            </a:endParaRPr>
          </a:p>
          <a:p>
            <a:pPr algn="r" rtl="1"/>
            <a:r>
              <a:rPr lang="fa-IR" sz="2000" b="1" dirty="0" smtClean="0">
                <a:cs typeface="B Nazanin" pitchFamily="2" charset="-78"/>
              </a:rPr>
              <a:t>- تقلبات مواد غذایی: با هدف سودجویی و کسب منافع مالی</a:t>
            </a:r>
            <a:endParaRPr lang="fa-IR" b="1" dirty="0" smtClean="0">
              <a:cs typeface="B Nazanin" pitchFamily="2" charset="-78"/>
            </a:endParaRPr>
          </a:p>
          <a:p>
            <a:pPr algn="r" rtl="1"/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09600" y="4850916"/>
            <a:ext cx="7848600" cy="41549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rtl="1"/>
            <a:r>
              <a:rPr lang="fa-IR" sz="2100" dirty="0" smtClean="0">
                <a:cs typeface="B Titr" pitchFamily="2" charset="-78"/>
              </a:rPr>
              <a:t>نتیجه نهایی تقلبات به خطر افتادن سلامت جامعه</a:t>
            </a:r>
            <a:r>
              <a:rPr lang="en-US" sz="2100" dirty="0" smtClean="0">
                <a:cs typeface="B Titr" pitchFamily="2" charset="-78"/>
              </a:rPr>
              <a:t> </a:t>
            </a:r>
            <a:r>
              <a:rPr lang="fa-IR" sz="2100" dirty="0" smtClean="0">
                <a:cs typeface="B Titr" pitchFamily="2" charset="-78"/>
              </a:rPr>
              <a:t> و ضرر مالی مصرف کنندگان است </a:t>
            </a:r>
            <a:endParaRPr lang="en-US" sz="2100" dirty="0">
              <a:cs typeface="B Titr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94060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 smtClean="0">
                <a:solidFill>
                  <a:schemeClr val="tx1"/>
                </a:solidFill>
                <a:cs typeface="B Titr" pitchFamily="2" charset="-78"/>
              </a:rPr>
              <a:t>تخلفات در دوغ </a:t>
            </a:r>
            <a:endParaRPr lang="en-US" dirty="0">
              <a:solidFill>
                <a:schemeClr val="tx1"/>
              </a:solidFill>
              <a:cs typeface="B Tit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838200" y="1828800"/>
            <a:ext cx="7772400" cy="762000"/>
          </a:xfrm>
        </p:spPr>
        <p:txBody>
          <a:bodyPr/>
          <a:lstStyle/>
          <a:p>
            <a:pPr algn="r" rtl="1"/>
            <a:r>
              <a:rPr lang="fa-IR" dirty="0" smtClean="0">
                <a:cs typeface="B Nazanin" pitchFamily="2" charset="-78"/>
              </a:rPr>
              <a:t>استفاده از ماست های کپک زده برای تولید دوغ در لبنیاتی های سنتی</a:t>
            </a:r>
            <a:endParaRPr lang="en-US" dirty="0">
              <a:cs typeface="B Nazanin" pitchFamily="2" charset="-7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830286"/>
            <a:ext cx="714375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9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 smtClean="0">
                <a:solidFill>
                  <a:schemeClr val="tx1"/>
                </a:solidFill>
                <a:cs typeface="B Titr" pitchFamily="2" charset="-78"/>
              </a:rPr>
              <a:t>تقلبات در کره</a:t>
            </a:r>
            <a:endParaRPr lang="en-US" dirty="0">
              <a:solidFill>
                <a:schemeClr val="tx1"/>
              </a:solidFill>
              <a:cs typeface="B Tit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r" rtl="1">
              <a:lnSpc>
                <a:spcPct val="150000"/>
              </a:lnSpc>
            </a:pPr>
            <a:r>
              <a:rPr lang="fa-IR" dirty="0" smtClean="0">
                <a:cs typeface="B Nazanin" pitchFamily="2" charset="-78"/>
              </a:rPr>
              <a:t>اضافه کردن آب به کره</a:t>
            </a:r>
          </a:p>
          <a:p>
            <a:pPr algn="r" rtl="1">
              <a:lnSpc>
                <a:spcPct val="150000"/>
              </a:lnSpc>
            </a:pPr>
            <a:r>
              <a:rPr lang="fa-IR" dirty="0" smtClean="0">
                <a:cs typeface="B Nazanin" pitchFamily="2" charset="-78"/>
              </a:rPr>
              <a:t>افزودن چربی های نباتی (پالم، مارگارین)</a:t>
            </a:r>
          </a:p>
          <a:p>
            <a:pPr algn="r" rtl="1">
              <a:lnSpc>
                <a:spcPct val="150000"/>
              </a:lnSpc>
            </a:pPr>
            <a:r>
              <a:rPr lang="fa-IR" dirty="0" smtClean="0">
                <a:cs typeface="B Nazanin" pitchFamily="2" charset="-78"/>
              </a:rPr>
              <a:t>افزودن مواد رنگی زرد</a:t>
            </a:r>
          </a:p>
          <a:p>
            <a:pPr algn="r" rtl="1">
              <a:lnSpc>
                <a:spcPct val="150000"/>
              </a:lnSpc>
            </a:pPr>
            <a:r>
              <a:rPr lang="fa-IR" dirty="0" smtClean="0">
                <a:cs typeface="B Nazanin" pitchFamily="2" charset="-78"/>
              </a:rPr>
              <a:t>افزودن بیکرومات پتاسیم برای پوشاندن طعم تندی کره</a:t>
            </a:r>
            <a:endParaRPr lang="en-US" dirty="0">
              <a:cs typeface="B Nazanin" pitchFamily="2" charset="-7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1" y="4048124"/>
            <a:ext cx="3886200" cy="2550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311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 smtClean="0">
                <a:solidFill>
                  <a:schemeClr val="tx1"/>
                </a:solidFill>
                <a:cs typeface="B Titr" pitchFamily="2" charset="-78"/>
              </a:rPr>
              <a:t>تقلبات در صنف پخت و پز مواد غذایی</a:t>
            </a:r>
            <a:endParaRPr lang="en-US" dirty="0">
              <a:solidFill>
                <a:schemeClr val="tx1"/>
              </a:solidFill>
              <a:cs typeface="B Tit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447800"/>
            <a:ext cx="8229600" cy="3505200"/>
          </a:xfrm>
        </p:spPr>
        <p:txBody>
          <a:bodyPr>
            <a:normAutofit/>
          </a:bodyPr>
          <a:lstStyle/>
          <a:p>
            <a:pPr marL="0" indent="0" algn="r" rtl="1">
              <a:lnSpc>
                <a:spcPct val="150000"/>
              </a:lnSpc>
              <a:buNone/>
            </a:pPr>
            <a:r>
              <a:rPr lang="fa-IR" dirty="0" smtClean="0">
                <a:cs typeface="B Nazanin" pitchFamily="2" charset="-78"/>
              </a:rPr>
              <a:t>تقلبات در این صنف بسیار متنوع است. ریشه این تخلفات</a:t>
            </a:r>
            <a:r>
              <a:rPr lang="en-US" dirty="0" smtClean="0">
                <a:cs typeface="B Nazanin" pitchFamily="2" charset="-78"/>
              </a:rPr>
              <a:t> </a:t>
            </a:r>
            <a:r>
              <a:rPr lang="fa-IR" dirty="0" smtClean="0">
                <a:cs typeface="B Nazanin" pitchFamily="2" charset="-78"/>
              </a:rPr>
              <a:t>در</a:t>
            </a:r>
            <a:endParaRPr lang="en-US" dirty="0">
              <a:cs typeface="B Nazanin" pitchFamily="2" charset="-78"/>
            </a:endParaRPr>
          </a:p>
          <a:p>
            <a:pPr algn="r" rtl="1">
              <a:lnSpc>
                <a:spcPct val="150000"/>
              </a:lnSpc>
            </a:pPr>
            <a:r>
              <a:rPr lang="fa-IR" dirty="0" smtClean="0">
                <a:cs typeface="B Nazanin" pitchFamily="2" charset="-78"/>
              </a:rPr>
              <a:t>سودجویی و کسب منفعت بیشتر</a:t>
            </a:r>
          </a:p>
          <a:p>
            <a:pPr algn="r" rtl="1">
              <a:lnSpc>
                <a:spcPct val="150000"/>
              </a:lnSpc>
            </a:pPr>
            <a:r>
              <a:rPr lang="fa-IR" dirty="0" smtClean="0">
                <a:cs typeface="B Nazanin" pitchFamily="2" charset="-78"/>
              </a:rPr>
              <a:t>عدم مهارت کافی آشپزان</a:t>
            </a:r>
          </a:p>
          <a:p>
            <a:pPr algn="r" rtl="1">
              <a:lnSpc>
                <a:spcPct val="150000"/>
              </a:lnSpc>
            </a:pPr>
            <a:r>
              <a:rPr lang="fa-IR" dirty="0" smtClean="0">
                <a:cs typeface="B Nazanin" pitchFamily="2" charset="-78"/>
              </a:rPr>
              <a:t>عدم آگاهی آشپزان و متصدیان در خصوص عوارض و جوانب تقلبات</a:t>
            </a:r>
            <a:endParaRPr lang="en-US" dirty="0">
              <a:cs typeface="B Nazanin" pitchFamily="2" charset="-7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7333" t="15333" r="20666" b="8667"/>
          <a:stretch/>
        </p:blipFill>
        <p:spPr>
          <a:xfrm>
            <a:off x="477672" y="4171950"/>
            <a:ext cx="2057400" cy="2171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0271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a-IR" b="1" dirty="0" smtClean="0">
                <a:solidFill>
                  <a:schemeClr val="tx1"/>
                </a:solidFill>
                <a:cs typeface="B Titr" pitchFamily="2" charset="-78"/>
              </a:rPr>
              <a:t>تخلفات و تقلبات در صنف کباب کوبیده</a:t>
            </a:r>
            <a:endParaRPr lang="en-US" b="1" dirty="0">
              <a:solidFill>
                <a:schemeClr val="tx1"/>
              </a:solidFill>
              <a:cs typeface="B Tit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28600" y="1447800"/>
            <a:ext cx="8686800" cy="4572000"/>
          </a:xfrm>
        </p:spPr>
        <p:txBody>
          <a:bodyPr/>
          <a:lstStyle/>
          <a:p>
            <a:pPr algn="r" rtl="1">
              <a:lnSpc>
                <a:spcPct val="150000"/>
              </a:lnSpc>
            </a:pPr>
            <a:r>
              <a:rPr lang="fa-IR" b="1" dirty="0" smtClean="0">
                <a:cs typeface="B Nazanin" pitchFamily="2" charset="-78"/>
              </a:rPr>
              <a:t>ترکیبات مجاز کوبیده:</a:t>
            </a:r>
          </a:p>
          <a:p>
            <a:pPr algn="r" rtl="1">
              <a:lnSpc>
                <a:spcPct val="150000"/>
              </a:lnSpc>
            </a:pPr>
            <a:r>
              <a:rPr lang="fa-IR" b="1" dirty="0" smtClean="0">
                <a:cs typeface="B Nazanin" pitchFamily="2" charset="-78"/>
              </a:rPr>
              <a:t> </a:t>
            </a:r>
            <a:r>
              <a:rPr lang="fa-IR" dirty="0" smtClean="0">
                <a:cs typeface="B Nazanin" pitchFamily="2" charset="-78"/>
              </a:rPr>
              <a:t>گوشت قرمز چرخ کرده(70%)گوشت طیور، تخم مرغ، روغن مایع، پیاز، سبزی های خوراکی، زعفران، آرد سوخاری، نمک و ادویه</a:t>
            </a:r>
          </a:p>
          <a:p>
            <a:pPr algn="r" rtl="1">
              <a:lnSpc>
                <a:spcPct val="150000"/>
              </a:lnSpc>
            </a:pPr>
            <a:r>
              <a:rPr lang="fa-IR" dirty="0" smtClean="0">
                <a:cs typeface="B Nazanin" pitchFamily="2" charset="-78"/>
              </a:rPr>
              <a:t>کباب کوبیده چون ترکیبی از مواد غذایی است، شناسایی تقلبات آن دشوار تر است</a:t>
            </a:r>
            <a:endParaRPr lang="en-US" dirty="0">
              <a:cs typeface="B Nazanin" pitchFamily="2" charset="-7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47" b="21082"/>
          <a:stretch/>
        </p:blipFill>
        <p:spPr>
          <a:xfrm>
            <a:off x="228600" y="4267200"/>
            <a:ext cx="3429000" cy="2220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4261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a-IR" dirty="0" smtClean="0">
                <a:solidFill>
                  <a:schemeClr val="tx1"/>
                </a:solidFill>
                <a:cs typeface="B Titr" pitchFamily="2" charset="-78"/>
              </a:rPr>
              <a:t>تخلفات و تقلبات در صنف کباب کوبیده</a:t>
            </a:r>
            <a:endParaRPr lang="en-US" dirty="0">
              <a:solidFill>
                <a:schemeClr val="tx1"/>
              </a:solidFill>
              <a:cs typeface="B Titr" pitchFamily="2" charset="-7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47" b="21082"/>
          <a:stretch/>
        </p:blipFill>
        <p:spPr>
          <a:xfrm>
            <a:off x="228600" y="4267200"/>
            <a:ext cx="3429000" cy="2220685"/>
          </a:xfrm>
          <a:prstGeom prst="rect">
            <a:avLst/>
          </a:prstGeom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457200" y="1524000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>
              <a:lnSpc>
                <a:spcPct val="150000"/>
              </a:lnSpc>
            </a:pPr>
            <a:r>
              <a:rPr lang="fa-IR" b="1" dirty="0" smtClean="0">
                <a:cs typeface="B Nazanin" pitchFamily="2" charset="-78"/>
              </a:rPr>
              <a:t>افزودن خمیر مرغ به کباب کوبیده</a:t>
            </a:r>
            <a:r>
              <a:rPr lang="fa-IR" dirty="0" smtClean="0">
                <a:cs typeface="B Nazanin" pitchFamily="2" charset="-78"/>
              </a:rPr>
              <a:t>: رنگ کباب به سفیدی می زند</a:t>
            </a:r>
          </a:p>
          <a:p>
            <a:pPr algn="r" rtl="1">
              <a:lnSpc>
                <a:spcPct val="150000"/>
              </a:lnSpc>
            </a:pPr>
            <a:r>
              <a:rPr lang="fa-IR" b="1" dirty="0" smtClean="0">
                <a:cs typeface="B Nazanin" pitchFamily="2" charset="-78"/>
              </a:rPr>
              <a:t>افزودن گوشتهای یخ زده و تاریخ گذشته و ضایعات مرغ به کباب</a:t>
            </a:r>
          </a:p>
          <a:p>
            <a:pPr algn="r" rtl="1">
              <a:lnSpc>
                <a:spcPct val="150000"/>
              </a:lnSpc>
            </a:pPr>
            <a:r>
              <a:rPr lang="fa-IR" b="1" dirty="0" smtClean="0">
                <a:cs typeface="B Nazanin" pitchFamily="2" charset="-78"/>
              </a:rPr>
              <a:t>افزودن سنگدان مرغ </a:t>
            </a:r>
          </a:p>
          <a:p>
            <a:pPr algn="r" rtl="1">
              <a:lnSpc>
                <a:spcPct val="150000"/>
              </a:lnSpc>
            </a:pPr>
            <a:r>
              <a:rPr lang="fa-IR" b="1" dirty="0" smtClean="0">
                <a:cs typeface="B Nazanin" pitchFamily="2" charset="-78"/>
              </a:rPr>
              <a:t>افزودن جوش شیرین</a:t>
            </a:r>
            <a:r>
              <a:rPr lang="fa-IR" dirty="0" smtClean="0">
                <a:cs typeface="B Nazanin" pitchFamily="2" charset="-78"/>
              </a:rPr>
              <a:t>: باعث تردی کباب،پف کردن کباب، نریختن کباب از روی سیخ</a:t>
            </a:r>
          </a:p>
          <a:p>
            <a:pPr algn="r" rtl="1">
              <a:lnSpc>
                <a:spcPct val="150000"/>
              </a:lnSpc>
            </a:pPr>
            <a:r>
              <a:rPr lang="fa-IR" b="1" dirty="0" smtClean="0">
                <a:cs typeface="B Nazanin" pitchFamily="2" charset="-78"/>
              </a:rPr>
              <a:t>استفاده از مایع کباب کوبیده یخ زده</a:t>
            </a:r>
          </a:p>
          <a:p>
            <a:pPr algn="r" rtl="1"/>
            <a:endParaRPr lang="en-US" dirty="0">
              <a:cs typeface="B Nazani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5634471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228600"/>
            <a:ext cx="7565572" cy="762000"/>
          </a:xfrm>
        </p:spPr>
        <p:txBody>
          <a:bodyPr>
            <a:normAutofit/>
          </a:bodyPr>
          <a:lstStyle/>
          <a:p>
            <a:pPr algn="ctr"/>
            <a:r>
              <a:rPr lang="fa-IR" sz="3600" dirty="0" smtClean="0">
                <a:solidFill>
                  <a:schemeClr val="tx1"/>
                </a:solidFill>
                <a:cs typeface="B Titr" pitchFamily="2" charset="-78"/>
              </a:rPr>
              <a:t>سایر تقلبات در صنف پزندگان مواد غذایی</a:t>
            </a:r>
            <a:endParaRPr lang="en-US" sz="3600" dirty="0">
              <a:solidFill>
                <a:schemeClr val="tx1"/>
              </a:solidFill>
              <a:cs typeface="B Tit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81000" y="990600"/>
            <a:ext cx="8229600" cy="4525963"/>
          </a:xfrm>
        </p:spPr>
        <p:txBody>
          <a:bodyPr/>
          <a:lstStyle/>
          <a:p>
            <a:pPr marL="0" indent="0" algn="r" rtl="1">
              <a:lnSpc>
                <a:spcPct val="150000"/>
              </a:lnSpc>
              <a:buNone/>
            </a:pPr>
            <a:r>
              <a:rPr lang="fa-IR" sz="2400" dirty="0" smtClean="0">
                <a:cs typeface="B Nazanin" pitchFamily="2" charset="-78"/>
              </a:rPr>
              <a:t>افزودن رنگ های شیمیایی و اسانس ها</a:t>
            </a:r>
          </a:p>
          <a:p>
            <a:pPr algn="r" rtl="1">
              <a:lnSpc>
                <a:spcPct val="150000"/>
              </a:lnSpc>
            </a:pPr>
            <a:r>
              <a:rPr lang="fa-IR" sz="2400" dirty="0" smtClean="0">
                <a:cs typeface="B Nazanin" pitchFamily="2" charset="-78"/>
              </a:rPr>
              <a:t>رنگ زرد بجای زعفران : استفاده در برنج، ته چین، جوجه و ...</a:t>
            </a:r>
          </a:p>
          <a:p>
            <a:pPr algn="r" rtl="1">
              <a:lnSpc>
                <a:spcPct val="150000"/>
              </a:lnSpc>
            </a:pPr>
            <a:r>
              <a:rPr lang="fa-IR" sz="2400" dirty="0" smtClean="0">
                <a:cs typeface="B Nazanin" pitchFamily="2" charset="-78"/>
              </a:rPr>
              <a:t>رنگ صفارالزعفران حاوی تارترازین که ممنوع است</a:t>
            </a:r>
            <a:endParaRPr lang="fa-IR" sz="2400" dirty="0">
              <a:cs typeface="B Nazanin" pitchFamily="2" charset="-78"/>
            </a:endParaRPr>
          </a:p>
          <a:p>
            <a:pPr algn="r" rtl="1">
              <a:lnSpc>
                <a:spcPct val="150000"/>
              </a:lnSpc>
            </a:pPr>
            <a:r>
              <a:rPr lang="fa-IR" sz="2400" b="1" dirty="0" smtClean="0">
                <a:solidFill>
                  <a:srgbClr val="FF0000"/>
                </a:solidFill>
                <a:cs typeface="B Nazanin" pitchFamily="2" charset="-78"/>
              </a:rPr>
              <a:t>استفاده از رنگ های شیمیایی در کلیه صنوف ممنوع بوده و صرفا </a:t>
            </a:r>
            <a:r>
              <a:rPr lang="fa-IR" sz="2400" b="1" u="sng" dirty="0" smtClean="0">
                <a:solidFill>
                  <a:srgbClr val="FF0000"/>
                </a:solidFill>
                <a:cs typeface="B Nazanin" pitchFamily="2" charset="-78"/>
              </a:rPr>
              <a:t>صنایع غذایی دارای مسئول فنی</a:t>
            </a:r>
            <a:r>
              <a:rPr lang="fa-IR" sz="2400" b="1" dirty="0" smtClean="0">
                <a:solidFill>
                  <a:srgbClr val="FF0000"/>
                </a:solidFill>
                <a:cs typeface="B Nazanin" pitchFamily="2" charset="-78"/>
              </a:rPr>
              <a:t> مجاز به استفاده ازین رنگ ها می باشند</a:t>
            </a:r>
          </a:p>
          <a:p>
            <a:pPr algn="r" rtl="1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48" r="29619"/>
          <a:stretch/>
        </p:blipFill>
        <p:spPr>
          <a:xfrm>
            <a:off x="691243" y="4322397"/>
            <a:ext cx="1600200" cy="228052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57" r="24920"/>
          <a:stretch/>
        </p:blipFill>
        <p:spPr>
          <a:xfrm>
            <a:off x="3886200" y="4067283"/>
            <a:ext cx="1251856" cy="2667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22" t="2700" r="24762" b="3333"/>
          <a:stretch/>
        </p:blipFill>
        <p:spPr>
          <a:xfrm>
            <a:off x="6857999" y="4120977"/>
            <a:ext cx="1426029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59063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609600"/>
          </a:xfrm>
        </p:spPr>
        <p:txBody>
          <a:bodyPr/>
          <a:lstStyle/>
          <a:p>
            <a:pPr algn="ctr"/>
            <a:r>
              <a:rPr lang="fa-IR" dirty="0" smtClean="0">
                <a:solidFill>
                  <a:schemeClr val="tx1"/>
                </a:solidFill>
                <a:cs typeface="B Titr" pitchFamily="2" charset="-78"/>
              </a:rPr>
              <a:t>مضرات رنگ های شیمیایی</a:t>
            </a:r>
            <a:endParaRPr lang="en-US" dirty="0">
              <a:solidFill>
                <a:schemeClr val="tx1"/>
              </a:solidFill>
              <a:cs typeface="B Tit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676400"/>
            <a:ext cx="7772400" cy="4343400"/>
          </a:xfrm>
        </p:spPr>
        <p:txBody>
          <a:bodyPr/>
          <a:lstStyle/>
          <a:p>
            <a:pPr algn="r" rtl="1">
              <a:lnSpc>
                <a:spcPct val="150000"/>
              </a:lnSpc>
            </a:pPr>
            <a:r>
              <a:rPr lang="fa-IR" b="1" dirty="0" smtClean="0">
                <a:cs typeface="B Nazanin" pitchFamily="2" charset="-78"/>
              </a:rPr>
              <a:t>کوتاه مدت: </a:t>
            </a:r>
            <a:r>
              <a:rPr lang="fa-IR" dirty="0" smtClean="0">
                <a:cs typeface="B Nazanin" pitchFamily="2" charset="-78"/>
              </a:rPr>
              <a:t>مسمومیت، تهوع، استفراغ و حساسیت</a:t>
            </a:r>
          </a:p>
          <a:p>
            <a:pPr algn="r" rtl="1">
              <a:lnSpc>
                <a:spcPct val="150000"/>
              </a:lnSpc>
            </a:pPr>
            <a:r>
              <a:rPr lang="fa-IR" b="1" dirty="0" smtClean="0">
                <a:cs typeface="B Nazanin" pitchFamily="2" charset="-78"/>
              </a:rPr>
              <a:t>دراز مدت</a:t>
            </a:r>
            <a:r>
              <a:rPr lang="fa-IR" dirty="0" smtClean="0">
                <a:cs typeface="B Nazanin" pitchFamily="2" charset="-78"/>
              </a:rPr>
              <a:t>: سرطان خون و ریه، اوتیسم، بیش فعالی، سقط جنین، ناهنجاری ژنتیکی، تغییرات هورمونی</a:t>
            </a:r>
            <a:endParaRPr lang="en-US" dirty="0">
              <a:cs typeface="B Nazanin" pitchFamily="2" charset="-7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302" b="-1"/>
          <a:stretch/>
        </p:blipFill>
        <p:spPr>
          <a:xfrm>
            <a:off x="587829" y="4495800"/>
            <a:ext cx="4286250" cy="1850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219180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57200"/>
            <a:ext cx="7391400" cy="715962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fa-IR" sz="3600" dirty="0" smtClean="0">
                <a:cs typeface="B Titr" pitchFamily="2" charset="-78"/>
              </a:rPr>
              <a:t>استفاده نادرست از روغن های پخت و پز</a:t>
            </a:r>
            <a:endParaRPr lang="en-US" sz="3600" dirty="0">
              <a:cs typeface="B Tit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447800"/>
            <a:ext cx="8229600" cy="4525963"/>
          </a:xfrm>
        </p:spPr>
        <p:txBody>
          <a:bodyPr>
            <a:normAutofit/>
          </a:bodyPr>
          <a:lstStyle/>
          <a:p>
            <a:pPr algn="r" rtl="1"/>
            <a:r>
              <a:rPr lang="fa-IR" sz="2400" dirty="0" smtClean="0">
                <a:cs typeface="B Nazanin" pitchFamily="2" charset="-78"/>
              </a:rPr>
              <a:t>استفاده نابجا از روغن ها</a:t>
            </a:r>
          </a:p>
          <a:p>
            <a:pPr marL="0" indent="0" algn="r" rtl="1">
              <a:buNone/>
            </a:pPr>
            <a:r>
              <a:rPr lang="fa-IR" sz="2400" dirty="0" smtClean="0">
                <a:cs typeface="B Nazanin" pitchFamily="2" charset="-78"/>
              </a:rPr>
              <a:t>انواع روغن های مصرفی در صنوف</a:t>
            </a:r>
          </a:p>
          <a:p>
            <a:pPr algn="r" rtl="1"/>
            <a:r>
              <a:rPr lang="fa-IR" sz="2400" dirty="0" smtClean="0">
                <a:cs typeface="B Nazanin" pitchFamily="2" charset="-78"/>
              </a:rPr>
              <a:t>سالاد</a:t>
            </a:r>
          </a:p>
          <a:p>
            <a:pPr algn="r" rtl="1"/>
            <a:r>
              <a:rPr lang="fa-IR" sz="2400" dirty="0" smtClean="0">
                <a:cs typeface="B Nazanin" pitchFamily="2" charset="-78"/>
              </a:rPr>
              <a:t>پخت و پز </a:t>
            </a:r>
          </a:p>
          <a:p>
            <a:pPr algn="r" rtl="1"/>
            <a:r>
              <a:rPr lang="fa-IR" sz="2400" dirty="0" smtClean="0">
                <a:cs typeface="B Nazanin" pitchFamily="2" charset="-78"/>
              </a:rPr>
              <a:t>سرخ کردنی</a:t>
            </a:r>
          </a:p>
          <a:p>
            <a:pPr algn="r" rtl="1"/>
            <a:endParaRPr lang="fa-IR" sz="2400" dirty="0">
              <a:cs typeface="B Nazanin" pitchFamily="2" charset="-78"/>
            </a:endParaRPr>
          </a:p>
          <a:p>
            <a:pPr algn="r" rtl="1"/>
            <a:r>
              <a:rPr lang="fa-IR" sz="2400" dirty="0" smtClean="0">
                <a:cs typeface="B Nazanin" pitchFamily="2" charset="-78"/>
              </a:rPr>
              <a:t>اندازه گیری پراکسید با دستگاه سنجش قطبیت روغن</a:t>
            </a:r>
          </a:p>
          <a:p>
            <a:pPr algn="r" rtl="1"/>
            <a:r>
              <a:rPr lang="fa-IR" sz="2400" dirty="0" smtClean="0">
                <a:cs typeface="B Nazanin" pitchFamily="2" charset="-78"/>
              </a:rPr>
              <a:t>دما بین 40 تا 200 درجه باشد</a:t>
            </a:r>
          </a:p>
          <a:p>
            <a:pPr algn="r" rtl="1"/>
            <a:r>
              <a:rPr lang="fa-IR" sz="2400" dirty="0" smtClean="0">
                <a:cs typeface="B Nazanin" pitchFamily="2" charset="-78"/>
              </a:rPr>
              <a:t>عدد کمتر 25 % باید باشد</a:t>
            </a:r>
            <a:endParaRPr lang="en-US" sz="2400" dirty="0">
              <a:cs typeface="B Nazanin" pitchFamily="2" charset="-7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3569128"/>
            <a:ext cx="4643114" cy="3288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308315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7454" y="685800"/>
            <a:ext cx="6781800" cy="685800"/>
          </a:xfrm>
        </p:spPr>
        <p:txBody>
          <a:bodyPr>
            <a:noAutofit/>
          </a:bodyPr>
          <a:lstStyle/>
          <a:p>
            <a:pPr algn="ctr"/>
            <a:r>
              <a:rPr lang="fa-IR" sz="4000" dirty="0" smtClean="0">
                <a:solidFill>
                  <a:schemeClr val="tx1"/>
                </a:solidFill>
                <a:cs typeface="B Titr" pitchFamily="2" charset="-78"/>
              </a:rPr>
              <a:t>افزودن زاج سفید به برنج</a:t>
            </a:r>
            <a:endParaRPr lang="en-US" sz="4000" dirty="0">
              <a:solidFill>
                <a:schemeClr val="tx1"/>
              </a:solidFill>
              <a:cs typeface="B Tit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905000"/>
            <a:ext cx="7543800" cy="3048000"/>
          </a:xfrm>
        </p:spPr>
        <p:txBody>
          <a:bodyPr>
            <a:noAutofit/>
          </a:bodyPr>
          <a:lstStyle/>
          <a:p>
            <a:pPr algn="r" rtl="1"/>
            <a:r>
              <a:rPr lang="fa-IR" sz="2800" b="1" dirty="0" smtClean="0">
                <a:solidFill>
                  <a:schemeClr val="tx1"/>
                </a:solidFill>
                <a:cs typeface="B Nazanin" pitchFamily="2" charset="-78"/>
              </a:rPr>
              <a:t>موارد مصرف: </a:t>
            </a:r>
            <a:r>
              <a:rPr lang="fa-IR" sz="2800" dirty="0" smtClean="0">
                <a:solidFill>
                  <a:schemeClr val="tx1"/>
                </a:solidFill>
                <a:cs typeface="B Nazanin" pitchFamily="2" charset="-78"/>
              </a:rPr>
              <a:t>برای سفید شدن و قد کشیدن برنج</a:t>
            </a:r>
          </a:p>
          <a:p>
            <a:pPr marL="0" indent="0" algn="r" rtl="1">
              <a:buNone/>
            </a:pPr>
            <a:endParaRPr lang="fa-IR" sz="2800" dirty="0" smtClean="0">
              <a:solidFill>
                <a:schemeClr val="tx1"/>
              </a:solidFill>
              <a:cs typeface="B Nazanin" pitchFamily="2" charset="-78"/>
            </a:endParaRPr>
          </a:p>
          <a:p>
            <a:pPr algn="r" rtl="1"/>
            <a:r>
              <a:rPr lang="fa-IR" sz="2800" dirty="0" smtClean="0">
                <a:solidFill>
                  <a:schemeClr val="tx1"/>
                </a:solidFill>
                <a:cs typeface="B Nazanin" pitchFamily="2" charset="-78"/>
              </a:rPr>
              <a:t>عوارض:</a:t>
            </a:r>
          </a:p>
          <a:p>
            <a:pPr algn="r" rtl="1"/>
            <a:r>
              <a:rPr lang="fa-IR" sz="2800" dirty="0" smtClean="0">
                <a:solidFill>
                  <a:schemeClr val="tx1"/>
                </a:solidFill>
                <a:cs typeface="B Nazanin" pitchFamily="2" charset="-78"/>
              </a:rPr>
              <a:t>حساسیت پوستی و غشایی</a:t>
            </a:r>
          </a:p>
          <a:p>
            <a:pPr algn="r" rtl="1"/>
            <a:r>
              <a:rPr lang="fa-IR" sz="2800" dirty="0" smtClean="0">
                <a:solidFill>
                  <a:schemeClr val="tx1"/>
                </a:solidFill>
                <a:cs typeface="B Nazanin" pitchFamily="2" charset="-78"/>
              </a:rPr>
              <a:t>عوارض عصبی قلبی و عروقی،استخوانی، خون و هورمونی</a:t>
            </a:r>
            <a:endParaRPr lang="en-US" sz="2800" dirty="0">
              <a:solidFill>
                <a:schemeClr val="tx1"/>
              </a:solidFill>
              <a:cs typeface="B Nazani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8334686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a-IR" dirty="0" smtClean="0">
                <a:solidFill>
                  <a:schemeClr val="tx1"/>
                </a:solidFill>
                <a:cs typeface="B Titr" pitchFamily="2" charset="-78"/>
              </a:rPr>
              <a:t>استفاده از جوهر لیمو(اسید سیتریک)</a:t>
            </a:r>
            <a:endParaRPr lang="en-US" dirty="0">
              <a:solidFill>
                <a:schemeClr val="tx1"/>
              </a:solidFill>
              <a:cs typeface="B Tit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600200"/>
            <a:ext cx="7772400" cy="2471057"/>
          </a:xfrm>
        </p:spPr>
        <p:txBody>
          <a:bodyPr>
            <a:normAutofit/>
          </a:bodyPr>
          <a:lstStyle/>
          <a:p>
            <a:pPr algn="r" rtl="1">
              <a:lnSpc>
                <a:spcPct val="150000"/>
              </a:lnSpc>
            </a:pPr>
            <a:r>
              <a:rPr lang="fa-IR" dirty="0" smtClean="0">
                <a:cs typeface="B Nazanin" panose="00000400000000000000" pitchFamily="2" charset="-78"/>
              </a:rPr>
              <a:t>استفاده از آن صرفا در </a:t>
            </a:r>
            <a:r>
              <a:rPr lang="fa-IR" u="sng" dirty="0" smtClean="0">
                <a:cs typeface="B Nazanin" panose="00000400000000000000" pitchFamily="2" charset="-78"/>
              </a:rPr>
              <a:t>صنعت</a:t>
            </a:r>
            <a:r>
              <a:rPr lang="fa-IR" dirty="0" smtClean="0">
                <a:cs typeface="B Nazanin" panose="00000400000000000000" pitchFamily="2" charset="-78"/>
              </a:rPr>
              <a:t> مجاز است</a:t>
            </a:r>
          </a:p>
          <a:p>
            <a:pPr algn="r" rtl="1">
              <a:lnSpc>
                <a:spcPct val="150000"/>
              </a:lnSpc>
            </a:pPr>
            <a:r>
              <a:rPr lang="fa-IR" dirty="0" smtClean="0">
                <a:cs typeface="B Nazanin" panose="00000400000000000000" pitchFamily="2" charset="-78"/>
              </a:rPr>
              <a:t>استفاده بجای آبلیمو</a:t>
            </a:r>
          </a:p>
          <a:p>
            <a:pPr algn="r" rtl="1">
              <a:lnSpc>
                <a:spcPct val="150000"/>
              </a:lnSpc>
            </a:pPr>
            <a:r>
              <a:rPr lang="fa-IR" dirty="0" smtClean="0">
                <a:cs typeface="B Nazanin" panose="00000400000000000000" pitchFamily="2" charset="-78"/>
              </a:rPr>
              <a:t>عوارض:  دردهای سیستم گوارشی و ریفلاکس،پوسیدگی دندان و ...</a:t>
            </a:r>
            <a:endParaRPr lang="en-US" dirty="0">
              <a:cs typeface="B Nazanin" panose="00000400000000000000" pitchFamily="2" charset="-7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51" t="2930" r="22622" b="1"/>
          <a:stretch/>
        </p:blipFill>
        <p:spPr>
          <a:xfrm>
            <a:off x="533400" y="3570515"/>
            <a:ext cx="2107552" cy="2884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5121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ln>
            <a:solidFill>
              <a:schemeClr val="bg1"/>
            </a:solidFill>
          </a:ln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3924300" y="990600"/>
            <a:ext cx="3733800" cy="1143000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a-IR" sz="3600" dirty="0" smtClean="0">
                <a:cs typeface="B Titr" pitchFamily="2" charset="-78"/>
              </a:rPr>
              <a:t>تعریف غذای سالم</a:t>
            </a:r>
            <a:endParaRPr lang="en-US" sz="3600" dirty="0">
              <a:cs typeface="B Titr" pitchFamily="2" charset="-78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3048000" y="2133600"/>
            <a:ext cx="5486400" cy="35814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 rtl="1">
              <a:buFont typeface="Arial" pitchFamily="34" charset="0"/>
              <a:buNone/>
            </a:pPr>
            <a:r>
              <a:rPr lang="fa-IR" dirty="0" smtClean="0"/>
              <a:t>• </a:t>
            </a:r>
            <a:r>
              <a:rPr lang="fa-IR" sz="2800" dirty="0" smtClean="0">
                <a:cs typeface="B Nazanin" pitchFamily="2" charset="-78"/>
              </a:rPr>
              <a:t>سبب مرگ در مصرف کننده نشود! </a:t>
            </a:r>
          </a:p>
          <a:p>
            <a:pPr marL="0" indent="0" algn="r" rtl="1">
              <a:buFont typeface="Arial" pitchFamily="34" charset="0"/>
              <a:buNone/>
            </a:pPr>
            <a:r>
              <a:rPr lang="fa-IR" sz="2800" dirty="0" smtClean="0">
                <a:cs typeface="B Nazanin" pitchFamily="2" charset="-78"/>
              </a:rPr>
              <a:t>• داراي عوامل خطر ساز فیزیکی نباشد! </a:t>
            </a:r>
          </a:p>
          <a:p>
            <a:pPr marL="0" indent="0" algn="r" rtl="1">
              <a:buFont typeface="Arial" pitchFamily="34" charset="0"/>
              <a:buNone/>
            </a:pPr>
            <a:r>
              <a:rPr lang="fa-IR" sz="2800" dirty="0" smtClean="0">
                <a:cs typeface="B Nazanin" pitchFamily="2" charset="-78"/>
              </a:rPr>
              <a:t>• ایجاد بیماري حاد در مصرف کننده نکند! </a:t>
            </a:r>
          </a:p>
          <a:p>
            <a:pPr marL="0" indent="0" algn="r" rtl="1">
              <a:buFont typeface="Arial" pitchFamily="34" charset="0"/>
              <a:buNone/>
            </a:pPr>
            <a:r>
              <a:rPr lang="fa-IR" sz="2800" dirty="0" smtClean="0">
                <a:cs typeface="B Nazanin" pitchFamily="2" charset="-78"/>
              </a:rPr>
              <a:t>• ایجاد بیماریهاي مزمن در مصرف کننده نکند! </a:t>
            </a:r>
          </a:p>
          <a:p>
            <a:pPr marL="0" indent="0" algn="r" rtl="1">
              <a:buFont typeface="Arial" pitchFamily="34" charset="0"/>
              <a:buNone/>
            </a:pPr>
            <a:r>
              <a:rPr lang="fa-IR" sz="2800" dirty="0" smtClean="0">
                <a:cs typeface="B Nazanin" pitchFamily="2" charset="-78"/>
              </a:rPr>
              <a:t>• ارزش غذایی بالایی داشته باشد! </a:t>
            </a:r>
          </a:p>
          <a:p>
            <a:pPr marL="0" indent="0" algn="r" rtl="1">
              <a:buFont typeface="Arial" pitchFamily="34" charset="0"/>
              <a:buNone/>
            </a:pPr>
            <a:r>
              <a:rPr lang="fa-IR" sz="2800" dirty="0" smtClean="0">
                <a:cs typeface="B Nazanin" pitchFamily="2" charset="-78"/>
              </a:rPr>
              <a:t>• ایجاد شادي و نشاط در مصرف کننده نماید!</a:t>
            </a:r>
            <a:endParaRPr lang="en-US" sz="2800" dirty="0">
              <a:cs typeface="B Nazani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54175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8400" y="228600"/>
            <a:ext cx="4495800" cy="990600"/>
          </a:xfrm>
        </p:spPr>
        <p:txBody>
          <a:bodyPr/>
          <a:lstStyle/>
          <a:p>
            <a:pPr algn="ctr" rtl="1"/>
            <a:r>
              <a:rPr lang="fa-IR" b="1" dirty="0" smtClean="0">
                <a:solidFill>
                  <a:schemeClr val="tx1"/>
                </a:solidFill>
                <a:cs typeface="B Nazanin" pitchFamily="2" charset="-78"/>
              </a:rPr>
              <a:t>سایر تخلفات و تقلبات </a:t>
            </a:r>
            <a:endParaRPr lang="en-US" b="1" dirty="0">
              <a:solidFill>
                <a:schemeClr val="tx1"/>
              </a:solidFill>
              <a:cs typeface="B Nazanin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1600200"/>
            <a:ext cx="8461248" cy="4495800"/>
          </a:xfrm>
        </p:spPr>
        <p:txBody>
          <a:bodyPr>
            <a:normAutofit lnSpcReduction="10000"/>
          </a:bodyPr>
          <a:lstStyle/>
          <a:p>
            <a:pPr algn="r" rtl="1">
              <a:lnSpc>
                <a:spcPct val="150000"/>
              </a:lnSpc>
            </a:pPr>
            <a:r>
              <a:rPr lang="fa-IR" dirty="0" smtClean="0">
                <a:cs typeface="B Nazanin" pitchFamily="2" charset="-78"/>
              </a:rPr>
              <a:t>استفاده از سنگ های نمک و نمک های صنعتی</a:t>
            </a:r>
          </a:p>
          <a:p>
            <a:pPr algn="r" rtl="1">
              <a:lnSpc>
                <a:spcPct val="150000"/>
              </a:lnSpc>
            </a:pPr>
            <a:r>
              <a:rPr lang="fa-IR" dirty="0" smtClean="0">
                <a:cs typeface="B Nazanin" pitchFamily="2" charset="-78"/>
              </a:rPr>
              <a:t>عرضه غذاهای مانده و بیات مثل انواع خورش سوپ و ..</a:t>
            </a:r>
          </a:p>
          <a:p>
            <a:pPr algn="r" rtl="1">
              <a:lnSpc>
                <a:spcPct val="150000"/>
              </a:lnSpc>
            </a:pPr>
            <a:r>
              <a:rPr lang="fa-IR" dirty="0" smtClean="0">
                <a:cs typeface="B Nazanin" pitchFamily="2" charset="-78"/>
              </a:rPr>
              <a:t>فریز کردن غذاهای پخته شده و عرضه مجدد</a:t>
            </a:r>
          </a:p>
          <a:p>
            <a:pPr algn="r" rtl="1">
              <a:lnSpc>
                <a:spcPct val="150000"/>
              </a:lnSpc>
            </a:pPr>
            <a:r>
              <a:rPr lang="fa-IR" dirty="0" smtClean="0">
                <a:cs typeface="B Nazanin" pitchFamily="2" charset="-78"/>
              </a:rPr>
              <a:t>استفاده از روزنامه برای دم کردن پلو بصورت مستقیم یا غیرمستقیم</a:t>
            </a:r>
          </a:p>
          <a:p>
            <a:pPr algn="r" rtl="1">
              <a:lnSpc>
                <a:spcPct val="150000"/>
              </a:lnSpc>
            </a:pPr>
            <a:r>
              <a:rPr lang="fa-IR" dirty="0" smtClean="0">
                <a:cs typeface="B Nazanin" pitchFamily="2" charset="-78"/>
              </a:rPr>
              <a:t>استفاده از گونی نایلونی کف دیگ برای جلوگیری از ته گرفتن برنج</a:t>
            </a:r>
          </a:p>
          <a:p>
            <a:pPr algn="r" rtl="1">
              <a:lnSpc>
                <a:spcPct val="150000"/>
              </a:lnSpc>
            </a:pPr>
            <a:r>
              <a:rPr lang="fa-IR" dirty="0" smtClean="0">
                <a:cs typeface="B Nazanin" pitchFamily="2" charset="-78"/>
              </a:rPr>
              <a:t>استفاده از پلوهای شب مانده برای ته دیگ</a:t>
            </a:r>
          </a:p>
        </p:txBody>
      </p:sp>
    </p:spTree>
    <p:extLst>
      <p:ext uri="{BB962C8B-B14F-4D97-AF65-F5344CB8AC3E}">
        <p14:creationId xmlns:p14="http://schemas.microsoft.com/office/powerpoint/2010/main" val="336078663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1600200"/>
            <a:ext cx="8305800" cy="4724400"/>
          </a:xfrm>
        </p:spPr>
        <p:txBody>
          <a:bodyPr>
            <a:normAutofit/>
          </a:bodyPr>
          <a:lstStyle/>
          <a:p>
            <a:pPr algn="r" rtl="1"/>
            <a:r>
              <a:rPr lang="fa-IR" dirty="0" smtClean="0">
                <a:cs typeface="B Nazanin" pitchFamily="2" charset="-78"/>
              </a:rPr>
              <a:t>استفاده از سویا و نان خشک در کباب کوبیده</a:t>
            </a:r>
          </a:p>
          <a:p>
            <a:pPr algn="r" rtl="1"/>
            <a:r>
              <a:rPr lang="fa-IR" dirty="0" smtClean="0">
                <a:cs typeface="B Nazanin" pitchFamily="2" charset="-78"/>
              </a:rPr>
              <a:t>استفاده چندین باره از موادی که جوجه کباب در آن قرار می گیرد</a:t>
            </a:r>
          </a:p>
          <a:p>
            <a:pPr algn="r" rtl="1"/>
            <a:r>
              <a:rPr lang="fa-IR" dirty="0" smtClean="0">
                <a:cs typeface="B Nazanin" pitchFamily="2" charset="-78"/>
              </a:rPr>
              <a:t>تهیه پیاز چرخ کرده و گوشت فرآوری با حجم بالا و نگهداری در فریزر</a:t>
            </a:r>
          </a:p>
          <a:p>
            <a:pPr algn="r" rtl="1"/>
            <a:r>
              <a:rPr lang="fa-IR" dirty="0" smtClean="0">
                <a:cs typeface="B Nazanin" pitchFamily="2" charset="-78"/>
              </a:rPr>
              <a:t>استفاده از مخلوط گوشت کله گاو با جگرسفید و سنگدان مرغ برای تهیه ملات کباب بناب</a:t>
            </a:r>
          </a:p>
          <a:p>
            <a:pPr algn="r" rtl="1"/>
            <a:r>
              <a:rPr lang="fa-IR" dirty="0" smtClean="0">
                <a:cs typeface="B Nazanin" pitchFamily="2" charset="-78"/>
              </a:rPr>
              <a:t>استفاده از مواد اولیه تاریخ مصرف گذشته</a:t>
            </a:r>
          </a:p>
          <a:p>
            <a:pPr algn="r" rtl="1"/>
            <a:r>
              <a:rPr lang="fa-IR" dirty="0" smtClean="0">
                <a:cs typeface="B Nazanin" pitchFamily="2" charset="-78"/>
              </a:rPr>
              <a:t>عرضه مجدد غذاهای پخته شده فروش نرفته در غالب سایر غذاها</a:t>
            </a:r>
          </a:p>
          <a:p>
            <a:pPr algn="r" rtl="1"/>
            <a:r>
              <a:rPr lang="fa-IR" dirty="0" smtClean="0">
                <a:cs typeface="B Nazanin" pitchFamily="2" charset="-78"/>
              </a:rPr>
              <a:t>استفاده از جگر گوساله بجای جگر گوسفند</a:t>
            </a:r>
            <a:endParaRPr lang="en-US" dirty="0">
              <a:cs typeface="B Nazani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1001290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 smtClean="0">
                <a:solidFill>
                  <a:schemeClr val="tx1"/>
                </a:solidFill>
                <a:cs typeface="B Titr" pitchFamily="2" charset="-78"/>
              </a:rPr>
              <a:t>تخلفات در صنف طباخی</a:t>
            </a:r>
            <a:endParaRPr lang="en-US" dirty="0">
              <a:solidFill>
                <a:schemeClr val="tx1"/>
              </a:solidFill>
              <a:cs typeface="B Tit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752210"/>
            <a:ext cx="8191500" cy="5105790"/>
          </a:xfrm>
        </p:spPr>
        <p:txBody>
          <a:bodyPr>
            <a:noAutofit/>
          </a:bodyPr>
          <a:lstStyle/>
          <a:p>
            <a:pPr algn="r" rtl="1">
              <a:lnSpc>
                <a:spcPct val="150000"/>
              </a:lnSpc>
            </a:pPr>
            <a:r>
              <a:rPr lang="fa-IR" sz="2200" b="1" dirty="0" smtClean="0">
                <a:cs typeface="B Nazanin" pitchFamily="2" charset="-78"/>
              </a:rPr>
              <a:t>طبخ کله گاو</a:t>
            </a:r>
            <a:r>
              <a:rPr lang="fa-IR" sz="2200" dirty="0" smtClean="0">
                <a:cs typeface="B Nazanin" pitchFamily="2" charset="-78"/>
              </a:rPr>
              <a:t>: کله گاو صرفا استفاده صنعتی دارد و طباخی ها مجاز به عرضه آن نمی باشند</a:t>
            </a:r>
          </a:p>
          <a:p>
            <a:pPr algn="r" rtl="1">
              <a:lnSpc>
                <a:spcPct val="150000"/>
              </a:lnSpc>
            </a:pPr>
            <a:r>
              <a:rPr lang="fa-IR" sz="2200" dirty="0" smtClean="0">
                <a:cs typeface="B Nazanin" pitchFamily="2" charset="-78"/>
              </a:rPr>
              <a:t>استفاده از کیسه نایلونی هنگام پخت مواد اولیه</a:t>
            </a:r>
          </a:p>
          <a:p>
            <a:pPr algn="r" rtl="1">
              <a:lnSpc>
                <a:spcPct val="150000"/>
              </a:lnSpc>
            </a:pPr>
            <a:r>
              <a:rPr lang="fa-IR" sz="2200" dirty="0" smtClean="0">
                <a:cs typeface="B Nazanin" pitchFamily="2" charset="-78"/>
              </a:rPr>
              <a:t>استفاده از جوهر لیمو بجای آبلیمو</a:t>
            </a:r>
          </a:p>
          <a:p>
            <a:pPr algn="r" rtl="1">
              <a:lnSpc>
                <a:spcPct val="150000"/>
              </a:lnSpc>
            </a:pPr>
            <a:r>
              <a:rPr lang="fa-IR" sz="2200" dirty="0" smtClean="0">
                <a:cs typeface="B Nazanin" pitchFamily="2" charset="-78"/>
              </a:rPr>
              <a:t>استفاده از روغن جامد در آب کله پاچه</a:t>
            </a:r>
            <a:endParaRPr lang="en-US" sz="2200" dirty="0" smtClean="0">
              <a:cs typeface="B Nazanin" pitchFamily="2" charset="-78"/>
            </a:endParaRPr>
          </a:p>
          <a:p>
            <a:pPr algn="r" rtl="1">
              <a:lnSpc>
                <a:spcPct val="150000"/>
              </a:lnSpc>
            </a:pPr>
            <a:r>
              <a:rPr lang="fa-IR" sz="2200" dirty="0" smtClean="0">
                <a:cs typeface="B Nazanin" pitchFamily="2" charset="-78"/>
              </a:rPr>
              <a:t>تهیه کله پاچه از مراکز خارج از نظارت دامپزشکی</a:t>
            </a:r>
          </a:p>
          <a:p>
            <a:pPr algn="r" rtl="1">
              <a:lnSpc>
                <a:spcPct val="150000"/>
              </a:lnSpc>
            </a:pPr>
            <a:r>
              <a:rPr lang="fa-IR" sz="2200" dirty="0" smtClean="0">
                <a:cs typeface="B Nazanin" pitchFamily="2" charset="-78"/>
              </a:rPr>
              <a:t>فریزکردن غذای فروش نرفته و عرضه مجدد به مشتری</a:t>
            </a:r>
          </a:p>
          <a:p>
            <a:pPr algn="r" rtl="1">
              <a:lnSpc>
                <a:spcPct val="150000"/>
              </a:lnSpc>
            </a:pPr>
            <a:r>
              <a:rPr lang="fa-IR" sz="2200" dirty="0">
                <a:cs typeface="B Nazanin" pitchFamily="2" charset="-78"/>
              </a:rPr>
              <a:t>تهیه و نگهداری کله پاچه با حجم بالا و فریز کردن بمدت طولانی</a:t>
            </a:r>
          </a:p>
          <a:p>
            <a:pPr algn="r" rtl="1">
              <a:lnSpc>
                <a:spcPct val="150000"/>
              </a:lnSpc>
            </a:pPr>
            <a:endParaRPr lang="en-US" sz="2200" dirty="0">
              <a:cs typeface="B Nazanin" pitchFamily="2" charset="-78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41600"/>
            <a:ext cx="3810000" cy="25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165231" y="4535269"/>
            <a:ext cx="644769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a-IR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754925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28600"/>
            <a:ext cx="7772400" cy="762000"/>
          </a:xfrm>
        </p:spPr>
        <p:txBody>
          <a:bodyPr>
            <a:normAutofit/>
          </a:bodyPr>
          <a:lstStyle/>
          <a:p>
            <a:pPr algn="ctr" rtl="1"/>
            <a:r>
              <a:rPr lang="fa-IR" dirty="0" smtClean="0">
                <a:solidFill>
                  <a:schemeClr val="tx1"/>
                </a:solidFill>
                <a:cs typeface="B Titr" pitchFamily="2" charset="-78"/>
              </a:rPr>
              <a:t>تخلفات و تخلفات در صنف اغذیه فروشی</a:t>
            </a:r>
            <a:endParaRPr lang="en-US" dirty="0">
              <a:solidFill>
                <a:schemeClr val="tx1"/>
              </a:solidFill>
              <a:cs typeface="B Tit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28600" y="1066799"/>
            <a:ext cx="8196943" cy="5404639"/>
          </a:xfrm>
        </p:spPr>
        <p:txBody>
          <a:bodyPr>
            <a:normAutofit fontScale="85000" lnSpcReduction="10000"/>
          </a:bodyPr>
          <a:lstStyle/>
          <a:p>
            <a:pPr algn="r" rtl="1">
              <a:lnSpc>
                <a:spcPct val="160000"/>
              </a:lnSpc>
            </a:pPr>
            <a:r>
              <a:rPr lang="fa-IR" dirty="0" smtClean="0">
                <a:cs typeface="B Nazanin" pitchFamily="2" charset="-78"/>
              </a:rPr>
              <a:t>استفاده از فرآورده های گوشتی غیر مجاز برای تهیه همبرگر</a:t>
            </a:r>
          </a:p>
          <a:p>
            <a:pPr algn="r" rtl="1">
              <a:lnSpc>
                <a:spcPct val="160000"/>
              </a:lnSpc>
            </a:pPr>
            <a:r>
              <a:rPr lang="fa-IR" dirty="0" smtClean="0">
                <a:cs typeface="B Nazanin" pitchFamily="2" charset="-78"/>
              </a:rPr>
              <a:t>استفاده از مرغ های تاریخ گذشته برای تهیه مرغ بریان یا ساندویچ مرغ</a:t>
            </a:r>
          </a:p>
          <a:p>
            <a:pPr algn="r" rtl="1">
              <a:lnSpc>
                <a:spcPct val="160000"/>
              </a:lnSpc>
            </a:pPr>
            <a:r>
              <a:rPr lang="fa-IR" dirty="0" smtClean="0">
                <a:cs typeface="B Nazanin" pitchFamily="2" charset="-78"/>
              </a:rPr>
              <a:t>استفاده از نان خشک و خمیر باگت در تهیه خمیر فلافل</a:t>
            </a:r>
          </a:p>
          <a:p>
            <a:pPr algn="r" rtl="1">
              <a:lnSpc>
                <a:spcPct val="160000"/>
              </a:lnSpc>
            </a:pPr>
            <a:r>
              <a:rPr lang="fa-IR" dirty="0" smtClean="0">
                <a:cs typeface="B Nazanin" pitchFamily="2" charset="-78"/>
              </a:rPr>
              <a:t>استفاده از نخودهای بی کیفیت و کرم خورده در تهیه فلافل</a:t>
            </a:r>
          </a:p>
          <a:p>
            <a:pPr algn="r" rtl="1">
              <a:lnSpc>
                <a:spcPct val="160000"/>
              </a:lnSpc>
            </a:pPr>
            <a:r>
              <a:rPr lang="fa-IR" dirty="0" smtClean="0">
                <a:cs typeface="B Nazanin" pitchFamily="2" charset="-78"/>
              </a:rPr>
              <a:t>استفاده از جوش شیرین، رنگ شیمیایی یا بلانکیت در تهیه خمیر پیتزا</a:t>
            </a:r>
          </a:p>
          <a:p>
            <a:pPr algn="r" rtl="1">
              <a:lnSpc>
                <a:spcPct val="160000"/>
              </a:lnSpc>
            </a:pPr>
            <a:r>
              <a:rPr lang="fa-IR" dirty="0" smtClean="0">
                <a:cs typeface="B Nazanin" pitchFamily="2" charset="-78"/>
              </a:rPr>
              <a:t>استفاده از شربت معده در روغن جهت جلوگیری از کف کردن</a:t>
            </a:r>
            <a:r>
              <a:rPr lang="fa-IR" dirty="0">
                <a:cs typeface="B Nazanin" pitchFamily="2" charset="-78"/>
              </a:rPr>
              <a:t> </a:t>
            </a:r>
            <a:r>
              <a:rPr lang="fa-IR" dirty="0" smtClean="0">
                <a:cs typeface="B Nazanin" pitchFamily="2" charset="-78"/>
              </a:rPr>
              <a:t>روغن حین سرخ کردن</a:t>
            </a:r>
          </a:p>
          <a:p>
            <a:pPr algn="r" rtl="1">
              <a:lnSpc>
                <a:spcPct val="160000"/>
              </a:lnSpc>
            </a:pPr>
            <a:r>
              <a:rPr lang="fa-IR" dirty="0" smtClean="0">
                <a:cs typeface="B Nazanin" pitchFamily="2" charset="-78"/>
              </a:rPr>
              <a:t>استفاده از اسانس های شیمیایی جهت دودی کردن</a:t>
            </a:r>
          </a:p>
          <a:p>
            <a:pPr algn="r" rtl="1">
              <a:lnSpc>
                <a:spcPct val="160000"/>
              </a:lnSpc>
            </a:pPr>
            <a:r>
              <a:rPr lang="fa-IR" dirty="0" smtClean="0">
                <a:cs typeface="B Nazanin" pitchFamily="2" charset="-78"/>
              </a:rPr>
              <a:t>استفاده از کاغذهای بی کیفیت و مقواهای بی کیفیت جهت </a:t>
            </a:r>
          </a:p>
          <a:p>
            <a:pPr marL="0" indent="0" algn="r" rtl="1">
              <a:lnSpc>
                <a:spcPct val="160000"/>
              </a:lnSpc>
              <a:buNone/>
            </a:pPr>
            <a:r>
              <a:rPr lang="fa-IR" dirty="0" smtClean="0">
                <a:cs typeface="B Nazanin" pitchFamily="2" charset="-78"/>
              </a:rPr>
              <a:t>بسته بندی ساندویچ و پیتزا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93" t="37937" r="9493" b="31079"/>
          <a:stretch/>
        </p:blipFill>
        <p:spPr bwMode="auto">
          <a:xfrm rot="1877906">
            <a:off x="155891" y="4997288"/>
            <a:ext cx="2637793" cy="10266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34725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52400"/>
            <a:ext cx="8153400" cy="808038"/>
          </a:xfrm>
        </p:spPr>
        <p:txBody>
          <a:bodyPr>
            <a:normAutofit/>
          </a:bodyPr>
          <a:lstStyle/>
          <a:p>
            <a:pPr algn="ctr" rtl="1"/>
            <a:r>
              <a:rPr lang="fa-IR" sz="3100" dirty="0">
                <a:cs typeface="B Titr" pitchFamily="2" charset="-78"/>
              </a:rPr>
              <a:t>مشخصات کالباس و سوسیس و نحوه تشخیص فساد در آنها </a:t>
            </a:r>
            <a:endParaRPr lang="en-US" dirty="0">
              <a:cs typeface="B Tit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81000" y="1066800"/>
            <a:ext cx="8229600" cy="6096000"/>
          </a:xfrm>
        </p:spPr>
        <p:txBody>
          <a:bodyPr>
            <a:noAutofit/>
          </a:bodyPr>
          <a:lstStyle/>
          <a:p>
            <a:pPr marL="0" indent="0" algn="r" rtl="1">
              <a:lnSpc>
                <a:spcPct val="160000"/>
              </a:lnSpc>
              <a:buNone/>
            </a:pPr>
            <a:r>
              <a:rPr lang="fa-IR" sz="2200" dirty="0">
                <a:cs typeface="B Nazanin" pitchFamily="2" charset="-78"/>
              </a:rPr>
              <a:t>✔ دارای بسته بندی مناسب و بدون حباب هوا باشند و پوشش آن، چروکیده نباشد</a:t>
            </a:r>
            <a:r>
              <a:rPr lang="fa-IR" sz="2200" dirty="0" smtClean="0">
                <a:cs typeface="B Nazanin" pitchFamily="2" charset="-78"/>
              </a:rPr>
              <a:t>.</a:t>
            </a:r>
          </a:p>
          <a:p>
            <a:pPr marL="0" indent="0" algn="r" rtl="1">
              <a:lnSpc>
                <a:spcPct val="160000"/>
              </a:lnSpc>
              <a:buNone/>
            </a:pPr>
            <a:r>
              <a:rPr lang="fa-IR" sz="2200" dirty="0">
                <a:cs typeface="B Nazanin" pitchFamily="2" charset="-78"/>
              </a:rPr>
              <a:t> </a:t>
            </a:r>
            <a:r>
              <a:rPr lang="fa-IR" sz="2200" dirty="0" smtClean="0">
                <a:cs typeface="B Nazanin" pitchFamily="2" charset="-78"/>
              </a:rPr>
              <a:t>✔ تغییر </a:t>
            </a:r>
            <a:r>
              <a:rPr lang="fa-IR" sz="2200" dirty="0">
                <a:cs typeface="B Nazanin" pitchFamily="2" charset="-78"/>
              </a:rPr>
              <a:t>رنگ صورتی این محصولات به رنگ سبز و خاکستری در سطوحی که مجاور با هوا هستند.</a:t>
            </a:r>
          </a:p>
          <a:p>
            <a:pPr marL="0" indent="0" algn="r" rtl="1" fontAlgn="base">
              <a:lnSpc>
                <a:spcPct val="160000"/>
              </a:lnSpc>
              <a:buNone/>
            </a:pPr>
            <a:r>
              <a:rPr lang="fa-IR" sz="2200" dirty="0">
                <a:cs typeface="B Nazanin" pitchFamily="2" charset="-78"/>
              </a:rPr>
              <a:t>✔ لزج شدن سطح سوسیس و کالباس.</a:t>
            </a:r>
          </a:p>
          <a:p>
            <a:pPr marL="0" indent="0" algn="r" rtl="1" fontAlgn="base">
              <a:lnSpc>
                <a:spcPct val="160000"/>
              </a:lnSpc>
              <a:buNone/>
            </a:pPr>
            <a:r>
              <a:rPr lang="fa-IR" sz="2200" dirty="0">
                <a:cs typeface="B Nazanin" pitchFamily="2" charset="-78"/>
              </a:rPr>
              <a:t>✔ تغییر رنگ پوشش محصولات به دلیل رشد قارچ‌ ها و کهنگی این فرآورده‌ها.</a:t>
            </a:r>
          </a:p>
          <a:p>
            <a:pPr marL="0" indent="0" algn="r" rtl="1" fontAlgn="base">
              <a:lnSpc>
                <a:spcPct val="160000"/>
              </a:lnSpc>
              <a:buNone/>
            </a:pPr>
            <a:r>
              <a:rPr lang="fa-IR" sz="2200" dirty="0">
                <a:cs typeface="B Nazanin" pitchFamily="2" charset="-78"/>
              </a:rPr>
              <a:t>✔ وجود لکه های پراکنده به رنگ های سیاه، سبز </a:t>
            </a:r>
            <a:r>
              <a:rPr lang="fa-IR" sz="2200" dirty="0" smtClean="0">
                <a:cs typeface="B Nazanin" pitchFamily="2" charset="-78"/>
              </a:rPr>
              <a:t>روشن یا </a:t>
            </a:r>
            <a:r>
              <a:rPr lang="fa-IR" sz="2200" dirty="0">
                <a:cs typeface="B Nazanin" pitchFamily="2" charset="-78"/>
              </a:rPr>
              <a:t>قهوه ای که نشان دهنده رشد و فعالیت </a:t>
            </a:r>
            <a:r>
              <a:rPr lang="fa-IR" sz="2200" dirty="0" smtClean="0">
                <a:cs typeface="B Nazanin" pitchFamily="2" charset="-78"/>
              </a:rPr>
              <a:t>میکروارگانیسم </a:t>
            </a:r>
            <a:r>
              <a:rPr lang="fa-IR" sz="2200" dirty="0">
                <a:cs typeface="B Nazanin" pitchFamily="2" charset="-78"/>
              </a:rPr>
              <a:t>ها است.</a:t>
            </a:r>
          </a:p>
          <a:p>
            <a:pPr marL="0" indent="0" algn="r" rtl="1" fontAlgn="base">
              <a:lnSpc>
                <a:spcPct val="160000"/>
              </a:lnSpc>
              <a:buNone/>
            </a:pPr>
            <a:r>
              <a:rPr lang="fa-IR" sz="2200" dirty="0">
                <a:cs typeface="B Nazanin" pitchFamily="2" charset="-78"/>
              </a:rPr>
              <a:t>✔ بوی سوسیس و کالباس </a:t>
            </a:r>
            <a:r>
              <a:rPr lang="fa-IR" sz="2200" dirty="0" smtClean="0">
                <a:cs typeface="B Nazanin" pitchFamily="2" charset="-78"/>
              </a:rPr>
              <a:t>فاسد</a:t>
            </a:r>
            <a:endParaRPr lang="fa-IR" sz="2200" dirty="0">
              <a:cs typeface="B Nazanin" pitchFamily="2" charset="-78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3" t="29097" r="-1003" b="29097"/>
          <a:stretch/>
        </p:blipFill>
        <p:spPr bwMode="auto">
          <a:xfrm rot="153859">
            <a:off x="793026" y="4954479"/>
            <a:ext cx="3505200" cy="1465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7415822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28600" y="228600"/>
            <a:ext cx="8458200" cy="6096000"/>
          </a:xfrm>
        </p:spPr>
        <p:txBody>
          <a:bodyPr>
            <a:normAutofit/>
          </a:bodyPr>
          <a:lstStyle/>
          <a:p>
            <a:pPr algn="r" rtl="1" fontAlgn="base"/>
            <a:r>
              <a:rPr lang="fa-IR" b="1" dirty="0" smtClean="0">
                <a:cs typeface="B Titr" pitchFamily="2" charset="-78"/>
              </a:rPr>
              <a:t>تشخیص کالباس فاسد:</a:t>
            </a:r>
          </a:p>
          <a:p>
            <a:pPr algn="r" rtl="1" fontAlgn="base">
              <a:lnSpc>
                <a:spcPct val="150000"/>
              </a:lnSpc>
            </a:pPr>
            <a:r>
              <a:rPr lang="fa-IR" sz="2200" dirty="0">
                <a:cs typeface="B Nazanin" pitchFamily="2" charset="-78"/>
              </a:rPr>
              <a:t>برای تشخیص فساد کالباس کارد یا چاقوی تمیزی را به مدت 2 دقیقه در آبجوش فرو برده و سپس آنرا با پارچه یا حوله تمیز خشك کرده و بلا فاصله آنرا در کالباس یا سوسیس مورد نظر فرو برده و پا از چند لحظه کارد را بیرون آورید و استشمام کنید درصورت فاسد بودن بوی گندیدگی شدیداً احساس میشود. </a:t>
            </a:r>
          </a:p>
          <a:p>
            <a:pPr algn="r" rtl="1" fontAlgn="base">
              <a:lnSpc>
                <a:spcPct val="150000"/>
              </a:lnSpc>
            </a:pPr>
            <a:r>
              <a:rPr lang="fa-IR" sz="2200" dirty="0" smtClean="0">
                <a:cs typeface="B Nazanin" pitchFamily="2" charset="-78"/>
              </a:rPr>
              <a:t> </a:t>
            </a:r>
            <a:r>
              <a:rPr lang="fa-IR" sz="2200" dirty="0">
                <a:cs typeface="B Nazanin" pitchFamily="2" charset="-78"/>
              </a:rPr>
              <a:t>خطرناک ترین شکل مسمومیت غذایی باکتری لیستریا است که حتی می تواند منجر به مرگ شود به همین دلیل است که گفته می شود هرگز سوسیس و کالباس تاریخ مصرف گذشته را نخورید حتی </a:t>
            </a:r>
          </a:p>
          <a:p>
            <a:pPr marL="0" indent="0" algn="r" rtl="1" fontAlgn="base">
              <a:lnSpc>
                <a:spcPct val="150000"/>
              </a:lnSpc>
              <a:buNone/>
            </a:pPr>
            <a:r>
              <a:rPr lang="fa-IR" sz="2200" dirty="0">
                <a:cs typeface="B Nazanin" pitchFamily="2" charset="-78"/>
              </a:rPr>
              <a:t>اگر ظاهر و بوی بدی نداشته باشد. به تاریخ </a:t>
            </a:r>
          </a:p>
          <a:p>
            <a:pPr marL="0" indent="0" algn="r" rtl="1" fontAlgn="base">
              <a:lnSpc>
                <a:spcPct val="150000"/>
              </a:lnSpc>
              <a:buNone/>
            </a:pPr>
            <a:r>
              <a:rPr lang="fa-IR" sz="2200" dirty="0">
                <a:cs typeface="B Nazanin" pitchFamily="2" charset="-78"/>
              </a:rPr>
              <a:t>درج شده روی بسته بندی این محصولات </a:t>
            </a:r>
          </a:p>
          <a:p>
            <a:pPr marL="0" indent="0" algn="r" rtl="1" fontAlgn="base">
              <a:lnSpc>
                <a:spcPct val="150000"/>
              </a:lnSpc>
              <a:buNone/>
            </a:pPr>
            <a:r>
              <a:rPr lang="fa-IR" sz="2200" dirty="0">
                <a:cs typeface="B Nazanin" pitchFamily="2" charset="-78"/>
              </a:rPr>
              <a:t>دقت کنید.</a:t>
            </a:r>
            <a:endParaRPr lang="en-US" sz="2200" dirty="0">
              <a:cs typeface="B Nazanin" pitchFamily="2" charset="-78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810000"/>
            <a:ext cx="3505200" cy="274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5020272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33400" y="1295400"/>
            <a:ext cx="8090698" cy="5144869"/>
          </a:xfrm>
        </p:spPr>
        <p:txBody>
          <a:bodyPr>
            <a:normAutofit/>
          </a:bodyPr>
          <a:lstStyle/>
          <a:p>
            <a:pPr algn="just" rtl="1">
              <a:lnSpc>
                <a:spcPct val="150000"/>
              </a:lnSpc>
            </a:pPr>
            <a:r>
              <a:rPr lang="fa-IR" sz="2600" dirty="0" smtClean="0">
                <a:cs typeface="B Nazanin" pitchFamily="2" charset="-78"/>
              </a:rPr>
              <a:t>نیتریتها به خاطر خاصیت ضد باکتریایی، مانع رشد باکتریهایی مثل کلیستریدیوم بوتولینوم میشوند و در گوشت باعث ایجاد رنگ صورتی و حفظ عطر و طعم ادویه های آن شده ، به آن ظاهری تازه می بخشند ولی بسیار سمی میباشند. بنابراین در تهیه سوسیس ها در مصرف این نگهدارنده، بسیار احتیاط میگردد. نیتریت در بدن با هموگلوبین ترکیب شده و ماده ای بنام نیتروزگلوبین را ایجاد میکند که موجب بروز تومورهای بدخیم و سرطان معده میشود. فسفاتها با ایجاد اختلال در جذب کلسیم در بدن، خطر ابتلا به پوکی استخوان را افزایش میدهند.</a:t>
            </a:r>
            <a:endParaRPr lang="en-US" sz="2600" dirty="0">
              <a:cs typeface="B Nazanin" pitchFamily="2" charset="-78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368328" y="381000"/>
            <a:ext cx="42819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a-IR" sz="3600" dirty="0" smtClean="0">
                <a:cs typeface="B Titr" pitchFamily="2" charset="-78"/>
              </a:rPr>
              <a:t>مضرات سوسیس و کالباس</a:t>
            </a:r>
            <a:endParaRPr lang="en-US" sz="3600" dirty="0">
              <a:cs typeface="B Titr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91591373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152400"/>
            <a:ext cx="7315200" cy="1325562"/>
          </a:xfrm>
        </p:spPr>
        <p:txBody>
          <a:bodyPr>
            <a:normAutofit fontScale="90000"/>
          </a:bodyPr>
          <a:lstStyle/>
          <a:p>
            <a:pPr algn="ctr" rtl="1"/>
            <a:r>
              <a:rPr lang="fa-IR" dirty="0" smtClean="0">
                <a:solidFill>
                  <a:schemeClr val="tx1"/>
                </a:solidFill>
                <a:cs typeface="B Titr" pitchFamily="2" charset="-78"/>
              </a:rPr>
              <a:t>تقلبات و تخلفات در صنف گوشت و فرآورده های گوشتی</a:t>
            </a:r>
            <a:endParaRPr lang="en-US" dirty="0">
              <a:solidFill>
                <a:schemeClr val="tx1"/>
              </a:solidFill>
              <a:cs typeface="B Tit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algn="r" rtl="1">
              <a:lnSpc>
                <a:spcPct val="150000"/>
              </a:lnSpc>
            </a:pPr>
            <a:r>
              <a:rPr lang="fa-IR" sz="2400" dirty="0" smtClean="0">
                <a:cs typeface="B Nazanin" pitchFamily="2" charset="-78"/>
              </a:rPr>
              <a:t>لاشه </a:t>
            </a:r>
            <a:r>
              <a:rPr lang="fa-IR" sz="2400" dirty="0">
                <a:cs typeface="B Nazanin" pitchFamily="2" charset="-78"/>
              </a:rPr>
              <a:t>گوشت در قصابی ها باید جمود </a:t>
            </a:r>
            <a:r>
              <a:rPr lang="fa-IR" sz="2400" dirty="0" smtClean="0">
                <a:cs typeface="B Nazanin" pitchFamily="2" charset="-78"/>
              </a:rPr>
              <a:t>نعشی داشته باشد0</a:t>
            </a:r>
          </a:p>
          <a:p>
            <a:pPr algn="r" rtl="1">
              <a:lnSpc>
                <a:spcPct val="150000"/>
              </a:lnSpc>
            </a:pPr>
            <a:r>
              <a:rPr lang="fa-IR" sz="2400" dirty="0" smtClean="0">
                <a:cs typeface="B Nazanin" pitchFamily="2" charset="-78"/>
              </a:rPr>
              <a:t>عرضه گوشت تازه ممنوع است0(حداقل 24 ساعت در یجچال نگهداری و سپس عرضه گردد)</a:t>
            </a:r>
          </a:p>
          <a:p>
            <a:pPr algn="r" rtl="1">
              <a:lnSpc>
                <a:spcPct val="150000"/>
              </a:lnSpc>
            </a:pPr>
            <a:r>
              <a:rPr lang="fa-IR" sz="2400" dirty="0" smtClean="0">
                <a:cs typeface="B Nazanin" pitchFamily="2" charset="-78"/>
              </a:rPr>
              <a:t>لاشه باید ممهور به مهر دامپزشکی باشد0</a:t>
            </a:r>
          </a:p>
          <a:p>
            <a:pPr algn="r" rtl="1">
              <a:lnSpc>
                <a:spcPct val="150000"/>
              </a:lnSpc>
            </a:pPr>
            <a:r>
              <a:rPr lang="fa-IR" sz="2400" dirty="0" smtClean="0">
                <a:cs typeface="B Nazanin" pitchFamily="2" charset="-78"/>
              </a:rPr>
              <a:t>گوشت باید در حضور و به درخواست مشتری چرخ گردد.</a:t>
            </a:r>
          </a:p>
          <a:p>
            <a:pPr marL="0" indent="0" algn="r" rtl="1">
              <a:lnSpc>
                <a:spcPct val="150000"/>
              </a:lnSpc>
              <a:buNone/>
            </a:pPr>
            <a:r>
              <a:rPr lang="fa-IR" sz="2400" b="1" dirty="0" smtClean="0">
                <a:solidFill>
                  <a:srgbClr val="FF0000"/>
                </a:solidFill>
                <a:cs typeface="B Nazanin" pitchFamily="2" charset="-78"/>
              </a:rPr>
              <a:t>فروشگاه های مواد پروتئینی اجازه فرآوری، </a:t>
            </a:r>
            <a:r>
              <a:rPr lang="fa-IR" sz="2400" b="1" dirty="0">
                <a:solidFill>
                  <a:srgbClr val="FF0000"/>
                </a:solidFill>
                <a:cs typeface="B Nazanin" pitchFamily="2" charset="-78"/>
              </a:rPr>
              <a:t>طعم دار کردن </a:t>
            </a:r>
            <a:r>
              <a:rPr lang="fa-IR" sz="2400" b="1" dirty="0" smtClean="0">
                <a:solidFill>
                  <a:srgbClr val="FF0000"/>
                </a:solidFill>
                <a:cs typeface="B Nazanin" pitchFamily="2" charset="-78"/>
              </a:rPr>
              <a:t>وعرضه گوشت از پیش قطعه شده را ندارند و تنها مجاز به عرضه محصولات فرآوری شده صنعتی با مشخصات بهداشتی لازم و محصولات غیرفرآوری شده هستند.</a:t>
            </a:r>
            <a:endParaRPr lang="en-US" sz="2400" b="1" dirty="0">
              <a:solidFill>
                <a:srgbClr val="FF0000"/>
              </a:solidFill>
              <a:cs typeface="B Nazanin" pitchFamily="2" charset="-78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20" r="25221"/>
          <a:stretch/>
        </p:blipFill>
        <p:spPr bwMode="auto">
          <a:xfrm>
            <a:off x="228600" y="152400"/>
            <a:ext cx="1654629" cy="3452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8324739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436" y="0"/>
            <a:ext cx="8458200" cy="990600"/>
          </a:xfrm>
        </p:spPr>
        <p:txBody>
          <a:bodyPr>
            <a:normAutofit/>
          </a:bodyPr>
          <a:lstStyle/>
          <a:p>
            <a:pPr algn="ctr" rtl="1"/>
            <a:r>
              <a:rPr lang="fa-IR" sz="2400" dirty="0" smtClean="0">
                <a:solidFill>
                  <a:schemeClr val="tx1"/>
                </a:solidFill>
                <a:cs typeface="B Titr" pitchFamily="2" charset="-78"/>
              </a:rPr>
              <a:t>وظیفه بازرسین بهداشت محیط در برخورد با تخلفات فرآورده های خام دامی </a:t>
            </a:r>
            <a:endParaRPr lang="en-US" sz="2400" dirty="0">
              <a:solidFill>
                <a:schemeClr val="tx1"/>
              </a:solidFill>
              <a:cs typeface="B Tit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95400"/>
            <a:ext cx="8229600" cy="838200"/>
          </a:xfrm>
        </p:spPr>
        <p:txBody>
          <a:bodyPr/>
          <a:lstStyle/>
          <a:p>
            <a:pPr algn="r" rtl="1"/>
            <a:r>
              <a:rPr lang="fa-IR" dirty="0" smtClean="0">
                <a:cs typeface="B Nazanin" pitchFamily="2" charset="-78"/>
              </a:rPr>
              <a:t>توقیف محموله و اطلاع رسانی و استعلام از دامپزشکی</a:t>
            </a:r>
            <a:endParaRPr lang="en-US" dirty="0">
              <a:cs typeface="B Nazanin" pitchFamily="2" charset="-7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2667000"/>
            <a:ext cx="5791200" cy="3404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8663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 smtClean="0">
                <a:solidFill>
                  <a:schemeClr val="tx1"/>
                </a:solidFill>
                <a:cs typeface="B Titr" pitchFamily="2" charset="-78"/>
              </a:rPr>
              <a:t>راه های تشخیص مرغ تازه از فاسد</a:t>
            </a:r>
            <a:endParaRPr lang="en-US" dirty="0">
              <a:solidFill>
                <a:schemeClr val="tx1"/>
              </a:solidFill>
              <a:cs typeface="B Tit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576316"/>
            <a:ext cx="8229600" cy="4876800"/>
          </a:xfrm>
        </p:spPr>
        <p:txBody>
          <a:bodyPr>
            <a:normAutofit/>
          </a:bodyPr>
          <a:lstStyle/>
          <a:p>
            <a:pPr algn="r" rtl="1">
              <a:lnSpc>
                <a:spcPct val="150000"/>
              </a:lnSpc>
            </a:pPr>
            <a:r>
              <a:rPr lang="fa-IR" sz="2400" dirty="0" smtClean="0">
                <a:cs typeface="B Nazanin" pitchFamily="2" charset="-78"/>
              </a:rPr>
              <a:t>پوست یکدست و مرطوب و درخشنده بدون تورم و خونمردگی</a:t>
            </a:r>
          </a:p>
          <a:p>
            <a:pPr algn="r" rtl="1">
              <a:lnSpc>
                <a:spcPct val="150000"/>
              </a:lnSpc>
            </a:pPr>
            <a:r>
              <a:rPr lang="fa-IR" sz="2400" dirty="0" smtClean="0">
                <a:cs typeface="B Nazanin" pitchFamily="2" charset="-78"/>
              </a:rPr>
              <a:t>در صورت وجود خونمردگی در هر قسمت از بدن مرغ حتما باید آن قسمت جدا و دور ریخته شود.</a:t>
            </a:r>
          </a:p>
          <a:p>
            <a:pPr algn="r" rtl="1">
              <a:lnSpc>
                <a:spcPct val="150000"/>
              </a:lnSpc>
            </a:pPr>
            <a:r>
              <a:rPr lang="fa-IR" sz="2400" dirty="0" smtClean="0">
                <a:cs typeface="B Nazanin" pitchFamily="2" charset="-78"/>
              </a:rPr>
              <a:t>حفره شکمی مرغ فاسد تغییر رنگ داده و متمایل به آبی یا سبز می شود.</a:t>
            </a:r>
          </a:p>
          <a:p>
            <a:pPr algn="r" rtl="1">
              <a:lnSpc>
                <a:spcPct val="150000"/>
              </a:lnSpc>
            </a:pPr>
            <a:r>
              <a:rPr lang="fa-IR" sz="2400" dirty="0" smtClean="0">
                <a:cs typeface="B Nazanin" pitchFamily="2" charset="-78"/>
              </a:rPr>
              <a:t>حفره شکم مرغ باید فاقد احشا باشد.</a:t>
            </a:r>
          </a:p>
          <a:p>
            <a:pPr algn="r" rtl="1">
              <a:lnSpc>
                <a:spcPct val="150000"/>
              </a:lnSpc>
            </a:pPr>
            <a:r>
              <a:rPr lang="fa-IR" sz="2400" dirty="0" smtClean="0">
                <a:cs typeface="B Nazanin" pitchFamily="2" charset="-78"/>
              </a:rPr>
              <a:t>مرغ های کم وزن (کمتر از 800 گرم) معمولا بیمار هستند.</a:t>
            </a:r>
          </a:p>
          <a:p>
            <a:pPr algn="r" rtl="1"/>
            <a:endParaRPr lang="fa-IR" sz="2400" dirty="0" smtClean="0">
              <a:cs typeface="B Nazanin" pitchFamily="2" charset="-78"/>
            </a:endParaRPr>
          </a:p>
          <a:p>
            <a:pPr algn="r" rtl="1"/>
            <a:r>
              <a:rPr lang="fa-IR" sz="2400" b="1" dirty="0" smtClean="0">
                <a:cs typeface="B Nazanin" pitchFamily="2" charset="-78"/>
              </a:rPr>
              <a:t>           وزن مطلوب مرغ 1200تا 1800 گرم</a:t>
            </a:r>
          </a:p>
          <a:p>
            <a:pPr algn="r" rtl="1"/>
            <a:endParaRPr lang="en-US" sz="2400" dirty="0">
              <a:cs typeface="B Nazanin" pitchFamily="2" charset="-7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75898"/>
            <a:ext cx="3162300" cy="2250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1332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rtl="1"/>
            <a:r>
              <a:rPr lang="fa-IR" sz="4000" dirty="0" smtClean="0">
                <a:cs typeface="B Titr" pitchFamily="2" charset="-78"/>
              </a:rPr>
              <a:t>تعریف تقلب در مواد غذایی از نظر </a:t>
            </a:r>
            <a:r>
              <a:rPr lang="en-US" sz="4000" dirty="0" smtClean="0">
                <a:cs typeface="B Titr" pitchFamily="2" charset="-78"/>
              </a:rPr>
              <a:t>FDA</a:t>
            </a:r>
            <a:endParaRPr lang="en-US" sz="4000" dirty="0">
              <a:cs typeface="B Tit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00200"/>
            <a:ext cx="8305800" cy="4800600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 rtl="1"/>
            <a:endParaRPr lang="fa-IR" sz="2000" dirty="0" smtClean="0">
              <a:cs typeface="B Nazanin" pitchFamily="2" charset="-78"/>
            </a:endParaRPr>
          </a:p>
          <a:p>
            <a:pPr algn="just" rtl="1">
              <a:lnSpc>
                <a:spcPct val="150000"/>
              </a:lnSpc>
            </a:pPr>
            <a:r>
              <a:rPr lang="fa-IR" sz="2000" dirty="0" smtClean="0">
                <a:cs typeface="B Nazanin" pitchFamily="2" charset="-78"/>
              </a:rPr>
              <a:t>غذایی که حاوي هر نوع ماده سمی یا زیان رسان به سلامتی باشد.</a:t>
            </a:r>
          </a:p>
          <a:p>
            <a:pPr algn="just" rtl="1">
              <a:lnSpc>
                <a:spcPct val="150000"/>
              </a:lnSpc>
            </a:pPr>
            <a:r>
              <a:rPr lang="fa-IR" sz="2000" dirty="0" smtClean="0">
                <a:cs typeface="B Nazanin" pitchFamily="2" charset="-78"/>
              </a:rPr>
              <a:t>حاوي آفت کش و باقیمانده مواد شیمیایی غیر ایمن در سطح بیش از حد مجاز باشد.</a:t>
            </a:r>
          </a:p>
          <a:p>
            <a:pPr algn="just" rtl="1">
              <a:lnSpc>
                <a:spcPct val="150000"/>
              </a:lnSpc>
            </a:pPr>
            <a:r>
              <a:rPr lang="fa-IR" sz="2000" dirty="0" smtClean="0">
                <a:cs typeface="B Nazanin" pitchFamily="2" charset="-78"/>
              </a:rPr>
              <a:t>حاوي هر نوع افزودنی غیر ایمن باشد. </a:t>
            </a:r>
          </a:p>
          <a:p>
            <a:pPr algn="just" rtl="1">
              <a:lnSpc>
                <a:spcPct val="150000"/>
              </a:lnSpc>
            </a:pPr>
            <a:r>
              <a:rPr lang="fa-IR" sz="2000" dirty="0" smtClean="0">
                <a:cs typeface="B Nazanin" pitchFamily="2" charset="-78"/>
              </a:rPr>
              <a:t>حاوي هر گونه داروي غیر ایمن حیوانی باشد.</a:t>
            </a:r>
          </a:p>
          <a:p>
            <a:pPr algn="just" rtl="1">
              <a:lnSpc>
                <a:spcPct val="150000"/>
              </a:lnSpc>
            </a:pPr>
            <a:r>
              <a:rPr lang="fa-IR" sz="2000" dirty="0" smtClean="0">
                <a:cs typeface="B Nazanin" pitchFamily="2" charset="-78"/>
              </a:rPr>
              <a:t>حاوي رنگ غیر مجاز باشد .</a:t>
            </a:r>
          </a:p>
          <a:p>
            <a:pPr algn="just" rtl="1">
              <a:lnSpc>
                <a:spcPct val="150000"/>
              </a:lnSpc>
            </a:pPr>
            <a:r>
              <a:rPr lang="fa-IR" sz="2000" dirty="0" smtClean="0">
                <a:cs typeface="B Nazanin" pitchFamily="2" charset="-78"/>
              </a:rPr>
              <a:t>در کل یا بخشی از آن حاوي هر گونه ماده کثیف یا فاسد شده یا غیر مناسب به عنوان غذا باشد .</a:t>
            </a:r>
          </a:p>
          <a:p>
            <a:pPr algn="just" rtl="1">
              <a:lnSpc>
                <a:spcPct val="150000"/>
              </a:lnSpc>
            </a:pPr>
            <a:r>
              <a:rPr lang="fa-IR" sz="2000" dirty="0" smtClean="0">
                <a:cs typeface="B Nazanin" pitchFamily="2" charset="-78"/>
              </a:rPr>
              <a:t>تولید، بسته بندي یا نگهداري تحت شرایط غیر بهداشتی (در معرض حشرات، خزندگان، یا پرندگان) انجام گرفته باشد.</a:t>
            </a:r>
            <a:endParaRPr lang="en-US" sz="2000" dirty="0">
              <a:cs typeface="B Nazani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849507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57200"/>
            <a:ext cx="8229600" cy="609600"/>
          </a:xfrm>
        </p:spPr>
        <p:txBody>
          <a:bodyPr>
            <a:normAutofit fontScale="90000"/>
          </a:bodyPr>
          <a:lstStyle/>
          <a:p>
            <a:pPr algn="ctr"/>
            <a:r>
              <a:rPr lang="fa-IR" dirty="0" smtClean="0">
                <a:solidFill>
                  <a:schemeClr val="tx1"/>
                </a:solidFill>
                <a:cs typeface="B Titr" pitchFamily="2" charset="-78"/>
              </a:rPr>
              <a:t>تخلفات و تقلبات در صنف قنادی ها </a:t>
            </a:r>
            <a:endParaRPr lang="en-US" dirty="0">
              <a:solidFill>
                <a:schemeClr val="tx1"/>
              </a:solidFill>
              <a:cs typeface="B Tit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1027600"/>
            <a:ext cx="8229600" cy="3260799"/>
          </a:xfrm>
        </p:spPr>
        <p:txBody>
          <a:bodyPr/>
          <a:lstStyle/>
          <a:p>
            <a:pPr algn="r" rtl="1"/>
            <a:r>
              <a:rPr lang="fa-IR" sz="2500" dirty="0" smtClean="0">
                <a:cs typeface="B Nazanin" pitchFamily="2" charset="-78"/>
              </a:rPr>
              <a:t>استفاده از رنگ های شیمیایی</a:t>
            </a:r>
          </a:p>
          <a:p>
            <a:pPr algn="r" rtl="1"/>
            <a:r>
              <a:rPr lang="fa-IR" sz="2500" dirty="0" smtClean="0">
                <a:cs typeface="B Nazanin" pitchFamily="2" charset="-78"/>
              </a:rPr>
              <a:t>تشخیص: آنالیز شیمیایی</a:t>
            </a:r>
          </a:p>
          <a:p>
            <a:pPr algn="r" rtl="1"/>
            <a:r>
              <a:rPr lang="fa-IR" sz="2500" dirty="0" smtClean="0">
                <a:cs typeface="B Nazanin" pitchFamily="2" charset="-78"/>
              </a:rPr>
              <a:t>انواع رنگ:</a:t>
            </a:r>
          </a:p>
          <a:p>
            <a:pPr algn="r" rtl="1"/>
            <a:r>
              <a:rPr lang="fa-IR" sz="2500" b="1" dirty="0" smtClean="0">
                <a:cs typeface="B Nazanin" pitchFamily="2" charset="-78"/>
              </a:rPr>
              <a:t>رنگ طبیعی: </a:t>
            </a:r>
            <a:r>
              <a:rPr lang="fa-IR" sz="2500" dirty="0">
                <a:cs typeface="B Nazanin" pitchFamily="2" charset="-78"/>
              </a:rPr>
              <a:t>زعفران، کاکائو، لبو </a:t>
            </a:r>
          </a:p>
          <a:p>
            <a:pPr algn="r" rtl="1"/>
            <a:r>
              <a:rPr lang="fa-IR" sz="2500" b="1" dirty="0" smtClean="0">
                <a:cs typeface="B Nazanin" pitchFamily="2" charset="-78"/>
              </a:rPr>
              <a:t>شبه طبیعی: </a:t>
            </a:r>
            <a:r>
              <a:rPr lang="fa-IR" sz="2500" dirty="0" smtClean="0">
                <a:cs typeface="B Nazanin" pitchFamily="2" charset="-78"/>
              </a:rPr>
              <a:t>فرمول شبیه رنگ های طبیعی است اما منشا شیمیایی</a:t>
            </a:r>
          </a:p>
          <a:p>
            <a:pPr algn="r" rtl="1"/>
            <a:r>
              <a:rPr lang="fa-IR" sz="2500" b="1" dirty="0" smtClean="0">
                <a:cs typeface="B Nazanin" pitchFamily="2" charset="-78"/>
              </a:rPr>
              <a:t>شیمیایی: </a:t>
            </a:r>
            <a:r>
              <a:rPr lang="fa-IR" sz="2500" dirty="0" smtClean="0">
                <a:cs typeface="B Nazanin" pitchFamily="2" charset="-78"/>
              </a:rPr>
              <a:t>عوارض سرطان خون، مسمومیت، اوتیسم، بیش فعالی، ضریب هوشی پایین، سقط جنین، ناهنجاری ژنتیکی، تغییرات هورمونی</a:t>
            </a:r>
          </a:p>
          <a:p>
            <a:pPr algn="r" rtl="1"/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55" t="7792" r="5455"/>
          <a:stretch/>
        </p:blipFill>
        <p:spPr bwMode="auto">
          <a:xfrm rot="16200000">
            <a:off x="254143" y="4166959"/>
            <a:ext cx="2539713" cy="259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64" t="14605" r="21266" b="10919"/>
          <a:stretch/>
        </p:blipFill>
        <p:spPr bwMode="auto">
          <a:xfrm>
            <a:off x="6553200" y="4288399"/>
            <a:ext cx="1905000" cy="23200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38960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63" r="10367"/>
          <a:stretch/>
        </p:blipFill>
        <p:spPr bwMode="auto">
          <a:xfrm>
            <a:off x="914400" y="2999096"/>
            <a:ext cx="7086600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0" y="168648"/>
            <a:ext cx="2775857" cy="277585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248400" y="685800"/>
            <a:ext cx="22564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fa-IR" sz="2400" dirty="0" smtClean="0">
                <a:cs typeface="B Yekan" pitchFamily="2" charset="-78"/>
              </a:rPr>
              <a:t>انواع رنگ قابل استفاده در صنایع و کارگاه ها به </a:t>
            </a:r>
            <a:r>
              <a:rPr lang="fa-IR" sz="2400" u="sng" dirty="0" smtClean="0">
                <a:solidFill>
                  <a:srgbClr val="FF0000"/>
                </a:solidFill>
                <a:cs typeface="B Yekan" pitchFamily="2" charset="-78"/>
              </a:rPr>
              <a:t>شرط حضور مسئول فنی</a:t>
            </a:r>
            <a:endParaRPr lang="en-US" sz="2400" u="sng" dirty="0">
              <a:solidFill>
                <a:srgbClr val="FF0000"/>
              </a:solidFill>
              <a:cs typeface="B Yeka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51778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 descr="E:\عکس\عکس\عکس-جلسات\عکس اداری\IMG_20190120_102859.jpg"/>
          <p:cNvPicPr>
            <a:picLocks noGrp="1" noChangeAspect="1" noChangeArrowheads="1"/>
          </p:cNvPicPr>
          <p:nvPr>
            <p:ph sz="quarter"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26" r="23143" b="14584"/>
          <a:stretch/>
        </p:blipFill>
        <p:spPr bwMode="auto">
          <a:xfrm>
            <a:off x="838200" y="533400"/>
            <a:ext cx="3581400" cy="601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8" name="Picture 2" descr="E:\عکس\عکس\عکس-جلسات\عکس اداری\IMG_20190120_10290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533400"/>
            <a:ext cx="3244397" cy="601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943600" y="1905000"/>
            <a:ext cx="1981200" cy="92333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fa-IR" dirty="0" smtClean="0"/>
          </a:p>
          <a:p>
            <a:endParaRPr lang="fa-IR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5652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963388"/>
            <a:ext cx="4952999" cy="5589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295400" y="230831"/>
            <a:ext cx="66335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a-IR" sz="2400" dirty="0" smtClean="0">
                <a:cs typeface="B Titr" pitchFamily="2" charset="-78"/>
              </a:rPr>
              <a:t>یک نمونه رنگ تقلبی و بدون مجوز(جعل شماره سیب سلامت)</a:t>
            </a:r>
            <a:endParaRPr lang="en-US" sz="2400" dirty="0">
              <a:cs typeface="B Titr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94256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rtl="1"/>
            <a:r>
              <a:rPr lang="fa-IR" sz="3600" dirty="0">
                <a:solidFill>
                  <a:schemeClr val="tx1"/>
                </a:solidFill>
                <a:cs typeface="B Titr" pitchFamily="2" charset="-78"/>
              </a:rPr>
              <a:t>استفاده از </a:t>
            </a:r>
            <a:r>
              <a:rPr lang="fa-IR" sz="3600" dirty="0" smtClean="0">
                <a:solidFill>
                  <a:schemeClr val="tx1"/>
                </a:solidFill>
                <a:cs typeface="B Titr" pitchFamily="2" charset="-78"/>
              </a:rPr>
              <a:t>پودرها </a:t>
            </a:r>
            <a:r>
              <a:rPr lang="fa-IR" sz="3600" dirty="0">
                <a:solidFill>
                  <a:schemeClr val="tx1"/>
                </a:solidFill>
                <a:cs typeface="B Titr" pitchFamily="2" charset="-78"/>
              </a:rPr>
              <a:t>و نقل </a:t>
            </a:r>
            <a:r>
              <a:rPr lang="fa-IR" sz="3600" dirty="0" smtClean="0">
                <a:solidFill>
                  <a:schemeClr val="tx1"/>
                </a:solidFill>
                <a:cs typeface="B Titr" pitchFamily="2" charset="-78"/>
              </a:rPr>
              <a:t>های </a:t>
            </a:r>
            <a:r>
              <a:rPr lang="fa-IR" sz="3600" dirty="0">
                <a:solidFill>
                  <a:schemeClr val="tx1"/>
                </a:solidFill>
                <a:cs typeface="B Titr" pitchFamily="2" charset="-78"/>
              </a:rPr>
              <a:t>با جلای </a:t>
            </a:r>
            <a:r>
              <a:rPr lang="fa-IR" sz="3600" dirty="0" smtClean="0">
                <a:solidFill>
                  <a:schemeClr val="tx1"/>
                </a:solidFill>
                <a:cs typeface="B Titr" pitchFamily="2" charset="-78"/>
              </a:rPr>
              <a:t>فلزی غیرمجاز</a:t>
            </a:r>
            <a:endParaRPr lang="en-US" sz="3600" dirty="0">
              <a:solidFill>
                <a:schemeClr val="tx1"/>
              </a:solidFill>
              <a:cs typeface="B Titr" pitchFamily="2" charset="-78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19" t="18491" r="28571" b="16604"/>
          <a:stretch/>
        </p:blipFill>
        <p:spPr>
          <a:xfrm>
            <a:off x="6858000" y="1716664"/>
            <a:ext cx="1387549" cy="2057400"/>
          </a:xfrm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35" t="9861" r="26062" b="11600"/>
          <a:stretch/>
        </p:blipFill>
        <p:spPr bwMode="auto">
          <a:xfrm>
            <a:off x="1077686" y="1406167"/>
            <a:ext cx="1502228" cy="24275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143"/>
          <a:stretch/>
        </p:blipFill>
        <p:spPr bwMode="auto">
          <a:xfrm>
            <a:off x="3200400" y="3877225"/>
            <a:ext cx="2888835" cy="25091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26" t="6764" r="15890" b="12422"/>
          <a:stretch/>
        </p:blipFill>
        <p:spPr bwMode="auto">
          <a:xfrm>
            <a:off x="533400" y="3995057"/>
            <a:ext cx="2286000" cy="25723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65" r="4084"/>
          <a:stretch/>
        </p:blipFill>
        <p:spPr bwMode="auto">
          <a:xfrm>
            <a:off x="6477000" y="3984170"/>
            <a:ext cx="2317038" cy="25578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00400" y="3774064"/>
            <a:ext cx="823336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a-IR" dirty="0" smtClean="0"/>
          </a:p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5463437" y="5791200"/>
            <a:ext cx="770099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a-IR" dirty="0" smtClean="0"/>
          </a:p>
          <a:p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00" b="13143"/>
          <a:stretch/>
        </p:blipFill>
        <p:spPr bwMode="auto">
          <a:xfrm>
            <a:off x="3403774" y="1841597"/>
            <a:ext cx="2632099" cy="1970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9079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" y="609600"/>
            <a:ext cx="4876800" cy="594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838200" y="4724400"/>
            <a:ext cx="4191000" cy="3810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5029200" y="1828800"/>
            <a:ext cx="38908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rtl="1"/>
            <a:r>
              <a:rPr lang="fa-IR" sz="2400" dirty="0" smtClean="0">
                <a:cs typeface="B Nazanin" pitchFamily="2" charset="-78"/>
              </a:rPr>
              <a:t>این محصول یک فرآورده غذایی نیست.</a:t>
            </a:r>
          </a:p>
          <a:p>
            <a:pPr algn="r" rtl="1"/>
            <a:r>
              <a:rPr lang="fa-IR" sz="2400" dirty="0" smtClean="0">
                <a:cs typeface="B Nazanin" pitchFamily="2" charset="-78"/>
              </a:rPr>
              <a:t> صرفا برای تزیین استفاده شود</a:t>
            </a:r>
            <a:r>
              <a:rPr lang="fa-IR" sz="2400" dirty="0" smtClean="0">
                <a:cs typeface="B Nazanin" pitchFamily="2" charset="-78"/>
                <a:sym typeface="Symbol"/>
              </a:rPr>
              <a:t></a:t>
            </a:r>
            <a:endParaRPr lang="en-US" sz="2400" dirty="0">
              <a:cs typeface="B Nazani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59281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90600" y="533400"/>
            <a:ext cx="7772400" cy="4572000"/>
          </a:xfrm>
        </p:spPr>
        <p:txBody>
          <a:bodyPr>
            <a:normAutofit/>
          </a:bodyPr>
          <a:lstStyle/>
          <a:p>
            <a:pPr algn="r" rtl="1">
              <a:lnSpc>
                <a:spcPct val="150000"/>
              </a:lnSpc>
            </a:pPr>
            <a:r>
              <a:rPr lang="fa-IR" sz="2800" dirty="0" smtClean="0">
                <a:cs typeface="B Nazanin" pitchFamily="2" charset="-78"/>
              </a:rPr>
              <a:t>استفاده نا مناسب از روغن های سرخ کردنی در تولید زولبیا و بامیه</a:t>
            </a:r>
          </a:p>
          <a:p>
            <a:pPr algn="r" rtl="1">
              <a:lnSpc>
                <a:spcPct val="150000"/>
              </a:lnSpc>
            </a:pPr>
            <a:r>
              <a:rPr lang="fa-IR" sz="2800" dirty="0" smtClean="0">
                <a:cs typeface="B Nazanin" pitchFamily="2" charset="-78"/>
              </a:rPr>
              <a:t>استفاده مجدد از روغن های سوخته با افزودن آرد و ماست</a:t>
            </a:r>
          </a:p>
          <a:p>
            <a:pPr algn="r" rtl="1">
              <a:lnSpc>
                <a:spcPct val="150000"/>
              </a:lnSpc>
            </a:pPr>
            <a:r>
              <a:rPr lang="fa-IR" sz="2800" dirty="0" smtClean="0">
                <a:cs typeface="B Nazanin" pitchFamily="2" charset="-78"/>
              </a:rPr>
              <a:t>استفاده از شربت آلمینیوم جی اس </a:t>
            </a:r>
          </a:p>
          <a:p>
            <a:pPr algn="r" rtl="1">
              <a:lnSpc>
                <a:spcPct val="150000"/>
              </a:lnSpc>
            </a:pPr>
            <a:r>
              <a:rPr lang="fa-IR" sz="2800" dirty="0" smtClean="0">
                <a:cs typeface="B Nazanin" pitchFamily="2" charset="-78"/>
              </a:rPr>
              <a:t>تشخیص دقیق با آنالیز شیمیایی</a:t>
            </a:r>
            <a:endParaRPr lang="en-US" sz="2800" dirty="0">
              <a:cs typeface="B Nazanin" pitchFamily="2" charset="-78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581400"/>
            <a:ext cx="4038600" cy="289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35056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81000"/>
            <a:ext cx="8686800" cy="990600"/>
          </a:xfrm>
        </p:spPr>
        <p:txBody>
          <a:bodyPr>
            <a:normAutofit fontScale="90000"/>
          </a:bodyPr>
          <a:lstStyle/>
          <a:p>
            <a:pPr algn="ctr" rtl="1">
              <a:lnSpc>
                <a:spcPct val="150000"/>
              </a:lnSpc>
            </a:pPr>
            <a:r>
              <a:rPr lang="fa-IR" sz="2800" dirty="0">
                <a:solidFill>
                  <a:schemeClr val="tx1"/>
                </a:solidFill>
                <a:cs typeface="B Titr" pitchFamily="2" charset="-78"/>
              </a:rPr>
              <a:t>استفاده از تخم مرغ های شکسته دارای بار میکروبی </a:t>
            </a:r>
            <a:r>
              <a:rPr lang="fa-IR" sz="2800" dirty="0" smtClean="0">
                <a:solidFill>
                  <a:schemeClr val="tx1"/>
                </a:solidFill>
                <a:cs typeface="B Titr" pitchFamily="2" charset="-78"/>
              </a:rPr>
              <a:t>بالا</a:t>
            </a:r>
            <a:r>
              <a:rPr lang="fa-IR" sz="2800" dirty="0" smtClean="0">
                <a:solidFill>
                  <a:schemeClr val="tx1"/>
                </a:solidFill>
                <a:cs typeface="B Nazanin" pitchFamily="2" charset="-78"/>
              </a:rPr>
              <a:t/>
            </a:r>
            <a:br>
              <a:rPr lang="fa-IR" sz="2800" dirty="0" smtClean="0">
                <a:solidFill>
                  <a:schemeClr val="tx1"/>
                </a:solidFill>
                <a:cs typeface="B Nazanin" pitchFamily="2" charset="-78"/>
              </a:rPr>
            </a:br>
            <a:r>
              <a:rPr lang="fa-IR" sz="2800" dirty="0" smtClean="0">
                <a:solidFill>
                  <a:schemeClr val="tx1"/>
                </a:solidFill>
                <a:cs typeface="B Nazanin" pitchFamily="2" charset="-78"/>
              </a:rPr>
              <a:t>استفاده از تخم مرغ های شکسته در صنوف ممنوع بوده و صرفا استفاده صنعتی دارد.</a:t>
            </a:r>
            <a:r>
              <a:rPr lang="fa-IR" sz="2800" dirty="0">
                <a:solidFill>
                  <a:schemeClr val="tx1"/>
                </a:solidFill>
                <a:cs typeface="B Nazanin" pitchFamily="2" charset="-78"/>
              </a:rPr>
              <a:t/>
            </a:r>
            <a:br>
              <a:rPr lang="fa-IR" sz="2800" dirty="0">
                <a:solidFill>
                  <a:schemeClr val="tx1"/>
                </a:solidFill>
                <a:cs typeface="B Nazanin" pitchFamily="2" charset="-78"/>
              </a:rPr>
            </a:br>
            <a:endParaRPr lang="en-US" sz="2800" dirty="0">
              <a:solidFill>
                <a:schemeClr val="tx1"/>
              </a:solidFill>
              <a:cs typeface="B Nazanin" pitchFamily="2" charset="-78"/>
            </a:endParaRPr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5800" y="1828800"/>
            <a:ext cx="7992533" cy="449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04506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048000"/>
            <a:ext cx="3000375" cy="3333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1066800" y="1828800"/>
            <a:ext cx="75438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fa-IR" sz="2800" b="1" dirty="0">
                <a:cs typeface="B Nazanin" pitchFamily="2" charset="-78"/>
              </a:rPr>
              <a:t>استفاده از پودر رختشویی برای کف کردن سفیده تخم مرغ</a:t>
            </a:r>
          </a:p>
          <a:p>
            <a:pPr algn="r" rtl="1"/>
            <a:endParaRPr lang="fa-IR" sz="2800" dirty="0" smtClean="0">
              <a:cs typeface="B Nazanin" pitchFamily="2" charset="-78"/>
            </a:endParaRPr>
          </a:p>
          <a:p>
            <a:pPr algn="r" rtl="1"/>
            <a:r>
              <a:rPr lang="fa-IR" sz="2800" dirty="0" smtClean="0">
                <a:cs typeface="B Nazanin" pitchFamily="2" charset="-78"/>
              </a:rPr>
              <a:t>تشخیص: </a:t>
            </a:r>
            <a:r>
              <a:rPr lang="fa-IR" sz="2800" dirty="0">
                <a:cs typeface="B Nazanin" pitchFamily="2" charset="-78"/>
              </a:rPr>
              <a:t>با بو کردن مواد </a:t>
            </a:r>
          </a:p>
        </p:txBody>
      </p:sp>
    </p:spTree>
    <p:extLst>
      <p:ext uri="{BB962C8B-B14F-4D97-AF65-F5344CB8AC3E}">
        <p14:creationId xmlns:p14="http://schemas.microsoft.com/office/powerpoint/2010/main" val="515403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a-IR" dirty="0">
                <a:solidFill>
                  <a:schemeClr val="tx1"/>
                </a:solidFill>
                <a:cs typeface="B Titr" pitchFamily="2" charset="-78"/>
              </a:rPr>
              <a:t>استفاده از باقالی بو داده بجای </a:t>
            </a:r>
            <a:r>
              <a:rPr lang="fa-IR" dirty="0" smtClean="0">
                <a:solidFill>
                  <a:schemeClr val="tx1"/>
                </a:solidFill>
                <a:cs typeface="B Titr" pitchFamily="2" charset="-78"/>
              </a:rPr>
              <a:t>پسته</a:t>
            </a:r>
            <a:endParaRPr lang="en-US" dirty="0">
              <a:solidFill>
                <a:schemeClr val="tx1"/>
              </a:solidFill>
              <a:cs typeface="B Titr" pitchFamily="2" charset="-78"/>
            </a:endParaRPr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sz="quarter"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24" t="21674" r="8571" b="16762"/>
          <a:stretch/>
        </p:blipFill>
        <p:spPr bwMode="auto">
          <a:xfrm>
            <a:off x="289456" y="4069148"/>
            <a:ext cx="2614308" cy="2427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18" b="14418"/>
          <a:stretch/>
        </p:blipFill>
        <p:spPr bwMode="auto">
          <a:xfrm>
            <a:off x="2881993" y="4232434"/>
            <a:ext cx="3105150" cy="21880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061" b="5830"/>
          <a:stretch/>
        </p:blipFill>
        <p:spPr bwMode="auto">
          <a:xfrm>
            <a:off x="5987143" y="4188891"/>
            <a:ext cx="2687052" cy="21880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152400" y="1524000"/>
            <a:ext cx="8304081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fa-IR" sz="2800" dirty="0" smtClean="0">
                <a:cs typeface="B Nazanin" pitchFamily="2" charset="-78"/>
              </a:rPr>
              <a:t>این تقلب بسیار خطرناک بوده و حتی می تواند منجر به مرگ افراد مبتلا به </a:t>
            </a:r>
            <a:r>
              <a:rPr lang="fa-IR" sz="2800" b="1" dirty="0" smtClean="0">
                <a:cs typeface="B Nazanin" pitchFamily="2" charset="-78"/>
              </a:rPr>
              <a:t>فاویسم</a:t>
            </a:r>
            <a:r>
              <a:rPr lang="fa-IR" sz="2800" dirty="0" smtClean="0">
                <a:cs typeface="B Nazanin" pitchFamily="2" charset="-78"/>
              </a:rPr>
              <a:t> شود.</a:t>
            </a:r>
          </a:p>
          <a:p>
            <a:pPr algn="r" rtl="1">
              <a:lnSpc>
                <a:spcPct val="150000"/>
              </a:lnSpc>
            </a:pPr>
            <a:r>
              <a:rPr lang="fa-IR" sz="2800" b="1" u="sng" dirty="0" smtClean="0">
                <a:cs typeface="B Nazanin" pitchFamily="2" charset="-78"/>
              </a:rPr>
              <a:t>فاویسم</a:t>
            </a:r>
            <a:r>
              <a:rPr lang="fa-IR" sz="2400" dirty="0" smtClean="0">
                <a:cs typeface="B Nazanin" pitchFamily="2" charset="-78"/>
              </a:rPr>
              <a:t> یک </a:t>
            </a:r>
            <a:r>
              <a:rPr lang="fa-IR" sz="2400" dirty="0">
                <a:cs typeface="B Nazanin" pitchFamily="2" charset="-78"/>
              </a:rPr>
              <a:t>بیماری فصلی، ارثی و تغذیه‌ای است که به شکل کم‌خونی و بیشتر در اثر خوردن باقلا سبز خام و گاهی فریزشده و یا در اثر مصرف برخی از داروها و مواد شیمیایی اکسید‌کننده در افراد حساس اتفاق </a:t>
            </a:r>
            <a:r>
              <a:rPr lang="fa-IR" sz="2400" dirty="0" smtClean="0">
                <a:cs typeface="B Nazanin" pitchFamily="2" charset="-78"/>
              </a:rPr>
              <a:t>می‌افتد.</a:t>
            </a:r>
            <a:endParaRPr lang="en-US" sz="2400" dirty="0">
              <a:cs typeface="B Nazani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68266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fa-IR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B Titr" pitchFamily="2" charset="-78"/>
              </a:rPr>
              <a:t>اهمیت شناخت تقلب</a:t>
            </a:r>
            <a:endParaRPr lang="en-US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cs typeface="B Tit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00600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 marL="0" indent="0" algn="r" rtl="1">
              <a:buNone/>
            </a:pPr>
            <a:r>
              <a:rPr lang="fa-IR" sz="3000" dirty="0" smtClean="0">
                <a:cs typeface="B Nazanin" pitchFamily="2" charset="-78"/>
              </a:rPr>
              <a:t>شناخت تقلب ها از سه نقطه نظر اهمیت دارد :</a:t>
            </a:r>
          </a:p>
          <a:p>
            <a:pPr marL="0" indent="0" algn="r" rtl="1">
              <a:buNone/>
            </a:pPr>
            <a:endParaRPr lang="fa-IR" sz="800" dirty="0" smtClean="0">
              <a:cs typeface="B Nazanin" pitchFamily="2" charset="-78"/>
            </a:endParaRPr>
          </a:p>
          <a:p>
            <a:pPr algn="r" rtl="1">
              <a:lnSpc>
                <a:spcPct val="150000"/>
              </a:lnSpc>
            </a:pPr>
            <a:r>
              <a:rPr lang="fa-IR" sz="2400" b="1" u="sng" dirty="0" smtClean="0">
                <a:cs typeface="B Nazanin" pitchFamily="2" charset="-78"/>
              </a:rPr>
              <a:t>از نظر بهداشتی</a:t>
            </a:r>
            <a:r>
              <a:rPr lang="fa-IR" sz="2400" u="sng" dirty="0" smtClean="0">
                <a:cs typeface="B Nazanin" pitchFamily="2" charset="-78"/>
              </a:rPr>
              <a:t>: </a:t>
            </a:r>
            <a:r>
              <a:rPr lang="fa-IR" sz="2400" dirty="0" smtClean="0">
                <a:cs typeface="B Nazanin" pitchFamily="2" charset="-78"/>
              </a:rPr>
              <a:t>به این دلیل که ترکیباتی که به مـواد غذایی اضافه می شود و براي سلامتی انسان مضر و خطر ناك است. </a:t>
            </a:r>
          </a:p>
          <a:p>
            <a:pPr algn="r" rtl="1">
              <a:lnSpc>
                <a:spcPct val="150000"/>
              </a:lnSpc>
            </a:pPr>
            <a:endParaRPr lang="fa-IR" sz="1500" dirty="0" smtClean="0">
              <a:cs typeface="B Nazanin" pitchFamily="2" charset="-78"/>
            </a:endParaRPr>
          </a:p>
          <a:p>
            <a:pPr algn="r" rtl="1">
              <a:lnSpc>
                <a:spcPct val="150000"/>
              </a:lnSpc>
            </a:pPr>
            <a:r>
              <a:rPr lang="fa-IR" sz="2400" b="1" u="sng" dirty="0" smtClean="0">
                <a:cs typeface="B Nazanin" pitchFamily="2" charset="-78"/>
              </a:rPr>
              <a:t>از نظر اقتصادي: </a:t>
            </a:r>
            <a:r>
              <a:rPr lang="fa-IR" sz="2400" dirty="0" smtClean="0">
                <a:cs typeface="B Nazanin" pitchFamily="2" charset="-78"/>
              </a:rPr>
              <a:t>زیرا پولی که جهت خرید پرداخت می شود بیش از ارزش ماده خریداري شده است و اگر محصول با رقابت سایر تولیدکنندگان مواجه شود از دور خارج می شود. </a:t>
            </a:r>
          </a:p>
          <a:p>
            <a:pPr algn="r" rtl="1">
              <a:lnSpc>
                <a:spcPct val="150000"/>
              </a:lnSpc>
            </a:pPr>
            <a:endParaRPr lang="fa-IR" sz="1500" dirty="0" smtClean="0">
              <a:cs typeface="B Nazanin" pitchFamily="2" charset="-78"/>
            </a:endParaRPr>
          </a:p>
          <a:p>
            <a:pPr algn="r" rtl="1">
              <a:lnSpc>
                <a:spcPct val="150000"/>
              </a:lnSpc>
            </a:pPr>
            <a:r>
              <a:rPr lang="fa-IR" sz="2400" b="1" u="sng" dirty="0" smtClean="0">
                <a:cs typeface="B Nazanin" pitchFamily="2" charset="-78"/>
              </a:rPr>
              <a:t>از نظر اجتماعی: </a:t>
            </a:r>
            <a:r>
              <a:rPr lang="fa-IR" sz="2400" dirty="0" smtClean="0">
                <a:cs typeface="B Nazanin" pitchFamily="2" charset="-78"/>
              </a:rPr>
              <a:t>زیرا اعتماد مصرف کنندگان، نسبت به محصول از بین می رود و هم چنین اساس اجتماع را بر تقلب و فساد پایه گذاري می کند.</a:t>
            </a:r>
            <a:endParaRPr lang="en-US" sz="2400" dirty="0">
              <a:cs typeface="B Nazani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61792756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استفاده_از_باقالی_به_جای_پسته_در_قنادی_auto.mp4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33400" y="457200"/>
            <a:ext cx="8045450" cy="5821363"/>
          </a:xfrm>
        </p:spPr>
      </p:pic>
    </p:spTree>
    <p:extLst>
      <p:ext uri="{BB962C8B-B14F-4D97-AF65-F5344CB8AC3E}">
        <p14:creationId xmlns:p14="http://schemas.microsoft.com/office/powerpoint/2010/main" val="854801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r" rtl="1">
              <a:lnSpc>
                <a:spcPct val="150000"/>
              </a:lnSpc>
            </a:pPr>
            <a:r>
              <a:rPr lang="fa-IR" dirty="0" smtClean="0">
                <a:cs typeface="B Nazanin" pitchFamily="2" charset="-78"/>
              </a:rPr>
              <a:t>برگشت مجدد شیرینی های فروش نرفته به چرخه تولید</a:t>
            </a:r>
          </a:p>
          <a:p>
            <a:pPr algn="r" rtl="1">
              <a:lnSpc>
                <a:spcPct val="150000"/>
              </a:lnSpc>
            </a:pPr>
            <a:r>
              <a:rPr lang="fa-IR" dirty="0" smtClean="0">
                <a:cs typeface="B Nazanin" pitchFamily="2" charset="-78"/>
              </a:rPr>
              <a:t>استفاده از مغز هسته زردآلو هلو و .. بجای بادام</a:t>
            </a:r>
          </a:p>
          <a:p>
            <a:pPr algn="r" rtl="1">
              <a:lnSpc>
                <a:spcPct val="150000"/>
              </a:lnSpc>
            </a:pPr>
            <a:r>
              <a:rPr lang="fa-IR" dirty="0" smtClean="0">
                <a:cs typeface="B Nazanin" pitchFamily="2" charset="-78"/>
              </a:rPr>
              <a:t>استفاده از شکلات های تاریخ گذشته برای تزیین کیک</a:t>
            </a:r>
          </a:p>
          <a:p>
            <a:pPr algn="r" rtl="1">
              <a:lnSpc>
                <a:spcPct val="150000"/>
              </a:lnSpc>
            </a:pPr>
            <a:r>
              <a:rPr lang="fa-IR" dirty="0">
                <a:cs typeface="B Nazanin" pitchFamily="2" charset="-78"/>
              </a:rPr>
              <a:t>استفاده از خاکه قند بجای شکر</a:t>
            </a:r>
          </a:p>
          <a:p>
            <a:pPr algn="r" rtl="1">
              <a:lnSpc>
                <a:spcPct val="150000"/>
              </a:lnSpc>
            </a:pPr>
            <a:r>
              <a:rPr lang="fa-IR" dirty="0">
                <a:cs typeface="B Nazanin" pitchFamily="2" charset="-78"/>
              </a:rPr>
              <a:t>استفاده از شیرین کننده های مصنوعی بجای شکر</a:t>
            </a:r>
          </a:p>
          <a:p>
            <a:pPr algn="r" rtl="1"/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3187682" y="457200"/>
            <a:ext cx="351891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a-IR" sz="3200" dirty="0" smtClean="0">
                <a:cs typeface="B Titr" pitchFamily="2" charset="-78"/>
              </a:rPr>
              <a:t>سایر تقلبات صنف قنادی</a:t>
            </a:r>
            <a:endParaRPr lang="en-US" sz="3200" dirty="0">
              <a:cs typeface="B Titr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20019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8382000" cy="4876800"/>
          </a:xfrm>
        </p:spPr>
        <p:txBody>
          <a:bodyPr>
            <a:normAutofit/>
          </a:bodyPr>
          <a:lstStyle/>
          <a:p>
            <a:pPr algn="r" rtl="1">
              <a:lnSpc>
                <a:spcPct val="150000"/>
              </a:lnSpc>
            </a:pPr>
            <a:r>
              <a:rPr lang="fa-IR" sz="2800" dirty="0" smtClean="0">
                <a:cs typeface="B Nazanin" pitchFamily="2" charset="-78"/>
              </a:rPr>
              <a:t>استفاده از مواد و وسایل تزیینی آلوده: مانند انواع عروسک با تماس مستقیم به محصول</a:t>
            </a:r>
            <a:endParaRPr lang="en-US" sz="2800" dirty="0">
              <a:cs typeface="B Nazanin" pitchFamily="2" charset="-7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3449377"/>
            <a:ext cx="3003448" cy="28479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l="50990"/>
          <a:stretch/>
        </p:blipFill>
        <p:spPr>
          <a:xfrm>
            <a:off x="3427666" y="3352800"/>
            <a:ext cx="2514600" cy="286650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42266" y="3449378"/>
            <a:ext cx="2863952" cy="2859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3600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 rotWithShape="1">
          <a:blip r:embed="rId3"/>
          <a:srcRect t="9261" b="10483"/>
          <a:stretch/>
        </p:blipFill>
        <p:spPr>
          <a:xfrm>
            <a:off x="609600" y="4210624"/>
            <a:ext cx="2514600" cy="201814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/>
          <a:srcRect l="11887" t="4727" r="11696" b="22257"/>
          <a:stretch/>
        </p:blipFill>
        <p:spPr>
          <a:xfrm>
            <a:off x="3331029" y="3358243"/>
            <a:ext cx="2907195" cy="297179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/>
          <a:srcRect l="3628" t="7333" r="5669" b="3778"/>
          <a:stretch/>
        </p:blipFill>
        <p:spPr>
          <a:xfrm>
            <a:off x="6455227" y="4044042"/>
            <a:ext cx="2286001" cy="2286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62000" y="1337218"/>
            <a:ext cx="73914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fa-IR" sz="2400" dirty="0" smtClean="0">
                <a:cs typeface="B Nazanin" pitchFamily="2" charset="-78"/>
              </a:rPr>
              <a:t>تصاویر</a:t>
            </a:r>
            <a:r>
              <a:rPr lang="fa-IR" sz="2400" dirty="0">
                <a:cs typeface="B Nazanin" pitchFamily="2" charset="-78"/>
              </a:rPr>
              <a:t>، خمیر فوندانت و ژله های رنگی باید قابل جداسازی باشد و مورد مصرف قرار </a:t>
            </a:r>
            <a:r>
              <a:rPr lang="fa-IR" sz="2400" dirty="0" smtClean="0">
                <a:cs typeface="B Nazanin" pitchFamily="2" charset="-78"/>
              </a:rPr>
              <a:t>نگیرد.</a:t>
            </a:r>
            <a:endParaRPr lang="fa-IR" sz="2400" dirty="0">
              <a:cs typeface="B Nazanin" pitchFamily="2" charset="-78"/>
            </a:endParaRPr>
          </a:p>
          <a:p>
            <a:pPr algn="r" rtl="1">
              <a:lnSpc>
                <a:spcPct val="150000"/>
              </a:lnSpc>
            </a:pPr>
            <a:r>
              <a:rPr lang="fa-IR" sz="2400" dirty="0" smtClean="0">
                <a:cs typeface="B Nazanin" pitchFamily="2" charset="-78"/>
              </a:rPr>
              <a:t>باید اطلاع </a:t>
            </a:r>
            <a:r>
              <a:rPr lang="fa-IR" sz="2400" dirty="0">
                <a:cs typeface="B Nazanin" pitchFamily="2" charset="-78"/>
              </a:rPr>
              <a:t>رسانی </a:t>
            </a:r>
            <a:r>
              <a:rPr lang="fa-IR" sz="2400" dirty="0" smtClean="0">
                <a:cs typeface="B Nazanin" pitchFamily="2" charset="-78"/>
              </a:rPr>
              <a:t>و آگاه سازی مشتریان انجام شود</a:t>
            </a:r>
            <a:r>
              <a:rPr lang="fa-IR" sz="2400" dirty="0">
                <a:cs typeface="B Nazanin" pitchFamily="2" charset="-78"/>
              </a:rPr>
              <a:t>.</a:t>
            </a:r>
          </a:p>
        </p:txBody>
      </p:sp>
      <p:sp>
        <p:nvSpPr>
          <p:cNvPr id="5" name="Rectangle 4"/>
          <p:cNvSpPr/>
          <p:nvPr/>
        </p:nvSpPr>
        <p:spPr>
          <a:xfrm>
            <a:off x="4038600" y="301079"/>
            <a:ext cx="118333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a-IR" sz="4400" dirty="0">
                <a:cs typeface="B Titr" pitchFamily="2" charset="-78"/>
              </a:rPr>
              <a:t>نکته:</a:t>
            </a:r>
            <a:endParaRPr lang="en-US" sz="4400" dirty="0">
              <a:cs typeface="B Titr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1176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04800"/>
            <a:ext cx="8229600" cy="1143000"/>
          </a:xfrm>
        </p:spPr>
        <p:txBody>
          <a:bodyPr>
            <a:normAutofit/>
          </a:bodyPr>
          <a:lstStyle/>
          <a:p>
            <a:r>
              <a:rPr lang="fa-IR" sz="3600" dirty="0">
                <a:cs typeface="B Titr" pitchFamily="2" charset="-78"/>
              </a:rPr>
              <a:t>تقلبات و تخلفات در صنف آبمیوه و بستنی</a:t>
            </a:r>
            <a:endParaRPr lang="en-US" sz="3600" dirty="0">
              <a:cs typeface="B Titr" pitchFamily="2" charset="-78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4592" r="17092"/>
          <a:stretch/>
        </p:blipFill>
        <p:spPr>
          <a:xfrm>
            <a:off x="0" y="3810000"/>
            <a:ext cx="3341914" cy="2667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914400" y="1284514"/>
            <a:ext cx="7837714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r" rtl="1">
              <a:lnSpc>
                <a:spcPct val="150000"/>
              </a:lnSpc>
              <a:buFont typeface="Wingdings" pitchFamily="2" charset="2"/>
              <a:buChar char="v"/>
            </a:pPr>
            <a:r>
              <a:rPr lang="fa-IR" sz="2800" dirty="0">
                <a:cs typeface="B Nazanin" pitchFamily="2" charset="-78"/>
              </a:rPr>
              <a:t>افزودن رنگ و اسانس شیمیایی به بستنی قهوه ای صورتی، زرد</a:t>
            </a:r>
          </a:p>
          <a:p>
            <a:pPr marL="457200" indent="-457200" algn="r" rtl="1">
              <a:lnSpc>
                <a:spcPct val="150000"/>
              </a:lnSpc>
              <a:buFont typeface="Wingdings" pitchFamily="2" charset="2"/>
              <a:buChar char="v"/>
            </a:pPr>
            <a:r>
              <a:rPr lang="fa-IR" sz="2800" dirty="0">
                <a:cs typeface="B Nazanin" pitchFamily="2" charset="-78"/>
              </a:rPr>
              <a:t>استفاده از شیرسنتی غیرپاستوریزه برای تهیه بستنی</a:t>
            </a:r>
          </a:p>
          <a:p>
            <a:pPr marL="457200" indent="-457200" algn="r" rtl="1">
              <a:lnSpc>
                <a:spcPct val="150000"/>
              </a:lnSpc>
              <a:buFont typeface="Wingdings" pitchFamily="2" charset="2"/>
              <a:buChar char="v"/>
            </a:pPr>
            <a:r>
              <a:rPr lang="fa-IR" sz="2800" dirty="0">
                <a:cs typeface="B Nazanin" pitchFamily="2" charset="-78"/>
              </a:rPr>
              <a:t>فریز کردن شیر برای شیرموز</a:t>
            </a:r>
          </a:p>
          <a:p>
            <a:pPr marL="457200" indent="-457200" algn="r" rtl="1">
              <a:lnSpc>
                <a:spcPct val="150000"/>
              </a:lnSpc>
              <a:buFont typeface="Wingdings" pitchFamily="2" charset="2"/>
              <a:buChar char="v"/>
            </a:pPr>
            <a:r>
              <a:rPr lang="fa-IR" sz="2800" dirty="0">
                <a:cs typeface="B Nazanin" pitchFamily="2" charset="-78"/>
              </a:rPr>
              <a:t>فریز کردن آبمیوه های </a:t>
            </a:r>
            <a:r>
              <a:rPr lang="fa-IR" sz="2800" dirty="0" smtClean="0">
                <a:cs typeface="B Nazanin" pitchFamily="2" charset="-78"/>
              </a:rPr>
              <a:t>طبیعی(آبمیوه باید </a:t>
            </a:r>
            <a:r>
              <a:rPr lang="fa-IR" sz="2800" dirty="0">
                <a:cs typeface="B Nazanin" pitchFamily="2" charset="-78"/>
              </a:rPr>
              <a:t>در حضور مشتری آماده گردد)</a:t>
            </a:r>
          </a:p>
          <a:p>
            <a:pPr marL="457200" indent="-457200" algn="r" rtl="1">
              <a:lnSpc>
                <a:spcPct val="150000"/>
              </a:lnSpc>
              <a:buFont typeface="Wingdings" pitchFamily="2" charset="2"/>
              <a:buChar char="v"/>
            </a:pPr>
            <a:r>
              <a:rPr lang="fa-IR" sz="2800" dirty="0">
                <a:cs typeface="B Nazanin" pitchFamily="2" charset="-78"/>
              </a:rPr>
              <a:t>استفاده از مواد اولیه بی کیفیت مانند میوه های </a:t>
            </a:r>
            <a:endParaRPr lang="fa-IR" sz="2800" dirty="0" smtClean="0">
              <a:cs typeface="B Nazanin" pitchFamily="2" charset="-78"/>
            </a:endParaRPr>
          </a:p>
          <a:p>
            <a:pPr algn="r" rtl="1">
              <a:lnSpc>
                <a:spcPct val="150000"/>
              </a:lnSpc>
            </a:pPr>
            <a:r>
              <a:rPr lang="fa-IR" sz="2800" dirty="0" smtClean="0">
                <a:cs typeface="B Nazanin" pitchFamily="2" charset="-78"/>
              </a:rPr>
              <a:t>کپک </a:t>
            </a:r>
            <a:r>
              <a:rPr lang="fa-IR" sz="2800" dirty="0">
                <a:cs typeface="B Nazanin" pitchFamily="2" charset="-78"/>
              </a:rPr>
              <a:t>زده، </a:t>
            </a:r>
            <a:r>
              <a:rPr lang="fa-IR" sz="2800" dirty="0" smtClean="0">
                <a:cs typeface="B Nazanin" pitchFamily="2" charset="-78"/>
              </a:rPr>
              <a:t>مغزهای </a:t>
            </a:r>
            <a:r>
              <a:rPr lang="fa-IR" sz="2800" dirty="0">
                <a:cs typeface="B Nazanin" pitchFamily="2" charset="-78"/>
              </a:rPr>
              <a:t>ناسالم، خرماهای بی </a:t>
            </a:r>
            <a:r>
              <a:rPr lang="fa-IR" sz="2800" dirty="0" smtClean="0">
                <a:cs typeface="B Nazanin" pitchFamily="2" charset="-78"/>
              </a:rPr>
              <a:t>کیفیت</a:t>
            </a:r>
            <a:endParaRPr lang="fa-IR" sz="2800" dirty="0">
              <a:cs typeface="B Nazani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919138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>
                <a:cs typeface="B Titr" pitchFamily="2" charset="-78"/>
              </a:rPr>
              <a:t>تقلبات در صنف خشکبار</a:t>
            </a:r>
            <a:endParaRPr lang="en-US" dirty="0">
              <a:cs typeface="B Tit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00200"/>
            <a:ext cx="8458200" cy="4525963"/>
          </a:xfrm>
        </p:spPr>
        <p:txBody>
          <a:bodyPr/>
          <a:lstStyle/>
          <a:p>
            <a:pPr algn="r" rtl="1">
              <a:lnSpc>
                <a:spcPct val="150000"/>
              </a:lnSpc>
            </a:pPr>
            <a:r>
              <a:rPr lang="fa-IR" dirty="0">
                <a:cs typeface="B Nazanin" pitchFamily="2" charset="-78"/>
              </a:rPr>
              <a:t>استفاده از رنگ برای خوش رنگ شدن </a:t>
            </a:r>
            <a:r>
              <a:rPr lang="fa-IR" dirty="0" smtClean="0">
                <a:cs typeface="B Nazanin" pitchFamily="2" charset="-78"/>
              </a:rPr>
              <a:t>تخمه</a:t>
            </a:r>
          </a:p>
          <a:p>
            <a:pPr algn="r" rtl="1">
              <a:lnSpc>
                <a:spcPct val="150000"/>
              </a:lnSpc>
            </a:pPr>
            <a:r>
              <a:rPr lang="fa-IR" dirty="0" smtClean="0">
                <a:cs typeface="B Nazanin" pitchFamily="2" charset="-78"/>
              </a:rPr>
              <a:t>استفاده از نمک زردچوبه، گلپر و ... برای پوشاندن کهنگی تخمه</a:t>
            </a:r>
          </a:p>
          <a:p>
            <a:pPr algn="r" rtl="1">
              <a:lnSpc>
                <a:spcPct val="150000"/>
              </a:lnSpc>
            </a:pPr>
            <a:r>
              <a:rPr lang="fa-IR" dirty="0">
                <a:cs typeface="B Nazanin" pitchFamily="2" charset="-78"/>
              </a:rPr>
              <a:t>استفاده از گلوکز برای بو دادن آجیل و تخمه ژاپنی و در نتیجه جذب بیش از حد نمک</a:t>
            </a:r>
            <a:endParaRPr lang="en-US" dirty="0">
              <a:cs typeface="B Nazanin" pitchFamily="2" charset="-78"/>
            </a:endParaRPr>
          </a:p>
          <a:p>
            <a:pPr algn="r" rtl="1"/>
            <a:endParaRPr lang="fa-IR" dirty="0" smtClean="0"/>
          </a:p>
          <a:p>
            <a:pPr algn="r" rtl="1"/>
            <a:endParaRPr lang="en-US" dirty="0"/>
          </a:p>
          <a:p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4038600"/>
            <a:ext cx="3218597" cy="2545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5530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 smtClean="0">
                <a:cs typeface="B Titr" pitchFamily="2" charset="-78"/>
              </a:rPr>
              <a:t>تقلبات و تخلفات در صنف عطاران</a:t>
            </a:r>
            <a:endParaRPr lang="en-US" dirty="0">
              <a:cs typeface="B Tit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 rtl="1">
              <a:lnSpc>
                <a:spcPct val="150000"/>
              </a:lnSpc>
            </a:pPr>
            <a:r>
              <a:rPr lang="fa-IR" sz="2800" dirty="0" smtClean="0">
                <a:cs typeface="B Nazanin" pitchFamily="2" charset="-78"/>
              </a:rPr>
              <a:t>در گذشته عطاری ها دارالشفای بیماران بودند اما امروزه به محل فروش مواد شیمیایی غیرمجاز و تبلیغات مختلفی از جمله درمان تضمینی اعتیاد، چاقی، لاغری، نازایی و ... تبدیل شده اند.</a:t>
            </a:r>
          </a:p>
          <a:p>
            <a:pPr algn="r" rtl="1"/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161" y="3891806"/>
            <a:ext cx="3954439" cy="263882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6800" y="3906838"/>
            <a:ext cx="3657600" cy="2623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005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>
                <a:cs typeface="B Titr" pitchFamily="2" charset="-78"/>
              </a:rPr>
              <a:t>تقلبات در انواع ادویه</a:t>
            </a:r>
            <a:endParaRPr lang="en-US" dirty="0">
              <a:cs typeface="B Tit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525963"/>
          </a:xfrm>
        </p:spPr>
        <p:txBody>
          <a:bodyPr/>
          <a:lstStyle/>
          <a:p>
            <a:pPr algn="r" rtl="1">
              <a:lnSpc>
                <a:spcPct val="150000"/>
              </a:lnSpc>
            </a:pPr>
            <a:r>
              <a:rPr lang="fa-IR" dirty="0" smtClean="0">
                <a:cs typeface="B Nazanin" pitchFamily="2" charset="-78"/>
              </a:rPr>
              <a:t>فلفل: خاک اره نرم، پوست گردو و فندق نرم، آرد نخودچی، هسته خرمای نرم و ...</a:t>
            </a:r>
          </a:p>
          <a:p>
            <a:pPr algn="r" rtl="1">
              <a:lnSpc>
                <a:spcPct val="150000"/>
              </a:lnSpc>
            </a:pPr>
            <a:r>
              <a:rPr lang="fa-IR" dirty="0" smtClean="0">
                <a:cs typeface="B Nazanin" pitchFamily="2" charset="-78"/>
              </a:rPr>
              <a:t>زردچوبه:آرد ،خاک اخرا و ..</a:t>
            </a:r>
          </a:p>
          <a:p>
            <a:pPr algn="r" rtl="1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3810000"/>
            <a:ext cx="7143750" cy="289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931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042" y="77040"/>
            <a:ext cx="8229600" cy="1143000"/>
          </a:xfrm>
        </p:spPr>
        <p:txBody>
          <a:bodyPr/>
          <a:lstStyle/>
          <a:p>
            <a:pPr algn="ctr"/>
            <a:r>
              <a:rPr lang="fa-IR" dirty="0" smtClean="0">
                <a:cs typeface="B Titr" pitchFamily="2" charset="-78"/>
              </a:rPr>
              <a:t>تقلبات زعفران</a:t>
            </a:r>
            <a:endParaRPr lang="en-US" dirty="0">
              <a:cs typeface="B Tit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49892" y="1295400"/>
            <a:ext cx="8229600" cy="3429000"/>
          </a:xfrm>
        </p:spPr>
        <p:txBody>
          <a:bodyPr>
            <a:normAutofit fontScale="47500" lnSpcReduction="20000"/>
          </a:bodyPr>
          <a:lstStyle/>
          <a:p>
            <a:pPr algn="just" rtl="1">
              <a:lnSpc>
                <a:spcPct val="150000"/>
              </a:lnSpc>
            </a:pPr>
            <a:r>
              <a:rPr lang="fa-IR" sz="4400" dirty="0" smtClean="0">
                <a:cs typeface="B Nazanin" pitchFamily="2" charset="-78"/>
              </a:rPr>
              <a:t>زعفران مرغوب باید کلاله زعفران قرمز رنگ ، شناور در سطح آب و رنگ زرد طلایی به آب بدهد.</a:t>
            </a:r>
          </a:p>
          <a:p>
            <a:pPr algn="just" rtl="1">
              <a:lnSpc>
                <a:spcPct val="150000"/>
              </a:lnSpc>
            </a:pPr>
            <a:r>
              <a:rPr lang="fa-IR" sz="4400" dirty="0" smtClean="0">
                <a:cs typeface="B Nazanin" pitchFamily="2" charset="-78"/>
              </a:rPr>
              <a:t>افزایش وزن زعفران با افزودن چربی ، عسل و ... . کلاله براق یکی از نشانه های این نوع تقلب است. </a:t>
            </a:r>
          </a:p>
          <a:p>
            <a:pPr algn="just" rtl="1">
              <a:lnSpc>
                <a:spcPct val="150000"/>
              </a:lnSpc>
            </a:pPr>
            <a:r>
              <a:rPr lang="fa-IR" sz="4400" dirty="0">
                <a:cs typeface="B Nazanin" pitchFamily="2" charset="-78"/>
              </a:rPr>
              <a:t>تشخیص: </a:t>
            </a:r>
            <a:endParaRPr lang="en-US" sz="4400" dirty="0">
              <a:cs typeface="B Nazanin" pitchFamily="2" charset="-78"/>
            </a:endParaRPr>
          </a:p>
          <a:p>
            <a:pPr algn="just" rtl="1">
              <a:lnSpc>
                <a:spcPct val="150000"/>
              </a:lnSpc>
            </a:pPr>
            <a:r>
              <a:rPr lang="fa-IR" sz="4400" dirty="0" smtClean="0">
                <a:cs typeface="B Nazanin" pitchFamily="2" charset="-78"/>
              </a:rPr>
              <a:t>کمی زعفران را روی کاغذ له کرد و در صورت چرب شدن کاغذ به تقلبی بودن زعفران پی برد.</a:t>
            </a:r>
          </a:p>
          <a:p>
            <a:pPr marL="0" indent="0" algn="r" rtl="1">
              <a:buNone/>
            </a:pP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4799" y="4419600"/>
            <a:ext cx="4464693" cy="1913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1810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sz="2800" dirty="0">
                <a:cs typeface="B Nazanin" pitchFamily="2" charset="-78"/>
              </a:rPr>
              <a:t>رنگ کردن خامه زعفران با رنگ های شیمیایی یا با رنگ خود </a:t>
            </a:r>
            <a:r>
              <a:rPr lang="fa-IR" sz="2800" dirty="0" smtClean="0">
                <a:cs typeface="B Nazanin" pitchFamily="2" charset="-78"/>
              </a:rPr>
              <a:t>زعفران</a:t>
            </a:r>
          </a:p>
          <a:p>
            <a:pPr algn="r" rtl="1"/>
            <a:r>
              <a:rPr lang="fa-IR" sz="2800" dirty="0" smtClean="0">
                <a:cs typeface="B Nazanin" pitchFamily="2" charset="-78"/>
              </a:rPr>
              <a:t>این روش محترمانه ترین شکل تقلب است!!!</a:t>
            </a:r>
            <a:endParaRPr lang="fa-IR" sz="2800" dirty="0">
              <a:cs typeface="B Nazanin" pitchFamily="2" charset="-78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59" b="16120"/>
          <a:stretch/>
        </p:blipFill>
        <p:spPr bwMode="auto">
          <a:xfrm>
            <a:off x="1981200" y="2667000"/>
            <a:ext cx="5486400" cy="3581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943600" y="2286000"/>
            <a:ext cx="13324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a-IR" dirty="0" smtClean="0"/>
              <a:t>رنگ مصنوعی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981200" y="2286000"/>
            <a:ext cx="20377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a-IR" dirty="0" smtClean="0"/>
              <a:t>خامه زعفران(</a:t>
            </a:r>
            <a:r>
              <a:rPr lang="fa-IR" dirty="0"/>
              <a:t>ساقه سفید</a:t>
            </a:r>
            <a:r>
              <a:rPr lang="fa-IR" dirty="0" smtClean="0"/>
              <a:t>)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002971" y="533400"/>
            <a:ext cx="570380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a-IR" sz="2800" dirty="0" smtClean="0">
                <a:cs typeface="B Titr" pitchFamily="2" charset="-78"/>
              </a:rPr>
              <a:t>عمده ترین و شایع ترین نوع تقلب در زعفران</a:t>
            </a:r>
            <a:endParaRPr lang="en-US" sz="2800" dirty="0">
              <a:cs typeface="B Titr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38352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8382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fa-IR" dirty="0" smtClean="0">
                <a:cs typeface="B Titr" pitchFamily="2" charset="-78"/>
              </a:rPr>
              <a:t>انواع تقلب</a:t>
            </a:r>
            <a:endParaRPr lang="en-US" dirty="0">
              <a:cs typeface="B Tit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00600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pPr marL="0" indent="0" algn="just" rtl="1">
              <a:lnSpc>
                <a:spcPct val="160000"/>
              </a:lnSpc>
              <a:buNone/>
            </a:pPr>
            <a:r>
              <a:rPr lang="fa-IR" sz="2400" dirty="0" smtClean="0">
                <a:cs typeface="B Nazanin" pitchFamily="2" charset="-78"/>
              </a:rPr>
              <a:t>1-  </a:t>
            </a:r>
            <a:r>
              <a:rPr lang="fa-IR" sz="2400" b="1" dirty="0">
                <a:cs typeface="B Nazanin" pitchFamily="2" charset="-78"/>
              </a:rPr>
              <a:t>فروش يک ماده غذايي </a:t>
            </a:r>
            <a:r>
              <a:rPr lang="fa-IR" sz="2400" b="1" dirty="0" smtClean="0">
                <a:cs typeface="B Nazanin" pitchFamily="2" charset="-78"/>
              </a:rPr>
              <a:t>به جای ماده غذايي ديگر</a:t>
            </a:r>
            <a:r>
              <a:rPr lang="fa-IR" sz="2400" dirty="0" smtClean="0">
                <a:cs typeface="B Nazanin" pitchFamily="2" charset="-78"/>
              </a:rPr>
              <a:t>: مانند پودر لوبيا سبز به جای پودر پسته .</a:t>
            </a:r>
          </a:p>
          <a:p>
            <a:pPr marL="0" indent="0" algn="just" rtl="1">
              <a:lnSpc>
                <a:spcPct val="160000"/>
              </a:lnSpc>
              <a:buNone/>
            </a:pPr>
            <a:r>
              <a:rPr lang="fa-IR" sz="2400" dirty="0" smtClean="0">
                <a:cs typeface="B Nazanin" pitchFamily="2" charset="-78"/>
              </a:rPr>
              <a:t> 2-  </a:t>
            </a:r>
            <a:r>
              <a:rPr lang="fa-IR" sz="2400" b="1" dirty="0" smtClean="0">
                <a:cs typeface="B Nazanin" pitchFamily="2" charset="-78"/>
              </a:rPr>
              <a:t>مخلوط کردن يک ماده غذايي با مواد غذايي مشابه ارزان قيمت </a:t>
            </a:r>
            <a:r>
              <a:rPr lang="fa-IR" sz="2400" dirty="0" smtClean="0">
                <a:cs typeface="B Nazanin" pitchFamily="2" charset="-78"/>
              </a:rPr>
              <a:t>: مثل اضافه کردن روغن نباتی جامد به کره.</a:t>
            </a:r>
          </a:p>
          <a:p>
            <a:pPr marL="0" indent="0" algn="just" rtl="1">
              <a:lnSpc>
                <a:spcPct val="160000"/>
              </a:lnSpc>
              <a:buNone/>
            </a:pPr>
            <a:r>
              <a:rPr lang="fa-IR" sz="2400" dirty="0" smtClean="0">
                <a:cs typeface="B Nazanin" pitchFamily="2" charset="-78"/>
              </a:rPr>
              <a:t>3- </a:t>
            </a:r>
            <a:r>
              <a:rPr lang="fa-IR" sz="2400" b="1" dirty="0" smtClean="0">
                <a:cs typeface="B Nazanin" pitchFamily="2" charset="-78"/>
              </a:rPr>
              <a:t>عدم رعايت استاندارد يا فرمول ثبت شده در تولید محصول:</a:t>
            </a:r>
            <a:r>
              <a:rPr lang="fa-IR" sz="2400" dirty="0" smtClean="0">
                <a:cs typeface="B Nazanin" pitchFamily="2" charset="-78"/>
              </a:rPr>
              <a:t> مانند کم بودن درصد چربی شيرهای استريليزه و هموژنيزه نسبت به ميزانی که در فرمول ترکيبات آنها ثبت شده است . </a:t>
            </a:r>
          </a:p>
          <a:p>
            <a:pPr marL="0" indent="0" algn="just" rtl="1">
              <a:lnSpc>
                <a:spcPct val="160000"/>
              </a:lnSpc>
              <a:buNone/>
            </a:pPr>
            <a:r>
              <a:rPr lang="fa-IR" sz="2400" dirty="0" smtClean="0">
                <a:cs typeface="B Nazanin" pitchFamily="2" charset="-78"/>
              </a:rPr>
              <a:t>4- </a:t>
            </a:r>
            <a:r>
              <a:rPr lang="fa-IR" sz="2400" b="1" dirty="0" smtClean="0">
                <a:cs typeface="B Nazanin" pitchFamily="2" charset="-78"/>
              </a:rPr>
              <a:t>فروش و عرضه ماده غذایی فاسد یا عرضه ماده غذایی تاریخ گذشته </a:t>
            </a:r>
          </a:p>
          <a:p>
            <a:pPr marL="0" indent="0" algn="just" rtl="1">
              <a:lnSpc>
                <a:spcPct val="160000"/>
              </a:lnSpc>
              <a:buNone/>
            </a:pPr>
            <a:r>
              <a:rPr lang="fa-IR" sz="2400" dirty="0" smtClean="0">
                <a:cs typeface="B Nazanin" pitchFamily="2" charset="-78"/>
              </a:rPr>
              <a:t>5- </a:t>
            </a:r>
            <a:r>
              <a:rPr lang="fa-IR" sz="2400" b="1" dirty="0" smtClean="0">
                <a:cs typeface="B Nazanin" pitchFamily="2" charset="-78"/>
              </a:rPr>
              <a:t>استفاده </a:t>
            </a:r>
            <a:r>
              <a:rPr lang="fa-IR" sz="2400" b="1" dirty="0">
                <a:cs typeface="B Nazanin" pitchFamily="2" charset="-78"/>
              </a:rPr>
              <a:t>از رنگ ها و اسانس ها و سایر مواد افزودنی غیر مجاز </a:t>
            </a:r>
            <a:r>
              <a:rPr lang="fa-IR" sz="2400" b="1" dirty="0" smtClean="0">
                <a:cs typeface="B Nazanin" pitchFamily="2" charset="-78"/>
              </a:rPr>
              <a:t>: </a:t>
            </a:r>
            <a:r>
              <a:rPr lang="fa-IR" sz="2400" dirty="0" smtClean="0">
                <a:cs typeface="B Nazanin" pitchFamily="2" charset="-78"/>
              </a:rPr>
              <a:t>مانند </a:t>
            </a:r>
            <a:r>
              <a:rPr lang="fa-IR" sz="2400" dirty="0">
                <a:cs typeface="B Nazanin" pitchFamily="2" charset="-78"/>
              </a:rPr>
              <a:t>استفاده از رنگهاي صنعتی براي خوش رنگ کردن شیرینی </a:t>
            </a:r>
            <a:r>
              <a:rPr lang="fa-IR" sz="2400" dirty="0" smtClean="0">
                <a:cs typeface="B Nazanin" pitchFamily="2" charset="-78"/>
              </a:rPr>
              <a:t>جات</a:t>
            </a:r>
            <a:endParaRPr lang="fa-IR" sz="2400" dirty="0">
              <a:cs typeface="B Nazanin" pitchFamily="2" charset="-78"/>
            </a:endParaRPr>
          </a:p>
          <a:p>
            <a:pPr marL="0" indent="0" algn="just" rtl="1">
              <a:lnSpc>
                <a:spcPct val="160000"/>
              </a:lnSpc>
              <a:buNone/>
            </a:pPr>
            <a:r>
              <a:rPr lang="fa-IR" sz="2400" dirty="0" smtClean="0">
                <a:cs typeface="B Nazanin" pitchFamily="2" charset="-78"/>
              </a:rPr>
              <a:t>6- </a:t>
            </a:r>
            <a:r>
              <a:rPr lang="fa-IR" sz="2400" b="1" dirty="0" smtClean="0">
                <a:cs typeface="B Nazanin" pitchFamily="2" charset="-78"/>
              </a:rPr>
              <a:t>کم </a:t>
            </a:r>
            <a:r>
              <a:rPr lang="fa-IR" sz="2400" b="1" dirty="0">
                <a:cs typeface="B Nazanin" pitchFamily="2" charset="-78"/>
              </a:rPr>
              <a:t>و زیاد کردن ترکیبات یک ماده غذایی:</a:t>
            </a:r>
            <a:r>
              <a:rPr lang="fa-IR" sz="2400" dirty="0">
                <a:cs typeface="B Nazanin" pitchFamily="2" charset="-78"/>
              </a:rPr>
              <a:t>گرفتن چربی شیر یا </a:t>
            </a:r>
            <a:r>
              <a:rPr lang="fa-IR" sz="2400" dirty="0" smtClean="0">
                <a:cs typeface="B Nazanin" pitchFamily="2" charset="-78"/>
              </a:rPr>
              <a:t>اضافه کردن </a:t>
            </a:r>
            <a:r>
              <a:rPr lang="fa-IR" sz="2400" dirty="0">
                <a:cs typeface="B Nazanin" pitchFamily="2" charset="-78"/>
              </a:rPr>
              <a:t>آب به آن </a:t>
            </a:r>
          </a:p>
        </p:txBody>
      </p:sp>
    </p:spTree>
    <p:extLst>
      <p:ext uri="{BB962C8B-B14F-4D97-AF65-F5344CB8AC3E}">
        <p14:creationId xmlns:p14="http://schemas.microsoft.com/office/powerpoint/2010/main" val="155753299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7312" y="1752600"/>
            <a:ext cx="6429375" cy="2085203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533400"/>
            <a:ext cx="8229600" cy="1313635"/>
          </a:xfrm>
        </p:spPr>
        <p:txBody>
          <a:bodyPr/>
          <a:lstStyle/>
          <a:p>
            <a:pPr algn="r" rtl="1"/>
            <a:r>
              <a:rPr lang="fa-IR" dirty="0" smtClean="0">
                <a:cs typeface="B Nazanin" pitchFamily="2" charset="-78"/>
              </a:rPr>
              <a:t>رنگ </a:t>
            </a:r>
            <a:r>
              <a:rPr lang="fa-IR" dirty="0">
                <a:cs typeface="B Nazanin" pitchFamily="2" charset="-78"/>
              </a:rPr>
              <a:t>کردن مواد شبیه کلاله زعفران مانند: گیاه گلرنگ، ریشک ذرت  و ... </a:t>
            </a:r>
            <a:endParaRPr lang="en-US" dirty="0">
              <a:cs typeface="B Nazanin" pitchFamily="2" charset="-78"/>
            </a:endParaRPr>
          </a:p>
          <a:p>
            <a:pPr algn="r" rtl="1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3924" y="3733800"/>
            <a:ext cx="7296150" cy="2941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577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1514" y="-76200"/>
            <a:ext cx="8229600" cy="1143000"/>
          </a:xfrm>
        </p:spPr>
        <p:txBody>
          <a:bodyPr/>
          <a:lstStyle/>
          <a:p>
            <a:r>
              <a:rPr lang="fa-IR" dirty="0" smtClean="0">
                <a:cs typeface="B Titr" pitchFamily="2" charset="-78"/>
              </a:rPr>
              <a:t>گیاه گلرنگ</a:t>
            </a:r>
            <a:endParaRPr lang="en-US" dirty="0">
              <a:cs typeface="B Titr" pitchFamily="2" charset="-78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14093" r="11647" b="22041"/>
          <a:stretch/>
        </p:blipFill>
        <p:spPr>
          <a:xfrm>
            <a:off x="5181600" y="3918858"/>
            <a:ext cx="3262674" cy="250294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t="6101" b="5763"/>
          <a:stretch/>
        </p:blipFill>
        <p:spPr>
          <a:xfrm>
            <a:off x="5170714" y="868817"/>
            <a:ext cx="3211286" cy="283028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/>
          <a:srcRect b="4167"/>
          <a:stretch/>
        </p:blipFill>
        <p:spPr>
          <a:xfrm flipH="1">
            <a:off x="685800" y="3940629"/>
            <a:ext cx="3165702" cy="2508883"/>
          </a:xfrm>
          <a:prstGeom prst="rect">
            <a:avLst/>
          </a:prstGeom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963386" y="789215"/>
            <a:ext cx="2621416" cy="3176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37571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 smtClean="0">
                <a:cs typeface="B Titr" pitchFamily="2" charset="-78"/>
              </a:rPr>
              <a:t>کلاله زعفران اصلی</a:t>
            </a:r>
            <a:endParaRPr lang="en-US" dirty="0">
              <a:cs typeface="B Tit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r" rtl="1"/>
            <a:r>
              <a:rPr lang="fa-IR" dirty="0" smtClean="0">
                <a:cs typeface="B Nazanin" pitchFamily="2" charset="-78"/>
              </a:rPr>
              <a:t>سه شاخه، قسمت بالای آن شیپوری است</a:t>
            </a:r>
            <a:endParaRPr lang="en-US" dirty="0">
              <a:cs typeface="B Nazanin" pitchFamily="2" charset="-7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3600" y="2057400"/>
            <a:ext cx="4572000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575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7957" y="304800"/>
            <a:ext cx="8229600" cy="685800"/>
          </a:xfrm>
        </p:spPr>
        <p:txBody>
          <a:bodyPr>
            <a:normAutofit/>
          </a:bodyPr>
          <a:lstStyle/>
          <a:p>
            <a:pPr algn="ctr"/>
            <a:r>
              <a:rPr lang="fa-IR" sz="3600" dirty="0">
                <a:cs typeface="B Titr" pitchFamily="2" charset="-78"/>
              </a:rPr>
              <a:t>روش قدیمی تست زعفران در </a:t>
            </a:r>
            <a:r>
              <a:rPr lang="fa-IR" sz="3600" dirty="0" smtClean="0">
                <a:cs typeface="B Titr" pitchFamily="2" charset="-78"/>
              </a:rPr>
              <a:t>خانه</a:t>
            </a:r>
            <a:endParaRPr lang="en-US" sz="3600" dirty="0">
              <a:cs typeface="B Tit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2438400"/>
          </a:xfrm>
        </p:spPr>
        <p:txBody>
          <a:bodyPr>
            <a:normAutofit fontScale="77500" lnSpcReduction="20000"/>
          </a:bodyPr>
          <a:lstStyle/>
          <a:p>
            <a:pPr algn="just" rtl="1">
              <a:lnSpc>
                <a:spcPct val="150000"/>
              </a:lnSpc>
            </a:pPr>
            <a:r>
              <a:rPr lang="fa-IR" sz="2800" dirty="0">
                <a:cs typeface="B Nazanin" pitchFamily="2" charset="-78"/>
              </a:rPr>
              <a:t>اول از همه توجه کنید که یک شاخه زعفران نباید بلافاصله بعد از برخورد با آب سرد، رنگ بدهد. </a:t>
            </a:r>
            <a:endParaRPr lang="fa-IR" sz="2800" dirty="0" smtClean="0">
              <a:cs typeface="B Nazanin" pitchFamily="2" charset="-78"/>
            </a:endParaRPr>
          </a:p>
          <a:p>
            <a:pPr algn="just" rtl="1">
              <a:lnSpc>
                <a:spcPct val="150000"/>
              </a:lnSpc>
            </a:pPr>
            <a:r>
              <a:rPr lang="fa-IR" sz="2800" dirty="0" smtClean="0">
                <a:cs typeface="B Nazanin" pitchFamily="2" charset="-78"/>
              </a:rPr>
              <a:t>یکی </a:t>
            </a:r>
            <a:r>
              <a:rPr lang="fa-IR" sz="2800" dirty="0">
                <a:cs typeface="B Nazanin" pitchFamily="2" charset="-78"/>
              </a:rPr>
              <a:t>دیگر از روش های تشخیص زعفران </a:t>
            </a:r>
            <a:r>
              <a:rPr lang="fa-IR" sz="2800" dirty="0" smtClean="0">
                <a:cs typeface="B Nazanin" pitchFamily="2" charset="-78"/>
              </a:rPr>
              <a:t>اصل </a:t>
            </a:r>
            <a:r>
              <a:rPr lang="fa-IR" sz="2800" dirty="0">
                <a:cs typeface="B Nazanin" pitchFamily="2" charset="-78"/>
              </a:rPr>
              <a:t>از </a:t>
            </a:r>
            <a:r>
              <a:rPr lang="fa-IR" sz="2800" dirty="0" smtClean="0">
                <a:cs typeface="B Nazanin" pitchFamily="2" charset="-78"/>
              </a:rPr>
              <a:t>تقلبی، </a:t>
            </a:r>
            <a:r>
              <a:rPr lang="fa-IR" sz="2800" dirty="0">
                <a:cs typeface="B Nazanin" pitchFamily="2" charset="-78"/>
              </a:rPr>
              <a:t>مخلوط جوش شیرین و آب است. اگر کمی جوش شیرین در آب حل شود و سپس به آن مقداری زعفران اضافه کنید رنگ مخلوط به زرد متمایل می گردد اما اگر به رنگ قرمز درآمد باید بدانید که </a:t>
            </a:r>
            <a:r>
              <a:rPr lang="fa-IR" sz="2800" dirty="0" smtClean="0">
                <a:cs typeface="B Nazanin" pitchFamily="2" charset="-78"/>
              </a:rPr>
              <a:t>تقلب است.</a:t>
            </a: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11" t="22857" r="4456" b="15549"/>
          <a:stretch/>
        </p:blipFill>
        <p:spPr bwMode="auto">
          <a:xfrm>
            <a:off x="1426029" y="3548743"/>
            <a:ext cx="6433457" cy="27867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87880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57200"/>
            <a:ext cx="7772400" cy="7620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fa-IR" dirty="0" smtClean="0">
                <a:cs typeface="B Titr" pitchFamily="2" charset="-78"/>
              </a:rPr>
              <a:t>تشخیص تقلب در زعفران با استفاده از آب جوش</a:t>
            </a:r>
            <a:endParaRPr lang="en-US" dirty="0">
              <a:cs typeface="B Tit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800600" y="1447800"/>
            <a:ext cx="3962400" cy="48768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just" rtl="1">
              <a:lnSpc>
                <a:spcPct val="200000"/>
              </a:lnSpc>
              <a:buNone/>
            </a:pPr>
            <a:r>
              <a:rPr lang="fa-IR" sz="2800" dirty="0" smtClean="0">
                <a:cs typeface="B Nazanin" pitchFamily="2" charset="-78"/>
              </a:rPr>
              <a:t>کمی زعفران را داخل یک لیوان آب جوش ریخته و هم بزنید. اگر زعفران تقلبی باشد قسمتهای رنگ شده به سرعت رنگ پس داده و به </a:t>
            </a:r>
          </a:p>
          <a:p>
            <a:pPr marL="0" indent="0" algn="just" rtl="1">
              <a:lnSpc>
                <a:spcPct val="200000"/>
              </a:lnSpc>
              <a:buNone/>
            </a:pPr>
            <a:r>
              <a:rPr lang="fa-IR" sz="2800" dirty="0" smtClean="0">
                <a:cs typeface="B Nazanin" pitchFamily="2" charset="-78"/>
              </a:rPr>
              <a:t>رنگ سفید در می آیند.</a:t>
            </a:r>
          </a:p>
          <a:p>
            <a:pPr algn="r" rtl="1"/>
            <a:endParaRPr lang="en-US" dirty="0"/>
          </a:p>
        </p:txBody>
      </p:sp>
      <p:pic>
        <p:nvPicPr>
          <p:cNvPr id="1026" name="Picture 2" descr="C:\Users\shirghazi-f2\Desktop\تقلبات\ax\۲۰۲۲۱۰۱۶_۰۹۵۶۴۴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1" y="1447800"/>
            <a:ext cx="4343400" cy="4876800"/>
          </a:xfrm>
          <a:prstGeom prst="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4773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2819400"/>
          </a:xfrm>
        </p:spPr>
        <p:txBody>
          <a:bodyPr>
            <a:normAutofit/>
          </a:bodyPr>
          <a:lstStyle/>
          <a:p>
            <a:pPr algn="just" rtl="1"/>
            <a:endParaRPr lang="fa-IR" dirty="0"/>
          </a:p>
          <a:p>
            <a:pPr algn="just" rtl="1">
              <a:lnSpc>
                <a:spcPct val="150000"/>
              </a:lnSpc>
            </a:pPr>
            <a:r>
              <a:rPr lang="fa-IR" dirty="0">
                <a:cs typeface="B Nazanin" pitchFamily="2" charset="-78"/>
              </a:rPr>
              <a:t>زعفران اصل در برخورد با شعله متان، به رنگ بنفش یا نارنجی درخواهد آمد ولی زعفران تقلبی در صورت برخورد با شعله گاز، زرد رنگ می شود.</a:t>
            </a:r>
          </a:p>
          <a:p>
            <a:pPr marL="0" indent="0" algn="just" rtl="1">
              <a:buNone/>
            </a:pPr>
            <a:endParaRPr lang="fa-IR" dirty="0"/>
          </a:p>
        </p:txBody>
      </p:sp>
      <p:pic>
        <p:nvPicPr>
          <p:cNvPr id="17410" name="Picture 2" descr="H:\تقلبات\ax\زعفران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429000"/>
            <a:ext cx="4129836" cy="2822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457200" y="543025"/>
            <a:ext cx="80772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rtl="1">
              <a:spcBef>
                <a:spcPts val="600"/>
              </a:spcBef>
              <a:buClr>
                <a:srgbClr val="727CA3"/>
              </a:buClr>
              <a:buSzPct val="76000"/>
            </a:pPr>
            <a:r>
              <a:rPr lang="fa-IR" sz="2800" dirty="0" smtClean="0">
                <a:solidFill>
                  <a:prstClr val="black"/>
                </a:solidFill>
                <a:cs typeface="B Titr" pitchFamily="2" charset="-78"/>
              </a:rPr>
              <a:t>تشخیص تقلب زعفران با استفاده شعله گاز </a:t>
            </a:r>
            <a:r>
              <a:rPr lang="fa-IR" sz="2800" dirty="0">
                <a:solidFill>
                  <a:prstClr val="black"/>
                </a:solidFill>
                <a:cs typeface="B Titr" pitchFamily="2" charset="-78"/>
              </a:rPr>
              <a:t>شهری متان و اجاق گاز</a:t>
            </a:r>
          </a:p>
        </p:txBody>
      </p:sp>
    </p:spTree>
    <p:extLst>
      <p:ext uri="{BB962C8B-B14F-4D97-AF65-F5344CB8AC3E}">
        <p14:creationId xmlns:p14="http://schemas.microsoft.com/office/powerpoint/2010/main" val="3783383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146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57200"/>
            <a:ext cx="7924800" cy="990600"/>
          </a:xfrm>
        </p:spPr>
        <p:txBody>
          <a:bodyPr/>
          <a:lstStyle/>
          <a:p>
            <a:pPr algn="ctr"/>
            <a:r>
              <a:rPr lang="fa-IR" dirty="0">
                <a:solidFill>
                  <a:schemeClr val="bg2"/>
                </a:solidFill>
                <a:cs typeface="B Titr" pitchFamily="2" charset="-78"/>
              </a:rPr>
              <a:t>تست زعفران با بنزین</a:t>
            </a:r>
            <a:br>
              <a:rPr lang="fa-IR" dirty="0">
                <a:solidFill>
                  <a:schemeClr val="bg2"/>
                </a:solidFill>
                <a:cs typeface="B Titr" pitchFamily="2" charset="-78"/>
              </a:rPr>
            </a:br>
            <a:endParaRPr lang="en-US" dirty="0">
              <a:solidFill>
                <a:schemeClr val="bg2"/>
              </a:solidFill>
              <a:cs typeface="B Tit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algn="just" rtl="1">
              <a:lnSpc>
                <a:spcPct val="150000"/>
              </a:lnSpc>
            </a:pPr>
            <a:r>
              <a:rPr lang="fa-IR" sz="2800" dirty="0" smtClean="0">
                <a:solidFill>
                  <a:schemeClr val="bg2"/>
                </a:solidFill>
                <a:cs typeface="B Nazanin" pitchFamily="2" charset="-78"/>
              </a:rPr>
              <a:t>یک </a:t>
            </a:r>
            <a:r>
              <a:rPr lang="fa-IR" sz="2800" dirty="0">
                <a:solidFill>
                  <a:schemeClr val="bg2"/>
                </a:solidFill>
                <a:cs typeface="B Nazanin" pitchFamily="2" charset="-78"/>
              </a:rPr>
              <a:t>روش جالب تشخیص زعفران اصل استفاده از بنزین است. زعفران اصل در بنزین حل نمی شود و جالب تر از آن تغییر رنگ هم در بنزین ایجاد نمی کند!</a:t>
            </a:r>
            <a:endParaRPr lang="en-US" sz="2800" dirty="0">
              <a:solidFill>
                <a:schemeClr val="bg2"/>
              </a:solidFill>
              <a:cs typeface="B Nazani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019514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1771" y="21771"/>
            <a:ext cx="9122229" cy="6836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4231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304800"/>
            <a:ext cx="7086600" cy="685800"/>
          </a:xfr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 rtl="1"/>
            <a:r>
              <a:rPr lang="fa-IR" dirty="0" smtClean="0">
                <a:solidFill>
                  <a:srgbClr val="FFFF00"/>
                </a:solidFill>
                <a:cs typeface="B Titr" pitchFamily="2" charset="-78"/>
              </a:rPr>
              <a:t>تقلب در عسل</a:t>
            </a:r>
            <a:endParaRPr lang="en-US" dirty="0">
              <a:solidFill>
                <a:srgbClr val="FFFF00"/>
              </a:solidFill>
              <a:cs typeface="B Tit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 algn="r" rtl="1">
              <a:buNone/>
            </a:pPr>
            <a:r>
              <a:rPr lang="fa-IR" dirty="0" smtClean="0"/>
              <a:t>انواع عسل</a:t>
            </a:r>
          </a:p>
          <a:p>
            <a:pPr marL="0" indent="0" algn="r" rtl="1">
              <a:buNone/>
            </a:pPr>
            <a:r>
              <a:rPr lang="fa-IR" sz="1800" dirty="0" smtClean="0"/>
              <a:t>(بر اساس نحوه تولید)</a:t>
            </a:r>
          </a:p>
          <a:p>
            <a:pPr marL="0" indent="0" algn="r" rtl="1">
              <a:buNone/>
            </a:pPr>
            <a:endParaRPr lang="fa-IR" sz="1800" dirty="0"/>
          </a:p>
          <a:p>
            <a:pPr marL="0" indent="0" algn="r" rtl="1">
              <a:buNone/>
            </a:pPr>
            <a:endParaRPr lang="fa-IR" sz="1800" dirty="0" smtClean="0"/>
          </a:p>
          <a:p>
            <a:pPr marL="0" indent="0" algn="r" rtl="1">
              <a:buNone/>
            </a:pPr>
            <a:endParaRPr lang="fa-IR" sz="1800" dirty="0"/>
          </a:p>
          <a:p>
            <a:pPr marL="0" indent="0" algn="r" rtl="1">
              <a:buNone/>
            </a:pPr>
            <a:endParaRPr lang="fa-IR" sz="1800" dirty="0" smtClean="0"/>
          </a:p>
          <a:p>
            <a:pPr marL="0" indent="0" algn="r" rtl="1">
              <a:buNone/>
            </a:pPr>
            <a:r>
              <a:rPr lang="fa-IR" sz="2000" dirty="0" smtClean="0">
                <a:cs typeface="B Nazanin" pitchFamily="2" charset="-78"/>
              </a:rPr>
              <a:t>تقلب در عسل براساس سازمان ملی استاندارد ایران</a:t>
            </a:r>
            <a:endParaRPr lang="en-US" sz="2000" dirty="0">
              <a:cs typeface="B Nazanin" pitchFamily="2" charset="-78"/>
            </a:endParaRPr>
          </a:p>
        </p:txBody>
      </p:sp>
      <p:sp>
        <p:nvSpPr>
          <p:cNvPr id="4" name="Right Brace 3"/>
          <p:cNvSpPr/>
          <p:nvPr/>
        </p:nvSpPr>
        <p:spPr>
          <a:xfrm>
            <a:off x="6594101" y="1143000"/>
            <a:ext cx="325251" cy="153293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2571" y="1066800"/>
            <a:ext cx="327267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>
              <a:lnSpc>
                <a:spcPct val="200000"/>
              </a:lnSpc>
            </a:pPr>
            <a:r>
              <a:rPr lang="fa-IR" sz="1600" dirty="0">
                <a:cs typeface="B Nazanin" pitchFamily="2" charset="-78"/>
              </a:rPr>
              <a:t>بدون دخالت زنبور ساخته می </a:t>
            </a:r>
            <a:r>
              <a:rPr lang="fa-IR" sz="1600" dirty="0" smtClean="0">
                <a:cs typeface="B Nazanin" pitchFamily="2" charset="-78"/>
              </a:rPr>
              <a:t>شود</a:t>
            </a:r>
          </a:p>
          <a:p>
            <a:pPr algn="r" rtl="1">
              <a:lnSpc>
                <a:spcPct val="200000"/>
              </a:lnSpc>
            </a:pPr>
            <a:r>
              <a:rPr lang="fa-IR" sz="1600" dirty="0" smtClean="0">
                <a:cs typeface="B Nazanin" pitchFamily="2" charset="-78"/>
              </a:rPr>
              <a:t>عسل در برخی کشورها تقلب محسوب نمی شود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3426358" y="3145972"/>
            <a:ext cx="1069811" cy="457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H="1">
            <a:off x="3426357" y="3915413"/>
            <a:ext cx="1069812" cy="4633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518595" y="3004457"/>
            <a:ext cx="2797625" cy="15388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rtl="1"/>
            <a:r>
              <a:rPr lang="fa-IR" sz="2000" dirty="0" smtClean="0">
                <a:cs typeface="B Nazanin" pitchFamily="2" charset="-78"/>
              </a:rPr>
              <a:t>عسلی که بخشی از آن تقلب است</a:t>
            </a:r>
          </a:p>
          <a:p>
            <a:pPr algn="r" rtl="1"/>
            <a:endParaRPr lang="fa-IR" sz="2000" dirty="0" smtClean="0">
              <a:cs typeface="B Nazanin" pitchFamily="2" charset="-78"/>
            </a:endParaRPr>
          </a:p>
          <a:p>
            <a:pPr algn="r" rtl="1"/>
            <a:endParaRPr lang="fa-IR" sz="1400" dirty="0" smtClean="0">
              <a:cs typeface="B Nazanin" pitchFamily="2" charset="-78"/>
            </a:endParaRPr>
          </a:p>
          <a:p>
            <a:pPr algn="r" rtl="1"/>
            <a:endParaRPr lang="fa-IR" sz="2000" dirty="0">
              <a:cs typeface="B Nazanin" pitchFamily="2" charset="-78"/>
            </a:endParaRPr>
          </a:p>
          <a:p>
            <a:pPr algn="r" rtl="1"/>
            <a:r>
              <a:rPr lang="fa-IR" sz="2000" dirty="0" smtClean="0">
                <a:cs typeface="B Nazanin" pitchFamily="2" charset="-78"/>
              </a:rPr>
              <a:t>عسلی که 100 درصد تقلبی است.</a:t>
            </a:r>
            <a:endParaRPr lang="en-US" sz="2000" dirty="0">
              <a:cs typeface="B Nazanin" pitchFamily="2" charset="-78"/>
            </a:endParaRP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6257" y="4094402"/>
            <a:ext cx="2253343" cy="21567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6358" y="1195090"/>
            <a:ext cx="3200400" cy="1428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42499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055914"/>
            <a:ext cx="8458200" cy="4525963"/>
          </a:xfrm>
        </p:spPr>
        <p:txBody>
          <a:bodyPr/>
          <a:lstStyle/>
          <a:p>
            <a:pPr marL="0" indent="0" algn="r" rtl="1">
              <a:buNone/>
            </a:pPr>
            <a:endParaRPr lang="fa-IR" dirty="0"/>
          </a:p>
          <a:p>
            <a:pPr marL="0" indent="0" algn="r" rtl="1">
              <a:buNone/>
            </a:pPr>
            <a:endParaRPr lang="fa-IR" dirty="0"/>
          </a:p>
          <a:p>
            <a:pPr algn="r" rtl="1"/>
            <a:endParaRPr lang="fa-IR" dirty="0" smtClean="0"/>
          </a:p>
          <a:p>
            <a:pPr algn="r" rtl="1"/>
            <a:r>
              <a:rPr lang="fa-IR" sz="2400" dirty="0" smtClean="0">
                <a:cs typeface="B Nazanin" pitchFamily="2" charset="-78"/>
              </a:rPr>
              <a:t>برخورد با تقلبات</a:t>
            </a:r>
            <a:endParaRPr lang="en-US" sz="2400" dirty="0">
              <a:cs typeface="B Nazanin" pitchFamily="2" charset="-78"/>
            </a:endParaRPr>
          </a:p>
        </p:txBody>
      </p:sp>
      <p:sp>
        <p:nvSpPr>
          <p:cNvPr id="4" name="Right Brace 3"/>
          <p:cNvSpPr/>
          <p:nvPr/>
        </p:nvSpPr>
        <p:spPr>
          <a:xfrm>
            <a:off x="6781799" y="1475194"/>
            <a:ext cx="259081" cy="1783577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720738" y="1488602"/>
            <a:ext cx="306106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2400" dirty="0" smtClean="0">
                <a:cs typeface="B Nazanin" pitchFamily="2" charset="-78"/>
              </a:rPr>
              <a:t>صنعت: غذا و دارو</a:t>
            </a:r>
          </a:p>
          <a:p>
            <a:pPr algn="r" rtl="1"/>
            <a:endParaRPr lang="fa-IR" sz="2400" dirty="0">
              <a:cs typeface="B Nazanin" pitchFamily="2" charset="-78"/>
            </a:endParaRPr>
          </a:p>
          <a:p>
            <a:pPr algn="r" rtl="1"/>
            <a:endParaRPr lang="fa-IR" sz="2400" dirty="0" smtClean="0">
              <a:cs typeface="B Nazanin" pitchFamily="2" charset="-78"/>
            </a:endParaRPr>
          </a:p>
          <a:p>
            <a:pPr algn="r" rtl="1"/>
            <a:r>
              <a:rPr lang="fa-IR" sz="2400" dirty="0" smtClean="0">
                <a:cs typeface="B Nazanin" pitchFamily="2" charset="-78"/>
              </a:rPr>
              <a:t>صنف: بازرسین بهداشت محیط</a:t>
            </a:r>
            <a:endParaRPr lang="en-US" sz="2400" dirty="0">
              <a:cs typeface="B Nazanin" pitchFamily="2" charset="-78"/>
            </a:endParaRPr>
          </a:p>
        </p:txBody>
      </p:sp>
      <p:sp>
        <p:nvSpPr>
          <p:cNvPr id="6" name="Right Brace 5"/>
          <p:cNvSpPr/>
          <p:nvPr/>
        </p:nvSpPr>
        <p:spPr>
          <a:xfrm>
            <a:off x="3413762" y="1312269"/>
            <a:ext cx="304800" cy="3080383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76200" y="1312269"/>
            <a:ext cx="32004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r" rtl="1">
              <a:lnSpc>
                <a:spcPct val="200000"/>
              </a:lnSpc>
              <a:buFont typeface="Wingdings" pitchFamily="2" charset="2"/>
              <a:buChar char="Ø"/>
            </a:pPr>
            <a:r>
              <a:rPr lang="fa-IR" sz="2000" dirty="0" smtClean="0">
                <a:cs typeface="B Nazanin" pitchFamily="2" charset="-78"/>
              </a:rPr>
              <a:t>دانش کاری</a:t>
            </a:r>
          </a:p>
          <a:p>
            <a:pPr marL="285750" indent="-285750" algn="r" rtl="1">
              <a:lnSpc>
                <a:spcPct val="200000"/>
              </a:lnSpc>
              <a:buFont typeface="Wingdings" pitchFamily="2" charset="2"/>
              <a:buChar char="Ø"/>
            </a:pPr>
            <a:r>
              <a:rPr lang="fa-IR" sz="2000" dirty="0" smtClean="0">
                <a:cs typeface="B Nazanin" pitchFamily="2" charset="-78"/>
              </a:rPr>
              <a:t>تجربه کاری</a:t>
            </a:r>
          </a:p>
          <a:p>
            <a:pPr marL="285750" indent="-285750" algn="r" rtl="1">
              <a:lnSpc>
                <a:spcPct val="200000"/>
              </a:lnSpc>
              <a:buFont typeface="Wingdings" pitchFamily="2" charset="2"/>
              <a:buChar char="Ø"/>
            </a:pPr>
            <a:r>
              <a:rPr lang="fa-IR" sz="2000" dirty="0" smtClean="0">
                <a:cs typeface="B Nazanin" pitchFamily="2" charset="-78"/>
              </a:rPr>
              <a:t>برخورد روانشناسانه با متصدیان</a:t>
            </a:r>
          </a:p>
          <a:p>
            <a:pPr marL="285750" indent="-285750" algn="r" rtl="1">
              <a:lnSpc>
                <a:spcPct val="200000"/>
              </a:lnSpc>
              <a:buFont typeface="Wingdings" pitchFamily="2" charset="2"/>
              <a:buChar char="Ø"/>
            </a:pPr>
            <a:r>
              <a:rPr lang="fa-IR" sz="2000" dirty="0" smtClean="0">
                <a:cs typeface="B Nazanin" pitchFamily="2" charset="-78"/>
              </a:rPr>
              <a:t>رعایت احترام و شکیبایی</a:t>
            </a:r>
          </a:p>
          <a:p>
            <a:pPr marL="285750" indent="-285750" algn="r" rtl="1">
              <a:lnSpc>
                <a:spcPct val="200000"/>
              </a:lnSpc>
              <a:buFont typeface="Wingdings" pitchFamily="2" charset="2"/>
              <a:buChar char="Ø"/>
            </a:pPr>
            <a:r>
              <a:rPr lang="fa-IR" sz="2000" dirty="0" smtClean="0">
                <a:cs typeface="B Nazanin" pitchFamily="2" charset="-78"/>
              </a:rPr>
              <a:t>قانونمندی</a:t>
            </a:r>
          </a:p>
        </p:txBody>
      </p:sp>
    </p:spTree>
    <p:extLst>
      <p:ext uri="{BB962C8B-B14F-4D97-AF65-F5344CB8AC3E}">
        <p14:creationId xmlns:p14="http://schemas.microsoft.com/office/powerpoint/2010/main" val="1221591332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76200" y="381000"/>
            <a:ext cx="8839200" cy="6248400"/>
          </a:xfrm>
        </p:spPr>
        <p:txBody>
          <a:bodyPr>
            <a:noAutofit/>
          </a:bodyPr>
          <a:lstStyle/>
          <a:p>
            <a:pPr algn="r" rtl="1">
              <a:lnSpc>
                <a:spcPct val="200000"/>
              </a:lnSpc>
            </a:pPr>
            <a:r>
              <a:rPr lang="fa-IR" sz="2400" dirty="0" smtClean="0">
                <a:cs typeface="B Nazanin" pitchFamily="2" charset="-78"/>
              </a:rPr>
              <a:t>تغذیه زنبورها با شربت قند و ... تقلب محسوب می شود</a:t>
            </a:r>
          </a:p>
          <a:p>
            <a:pPr algn="r" rtl="1">
              <a:lnSpc>
                <a:spcPct val="200000"/>
              </a:lnSpc>
            </a:pPr>
            <a:r>
              <a:rPr lang="fa-IR" sz="2400" dirty="0" smtClean="0">
                <a:cs typeface="B Nazanin" pitchFamily="2" charset="-78"/>
              </a:rPr>
              <a:t>افزودن هر گونه موادی مانند شکر، اسانس، اسید خوراکی و ... تقلب محسوب میشود.</a:t>
            </a:r>
          </a:p>
          <a:p>
            <a:pPr algn="r" rtl="1">
              <a:lnSpc>
                <a:spcPct val="200000"/>
              </a:lnSpc>
            </a:pPr>
            <a:r>
              <a:rPr lang="fa-IR" sz="2400" dirty="0" smtClean="0">
                <a:cs typeface="B Nazanin" pitchFamily="2" charset="-78"/>
              </a:rPr>
              <a:t>عسل نباید دارای ذرات خارجی یا بدن حشرات و هر نوع جسم خارجی دیگری باشد</a:t>
            </a:r>
          </a:p>
          <a:p>
            <a:pPr algn="r" rtl="1">
              <a:lnSpc>
                <a:spcPct val="200000"/>
              </a:lnSpc>
            </a:pPr>
            <a:r>
              <a:rPr lang="fa-IR" sz="2400" dirty="0" smtClean="0">
                <a:cs typeface="B Nazanin" pitchFamily="2" charset="-78"/>
              </a:rPr>
              <a:t>حرارت دادن عسل بمنظور رفع کدورت و ایجاد رنگ تیره درعسل و جلوگیری از شکرک زدن عسل ممنوع است.</a:t>
            </a:r>
          </a:p>
          <a:p>
            <a:pPr algn="r" rtl="1">
              <a:lnSpc>
                <a:spcPct val="200000"/>
              </a:lnSpc>
            </a:pPr>
            <a:r>
              <a:rPr lang="fa-IR" sz="2400" dirty="0" smtClean="0">
                <a:cs typeface="B Nazanin" pitchFamily="2" charset="-78"/>
              </a:rPr>
              <a:t>(تولید ماده سمی هیدروکسی متیل فورفورال</a:t>
            </a:r>
            <a:r>
              <a:rPr lang="en-US" sz="2400" dirty="0" smtClean="0">
                <a:cs typeface="B Nazanin" pitchFamily="2" charset="-78"/>
              </a:rPr>
              <a:t>HMF</a:t>
            </a:r>
            <a:r>
              <a:rPr lang="fa-IR" sz="2400" dirty="0" smtClean="0">
                <a:cs typeface="B Nazanin" pitchFamily="2" charset="-78"/>
              </a:rPr>
              <a:t>)</a:t>
            </a:r>
          </a:p>
          <a:p>
            <a:pPr algn="r" rtl="1">
              <a:lnSpc>
                <a:spcPct val="200000"/>
              </a:lnSpc>
            </a:pPr>
            <a:r>
              <a:rPr lang="fa-IR" sz="2400" dirty="0" smtClean="0">
                <a:cs typeface="B Nazanin" pitchFamily="2" charset="-78"/>
              </a:rPr>
              <a:t>حرارت بالای 45 درجه باعث از بین رفتن آنزیم های عسل می شود</a:t>
            </a: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20" r="16226"/>
          <a:stretch/>
        </p:blipFill>
        <p:spPr bwMode="auto">
          <a:xfrm>
            <a:off x="108857" y="4209369"/>
            <a:ext cx="1965960" cy="180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92408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 smtClean="0">
                <a:solidFill>
                  <a:schemeClr val="tx1"/>
                </a:solidFill>
                <a:cs typeface="B Titr" pitchFamily="2" charset="-78"/>
              </a:rPr>
              <a:t>نکته</a:t>
            </a:r>
            <a:endParaRPr lang="en-US" dirty="0">
              <a:solidFill>
                <a:schemeClr val="tx1"/>
              </a:solidFill>
              <a:cs typeface="B Tit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1600200"/>
            <a:ext cx="8766048" cy="4495800"/>
          </a:xfrm>
        </p:spPr>
        <p:txBody>
          <a:bodyPr>
            <a:normAutofit/>
          </a:bodyPr>
          <a:lstStyle/>
          <a:p>
            <a:pPr algn="r" rtl="1">
              <a:lnSpc>
                <a:spcPct val="150000"/>
              </a:lnSpc>
            </a:pPr>
            <a:r>
              <a:rPr lang="fa-IR" sz="2400" dirty="0" smtClean="0">
                <a:cs typeface="B Nazanin" pitchFamily="2" charset="-78"/>
              </a:rPr>
              <a:t>شکرک زدن عسل دلیلی بر تقلبی بودن آن نیست</a:t>
            </a:r>
          </a:p>
          <a:p>
            <a:pPr algn="r" rtl="1">
              <a:lnSpc>
                <a:spcPct val="150000"/>
              </a:lnSpc>
            </a:pPr>
            <a:r>
              <a:rPr lang="fa-IR" sz="2400" dirty="0" smtClean="0">
                <a:cs typeface="B Nazanin" pitchFamily="2" charset="-78"/>
              </a:rPr>
              <a:t>علت شکرک زدن:</a:t>
            </a:r>
            <a:r>
              <a:rPr lang="fa-IR" sz="2400" dirty="0">
                <a:cs typeface="B Nazanin" pitchFamily="2" charset="-78"/>
              </a:rPr>
              <a:t>عسل یک محلول فوق </a:t>
            </a:r>
            <a:r>
              <a:rPr lang="fa-IR" sz="2400" dirty="0" smtClean="0">
                <a:cs typeface="B Nazanin" pitchFamily="2" charset="-78"/>
              </a:rPr>
              <a:t>اشباع از قندهاست و </a:t>
            </a:r>
            <a:r>
              <a:rPr lang="fa-IR" sz="2400" dirty="0">
                <a:cs typeface="B Nazanin" pitchFamily="2" charset="-78"/>
              </a:rPr>
              <a:t>محلول‌های فوق اشباع هم بسیار ناپایدار هستند. و اگر شرایط مساعد برای آن‌ها ایجاد شود قطعا شکرک می‌زند</a:t>
            </a:r>
            <a:r>
              <a:rPr lang="fa-IR" sz="2400" dirty="0" smtClean="0">
                <a:cs typeface="B Nazanin" pitchFamily="2" charset="-78"/>
              </a:rPr>
              <a:t>.</a:t>
            </a:r>
          </a:p>
          <a:p>
            <a:pPr algn="r" rtl="1">
              <a:lnSpc>
                <a:spcPct val="150000"/>
              </a:lnSpc>
            </a:pPr>
            <a:r>
              <a:rPr lang="fa-IR" sz="2400" dirty="0" smtClean="0">
                <a:cs typeface="B Nazanin" pitchFamily="2" charset="-78"/>
              </a:rPr>
              <a:t>شکرک زدن عسل نشان از خام بودن عسل است.</a:t>
            </a:r>
            <a:endParaRPr lang="en-US" sz="2400" dirty="0">
              <a:cs typeface="B Nazanin" pitchFamily="2" charset="-78"/>
            </a:endParaRPr>
          </a:p>
        </p:txBody>
      </p:sp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4810" y="4191000"/>
            <a:ext cx="3348335" cy="251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380514" y="4038600"/>
            <a:ext cx="1174402" cy="81560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a-IR" dirty="0" smtClean="0"/>
          </a:p>
          <a:p>
            <a:endParaRPr lang="fa-IR" dirty="0" smtClean="0"/>
          </a:p>
          <a:p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1459320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fa-IR" dirty="0" smtClean="0">
                <a:cs typeface="B Titr" pitchFamily="2" charset="-78"/>
              </a:rPr>
              <a:t>تشخیص عسل تقلبی</a:t>
            </a:r>
            <a:endParaRPr lang="en-US" dirty="0">
              <a:cs typeface="B Tit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r" rtl="1">
              <a:lnSpc>
                <a:spcPct val="150000"/>
              </a:lnSpc>
            </a:pPr>
            <a:r>
              <a:rPr lang="fa-IR" b="1" dirty="0" smtClean="0">
                <a:cs typeface="B Nazanin" pitchFamily="2" charset="-78"/>
              </a:rPr>
              <a:t>میزان رطوبت</a:t>
            </a:r>
          </a:p>
          <a:p>
            <a:pPr algn="r" rtl="1">
              <a:lnSpc>
                <a:spcPct val="150000"/>
              </a:lnSpc>
            </a:pPr>
            <a:r>
              <a:rPr lang="fa-IR" b="1" dirty="0" smtClean="0">
                <a:cs typeface="B Nazanin" pitchFamily="2" charset="-78"/>
              </a:rPr>
              <a:t>طعم و مزه</a:t>
            </a:r>
          </a:p>
          <a:p>
            <a:pPr algn="r" rtl="1">
              <a:lnSpc>
                <a:spcPct val="150000"/>
              </a:lnSpc>
            </a:pPr>
            <a:r>
              <a:rPr lang="fa-IR" b="1" dirty="0" smtClean="0">
                <a:cs typeface="B Nazanin" pitchFamily="2" charset="-78"/>
              </a:rPr>
              <a:t>عطر و بوی طبیعی</a:t>
            </a:r>
          </a:p>
          <a:p>
            <a:pPr algn="r" rtl="1">
              <a:lnSpc>
                <a:spcPct val="150000"/>
              </a:lnSpc>
            </a:pPr>
            <a:r>
              <a:rPr lang="fa-IR" b="1" dirty="0" smtClean="0">
                <a:cs typeface="B Nazanin" pitchFamily="2" charset="-78"/>
              </a:rPr>
              <a:t>سرعت حل شدن در آب</a:t>
            </a:r>
          </a:p>
          <a:p>
            <a:pPr algn="r" rtl="1">
              <a:lnSpc>
                <a:spcPct val="150000"/>
              </a:lnSpc>
            </a:pPr>
            <a:r>
              <a:rPr lang="fa-IR" b="1" dirty="0" smtClean="0">
                <a:cs typeface="B Nazanin" pitchFamily="2" charset="-78"/>
              </a:rPr>
              <a:t>آزمون های دقیق آزمایشگاهی</a:t>
            </a:r>
            <a:endParaRPr lang="en-US" b="1" dirty="0">
              <a:cs typeface="B Nazanin" pitchFamily="2" charset="-78"/>
            </a:endParaRP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200400"/>
            <a:ext cx="3657600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25356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355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457200"/>
            <a:ext cx="6324600" cy="6019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82301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228600"/>
            <a:ext cx="8153400" cy="990600"/>
          </a:xfrm>
        </p:spPr>
        <p:txBody>
          <a:bodyPr/>
          <a:lstStyle/>
          <a:p>
            <a:r>
              <a:rPr lang="fa-IR" dirty="0" smtClean="0">
                <a:solidFill>
                  <a:schemeClr val="tx1"/>
                </a:solidFill>
                <a:cs typeface="B Titr" pitchFamily="2" charset="-78"/>
              </a:rPr>
              <a:t>جنبه های قانونی تقلب در مواد غذایی</a:t>
            </a:r>
            <a:endParaRPr lang="en-US" dirty="0">
              <a:solidFill>
                <a:schemeClr val="tx1"/>
              </a:solidFill>
              <a:cs typeface="B Tit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 rtl="1">
              <a:lnSpc>
                <a:spcPct val="150000"/>
              </a:lnSpc>
            </a:pPr>
            <a:r>
              <a:rPr lang="fa-IR" dirty="0" smtClean="0">
                <a:cs typeface="B Nazanin" pitchFamily="2" charset="-78"/>
              </a:rPr>
              <a:t>از نظر قانونی در حال حاضر آیین نامه اجرایی قانون اصلاح ماده 13 قانون مواد خوردنی، آشامیدنی، آرایشی و بهداشتی مصوب 18 / 3 /1392 که توسط مرکز سلامت محیط و کار معاونت بهداشت وزارت بهداشت، درمان و آموزش پزشکی منتشر شده است جهت تقلب در مواد غذایی به صورت مستقیم قابل اعمال می باشد.</a:t>
            </a:r>
            <a:endParaRPr lang="en-US" dirty="0">
              <a:cs typeface="B Nazani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36985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rtl="1"/>
            <a:r>
              <a:rPr lang="fa-IR" sz="3600" dirty="0" smtClean="0">
                <a:cs typeface="B Titr" pitchFamily="2" charset="-78"/>
              </a:rPr>
              <a:t>استعلام کد بهداشتی مواد غذایی</a:t>
            </a:r>
            <a:endParaRPr lang="en-US" sz="3600" dirty="0">
              <a:cs typeface="B Tit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600" dirty="0">
                <a:hlinkClick r:id="rId3"/>
              </a:rPr>
              <a:t>http://fdacrm.ir</a:t>
            </a:r>
            <a:r>
              <a:rPr lang="en-US" sz="3600" dirty="0" smtClean="0">
                <a:hlinkClick r:id="rId3"/>
              </a:rPr>
              <a:t>/</a:t>
            </a:r>
            <a:endParaRPr lang="en-US" sz="3600" dirty="0" smtClean="0"/>
          </a:p>
          <a:p>
            <a:pPr algn="l"/>
            <a:endParaRPr lang="en-US" sz="3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2260087"/>
            <a:ext cx="8458200" cy="437941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048000" y="3047999"/>
            <a:ext cx="45015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a-IR" sz="2400" dirty="0" smtClean="0">
                <a:solidFill>
                  <a:srgbClr val="FFFF00"/>
                </a:solidFill>
                <a:cs typeface="B Titr" pitchFamily="2" charset="-78"/>
              </a:rPr>
              <a:t>کد بهداشتی باید </a:t>
            </a:r>
            <a:r>
              <a:rPr lang="fa-IR" sz="2400" u="sng" dirty="0" smtClean="0">
                <a:solidFill>
                  <a:srgbClr val="FFFF00"/>
                </a:solidFill>
                <a:cs typeface="B Titr" pitchFamily="2" charset="-78"/>
              </a:rPr>
              <a:t>عینا</a:t>
            </a:r>
            <a:r>
              <a:rPr lang="fa-IR" sz="2400" dirty="0" smtClean="0">
                <a:solidFill>
                  <a:srgbClr val="FFFF00"/>
                </a:solidFill>
                <a:cs typeface="B Titr" pitchFamily="2" charset="-78"/>
              </a:rPr>
              <a:t> در کادر تایپ شود.</a:t>
            </a:r>
            <a:endParaRPr lang="en-US" sz="2400" dirty="0">
              <a:solidFill>
                <a:srgbClr val="FFFF00"/>
              </a:solidFill>
              <a:cs typeface="B Titr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71762360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 rtl="1"/>
            <a:r>
              <a:rPr lang="fa-IR" sz="3200" dirty="0" smtClean="0">
                <a:solidFill>
                  <a:schemeClr val="tx1"/>
                </a:solidFill>
                <a:cs typeface="B Titr" pitchFamily="2" charset="-78"/>
              </a:rPr>
              <a:t>وظیفه بازرسین در مواجهه با مواد غذایی مشکوک به فساد یا تقلب</a:t>
            </a:r>
            <a:endParaRPr lang="en-US" sz="3200" dirty="0">
              <a:solidFill>
                <a:schemeClr val="tx1"/>
              </a:solidFill>
              <a:cs typeface="B Tit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19100" y="1447800"/>
            <a:ext cx="8229600" cy="4525963"/>
          </a:xfrm>
        </p:spPr>
        <p:txBody>
          <a:bodyPr>
            <a:normAutofit/>
          </a:bodyPr>
          <a:lstStyle/>
          <a:p>
            <a:pPr algn="r" rtl="1"/>
            <a:r>
              <a:rPr lang="fa-IR" sz="2800" dirty="0" smtClean="0">
                <a:cs typeface="B Nazanin" pitchFamily="2" charset="-78"/>
              </a:rPr>
              <a:t>بازرسین در صورت مشاهده مواد مشکوک به تقلب باید ضمن توقیف محموله ، با همکاهنگی با آزمایشگاه نمونه برداری انجام دهند.</a:t>
            </a:r>
            <a:endParaRPr lang="en-US" sz="2800" dirty="0">
              <a:cs typeface="B Nazanin" pitchFamily="2" charset="-78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00" t="8245" r="7919" b="7837"/>
          <a:stretch/>
        </p:blipFill>
        <p:spPr bwMode="auto">
          <a:xfrm>
            <a:off x="1447800" y="2667000"/>
            <a:ext cx="6172200" cy="38644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37331825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8229600" cy="609600"/>
          </a:xfrm>
        </p:spPr>
        <p:txBody>
          <a:bodyPr>
            <a:noAutofit/>
          </a:bodyPr>
          <a:lstStyle/>
          <a:p>
            <a:pPr algn="ctr"/>
            <a:r>
              <a:rPr lang="fa-IR" sz="2800" dirty="0" smtClean="0">
                <a:cs typeface="B Titr" pitchFamily="2" charset="-78"/>
              </a:rPr>
              <a:t>مهم ترین ملاحظات هنگام نمونه برداری از مواد غذایی مشکوک </a:t>
            </a:r>
            <a:endParaRPr lang="en-US" sz="2800" dirty="0">
              <a:cs typeface="B Tit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92500"/>
          </a:bodyPr>
          <a:lstStyle/>
          <a:p>
            <a:pPr algn="r" rtl="1">
              <a:lnSpc>
                <a:spcPct val="150000"/>
              </a:lnSpc>
            </a:pPr>
            <a:r>
              <a:rPr lang="fa-IR" sz="2400" dirty="0" smtClean="0">
                <a:cs typeface="B Nazanin" pitchFamily="2" charset="-78"/>
              </a:rPr>
              <a:t>تنظیم دقیق صورتجلسه در 3 نسخه</a:t>
            </a:r>
          </a:p>
          <a:p>
            <a:pPr algn="r" rtl="1">
              <a:lnSpc>
                <a:spcPct val="150000"/>
              </a:lnSpc>
            </a:pPr>
            <a:r>
              <a:rPr lang="fa-IR" sz="2400" dirty="0" smtClean="0">
                <a:cs typeface="B Nazanin" pitchFamily="2" charset="-78"/>
              </a:rPr>
              <a:t>برداشت 3 نمونه یکسان که نماینده کل جنس مشکوک باشد در شرایط و با ظروف استریل</a:t>
            </a:r>
          </a:p>
          <a:p>
            <a:pPr algn="r" rtl="1">
              <a:lnSpc>
                <a:spcPct val="150000"/>
              </a:lnSpc>
            </a:pPr>
            <a:r>
              <a:rPr lang="fa-IR" sz="2400" dirty="0" smtClean="0">
                <a:cs typeface="B Nazanin" pitchFamily="2" charset="-78"/>
              </a:rPr>
              <a:t>پلمپ مجزای هر 3 نمونه برداشت شده و همچنین کل جنس مشکوک</a:t>
            </a:r>
          </a:p>
          <a:p>
            <a:pPr algn="r" rtl="1">
              <a:lnSpc>
                <a:spcPct val="150000"/>
              </a:lnSpc>
            </a:pPr>
            <a:r>
              <a:rPr lang="fa-IR" sz="2400" dirty="0" smtClean="0">
                <a:cs typeface="B Nazanin" pitchFamily="2" charset="-78"/>
              </a:rPr>
              <a:t>نگهداری یک نمونه پلمپ شده به همراه کل جنس پلمپ شده نزد متصدی به رسم امانت</a:t>
            </a:r>
          </a:p>
          <a:p>
            <a:pPr algn="r" rtl="1">
              <a:lnSpc>
                <a:spcPct val="150000"/>
              </a:lnSpc>
            </a:pPr>
            <a:r>
              <a:rPr lang="fa-IR" sz="2400" dirty="0" smtClean="0">
                <a:cs typeface="B Nazanin" pitchFamily="2" charset="-78"/>
              </a:rPr>
              <a:t>برچسب گذاری و ثبت دقیق اطلاعات نمونه</a:t>
            </a:r>
          </a:p>
          <a:p>
            <a:pPr algn="r" rtl="1">
              <a:lnSpc>
                <a:spcPct val="150000"/>
              </a:lnSpc>
            </a:pPr>
            <a:r>
              <a:rPr lang="fa-IR" sz="2400" dirty="0" smtClean="0">
                <a:cs typeface="B Nazanin" pitchFamily="2" charset="-78"/>
              </a:rPr>
              <a:t>انتقال 2 نمونه پلمپ شده در دما و شرایط مطلوب به مرکز بهداشت</a:t>
            </a:r>
          </a:p>
          <a:p>
            <a:pPr algn="r" rtl="1">
              <a:lnSpc>
                <a:spcPct val="150000"/>
              </a:lnSpc>
            </a:pPr>
            <a:r>
              <a:rPr lang="fa-IR" sz="2400" dirty="0" smtClean="0">
                <a:cs typeface="B Nazanin" pitchFamily="2" charset="-78"/>
              </a:rPr>
              <a:t>انتقال سریع یک نمونه به آزمایشگاه مواد غذایی</a:t>
            </a:r>
          </a:p>
          <a:p>
            <a:pPr algn="r" rtl="1">
              <a:lnSpc>
                <a:spcPct val="150000"/>
              </a:lnSpc>
            </a:pPr>
            <a:r>
              <a:rPr lang="fa-IR" sz="2400" dirty="0" smtClean="0">
                <a:cs typeface="B Nazanin" pitchFamily="2" charset="-78"/>
              </a:rPr>
              <a:t>نگهداری یک نمونه(شاهد) در مرکز بهداشت در شرایط دمایی مطلوب</a:t>
            </a:r>
          </a:p>
          <a:p>
            <a:pPr algn="r" rt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0781141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3200" dirty="0" smtClean="0">
                <a:solidFill>
                  <a:schemeClr val="tx1"/>
                </a:solidFill>
                <a:cs typeface="B Titr" pitchFamily="2" charset="-78"/>
              </a:rPr>
              <a:t>روش های مختلف پلمپ مواد غذایی در محل</a:t>
            </a:r>
            <a:endParaRPr lang="en-US" sz="3200" dirty="0">
              <a:solidFill>
                <a:schemeClr val="tx1"/>
              </a:solidFill>
              <a:cs typeface="B Tit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 rtl="1">
              <a:lnSpc>
                <a:spcPct val="150000"/>
              </a:lnSpc>
            </a:pPr>
            <a:r>
              <a:rPr lang="fa-IR" sz="2800" dirty="0" smtClean="0">
                <a:cs typeface="B Nazanin" pitchFamily="2" charset="-78"/>
              </a:rPr>
              <a:t>نگهداری در فریزر و پلمپ فریزر</a:t>
            </a:r>
          </a:p>
          <a:p>
            <a:pPr algn="just" rtl="1">
              <a:lnSpc>
                <a:spcPct val="150000"/>
              </a:lnSpc>
            </a:pPr>
            <a:r>
              <a:rPr lang="fa-IR" sz="2800" dirty="0" smtClean="0">
                <a:cs typeface="B Nazanin" pitchFamily="2" charset="-78"/>
              </a:rPr>
              <a:t>نگهداری در سردخانه و پلمپ سردخانه</a:t>
            </a:r>
          </a:p>
          <a:p>
            <a:pPr algn="just" rtl="1">
              <a:lnSpc>
                <a:spcPct val="150000"/>
              </a:lnSpc>
            </a:pPr>
            <a:r>
              <a:rPr lang="fa-IR" sz="2800" dirty="0" smtClean="0">
                <a:cs typeface="B Nazanin" pitchFamily="2" charset="-78"/>
              </a:rPr>
              <a:t>چیدن در کارتن و یا گونی و پلمپ چهار طرف آن و سپس نگهداری در یخچال یا فریزر</a:t>
            </a:r>
          </a:p>
          <a:p>
            <a:pPr algn="just" rtl="1">
              <a:lnSpc>
                <a:spcPct val="150000"/>
              </a:lnSpc>
            </a:pPr>
            <a:r>
              <a:rPr lang="fa-IR" sz="2800" dirty="0" smtClean="0">
                <a:cs typeface="B Nazanin" pitchFamily="2" charset="-78"/>
              </a:rPr>
              <a:t>نگهداری در انبار مناسب یا در اتاقک مجزا و پلمپ درب ورودی و احیانا پنجره های باز شو</a:t>
            </a:r>
          </a:p>
          <a:p>
            <a:pPr algn="r" rtl="1"/>
            <a:endParaRPr lang="fa-IR" dirty="0" smtClean="0"/>
          </a:p>
          <a:p>
            <a:pPr algn="r" rt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8300453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a-IR" sz="4000" dirty="0" smtClean="0">
                <a:cs typeface="B Titr" pitchFamily="2" charset="-78"/>
              </a:rPr>
              <a:t>معدوم سازی مقادیر کم مواد غذایی</a:t>
            </a:r>
            <a:endParaRPr lang="en-US" sz="4000" dirty="0">
              <a:cs typeface="B Tit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 rtl="1">
              <a:lnSpc>
                <a:spcPct val="150000"/>
              </a:lnSpc>
            </a:pPr>
            <a:r>
              <a:rPr lang="fa-IR" sz="2800" dirty="0" smtClean="0">
                <a:cs typeface="B Nazanin" pitchFamily="2" charset="-78"/>
              </a:rPr>
              <a:t>ریختن مواد سفید کننده، شوینده یا مواد نفتی روی اجناس جامد روباز در سطل زباله</a:t>
            </a:r>
          </a:p>
          <a:p>
            <a:pPr algn="just" rtl="1">
              <a:lnSpc>
                <a:spcPct val="150000"/>
              </a:lnSpc>
            </a:pPr>
            <a:r>
              <a:rPr lang="fa-IR" sz="2800" dirty="0" smtClean="0">
                <a:cs typeface="B Nazanin" pitchFamily="2" charset="-78"/>
              </a:rPr>
              <a:t>تخلیه مواد غذایی مایع در شبکه فاضلاب</a:t>
            </a:r>
          </a:p>
          <a:p>
            <a:pPr algn="just" rtl="1">
              <a:lnSpc>
                <a:spcPct val="150000"/>
              </a:lnSpc>
            </a:pPr>
            <a:r>
              <a:rPr lang="fa-IR" sz="2800" dirty="0" smtClean="0">
                <a:cs typeface="B Nazanin" pitchFamily="2" charset="-78"/>
              </a:rPr>
              <a:t>باز نمودن درب و تخلیه محتویات مواد غذایی بسته بندی </a:t>
            </a:r>
          </a:p>
          <a:p>
            <a:pPr algn="r" rt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8357822"/>
      </p:ext>
    </p:extLst>
  </p:cSld>
  <p:clrMapOvr>
    <a:masterClrMapping/>
  </p:clrMapOvr>
</p:sld>
</file>

<file path=ppt/theme/_rels/them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12.jpeg"/></Relationships>
</file>

<file path=ppt/theme/_rels/them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theme/_rels/them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3.jpeg"/></Relationships>
</file>

<file path=ppt/theme/_rels/them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image" Target="../media/image14.jpeg"/></Relationships>
</file>

<file path=ppt/theme/_rels/them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3.jpeg"/></Relationships>
</file>

<file path=ppt/theme/_rels/them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_rels/them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image" Target="../media/image5.jpeg"/></Relationships>
</file>

<file path=ppt/theme/_rels/them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8.jpeg"/></Relationships>
</file>

<file path=ppt/theme/_rels/them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theme/_rels/them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image" Target="../media/image5.jpeg"/></Relationships>
</file>

<file path=ppt/theme/_rels/them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image" Target="../media/image7.jpeg"/></Relationships>
</file>

<file path=ppt/theme/_rels/them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0.jpeg"/></Relationships>
</file>

<file path=ppt/theme/_rels/them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jpeg"/></Relationships>
</file>

<file path=ppt/theme/theme1.xml><?xml version="1.0" encoding="utf-8"?>
<a:theme xmlns:a="http://schemas.openxmlformats.org/drawingml/2006/main" name="Office Theme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Orig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1_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NewsPrint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Media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1_NewsPrint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1_Clarity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16.xml><?xml version="1.0" encoding="utf-8"?>
<a:theme xmlns:a="http://schemas.openxmlformats.org/drawingml/2006/main" name="Horizon">
  <a:themeElements>
    <a:clrScheme name="Custom 4">
      <a:dk1>
        <a:srgbClr val="FFFFFF"/>
      </a:dk1>
      <a:lt1>
        <a:sysClr val="window" lastClr="FFFFFF"/>
      </a:lt1>
      <a:dk2>
        <a:srgbClr val="3E3D2D"/>
      </a:dk2>
      <a:lt2>
        <a:srgbClr val="FFFFFF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Horizon">
      <a:maj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Horizon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40000"/>
              </a:schemeClr>
            </a:gs>
            <a:gs pos="31000">
              <a:schemeClr val="phClr">
                <a:tint val="100000"/>
                <a:shade val="90000"/>
                <a:alpha val="100000"/>
              </a:schemeClr>
            </a:gs>
            <a:gs pos="100000">
              <a:schemeClr val="phClr">
                <a:tint val="100000"/>
                <a:shade val="80000"/>
                <a:alpha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80000"/>
              </a:schemeClr>
            </a:gs>
            <a:gs pos="41000">
              <a:schemeClr val="phClr">
                <a:tint val="100000"/>
                <a:shade val="100000"/>
                <a:alpha val="100000"/>
                <a:satMod val="150000"/>
              </a:schemeClr>
            </a:gs>
            <a:gs pos="100000">
              <a:schemeClr val="phClr">
                <a:tint val="100000"/>
                <a:shade val="65000"/>
                <a:alpha val="100000"/>
              </a:schemeClr>
            </a:gs>
          </a:gsLst>
          <a:path path="circle">
            <a:fillToRect l="50000" t="80000" r="100000" b="100000"/>
          </a:path>
        </a:gradFill>
      </a:bgFillStyleLst>
    </a:fmtScheme>
  </a:themeElements>
  <a:objectDefaults/>
  <a:extraClrSchemeLst/>
</a:theme>
</file>

<file path=ppt/theme/theme17.xml><?xml version="1.0" encoding="utf-8"?>
<a:theme xmlns:a="http://schemas.openxmlformats.org/drawingml/2006/main" name="1_Civic">
  <a:themeElements>
    <a:clrScheme name="Custom 2">
      <a:dk1>
        <a:sysClr val="windowText" lastClr="000000"/>
      </a:dk1>
      <a:lt1>
        <a:sysClr val="window" lastClr="FFFFFF"/>
      </a:lt1>
      <a:dk2>
        <a:srgbClr val="3E3D2D"/>
      </a:dk2>
      <a:lt2>
        <a:srgbClr val="F4FCE4"/>
      </a:lt2>
      <a:accent1>
        <a:srgbClr val="F4FCE4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18.xml><?xml version="1.0" encoding="utf-8"?>
<a:theme xmlns:a="http://schemas.openxmlformats.org/drawingml/2006/main" name="BlackTie">
  <a:themeElements>
    <a:clrScheme name="BlackTie">
      <a:dk1>
        <a:srgbClr val="000000"/>
      </a:dk1>
      <a:lt1>
        <a:srgbClr val="FFFFFF"/>
      </a:lt1>
      <a:dk2>
        <a:srgbClr val="46464A"/>
      </a:dk2>
      <a:lt2>
        <a:srgbClr val="E3DCCF"/>
      </a:lt2>
      <a:accent1>
        <a:srgbClr val="6F6F74"/>
      </a:accent1>
      <a:accent2>
        <a:srgbClr val="A7B789"/>
      </a:accent2>
      <a:accent3>
        <a:srgbClr val="BEAE98"/>
      </a:accent3>
      <a:accent4>
        <a:srgbClr val="92A9B9"/>
      </a:accent4>
      <a:accent5>
        <a:srgbClr val="9C8265"/>
      </a:accent5>
      <a:accent6>
        <a:srgbClr val="8D6974"/>
      </a:accent6>
      <a:hlink>
        <a:srgbClr val="67AABF"/>
      </a:hlink>
      <a:folHlink>
        <a:srgbClr val="B1B5AB"/>
      </a:folHlink>
    </a:clrScheme>
    <a:fontScheme name="BlackTie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BlackTie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20000"/>
              </a:schemeClr>
            </a:gs>
            <a:gs pos="30000">
              <a:schemeClr val="phClr">
                <a:tint val="61000"/>
                <a:satMod val="220000"/>
              </a:schemeClr>
            </a:gs>
            <a:gs pos="45000">
              <a:schemeClr val="phClr">
                <a:tint val="66000"/>
                <a:satMod val="240000"/>
              </a:schemeClr>
            </a:gs>
            <a:gs pos="55000">
              <a:schemeClr val="phClr">
                <a:tint val="66000"/>
                <a:satMod val="220000"/>
              </a:schemeClr>
            </a:gs>
            <a:gs pos="73000">
              <a:schemeClr val="phClr">
                <a:tint val="61000"/>
                <a:satMod val="220000"/>
              </a:schemeClr>
            </a:gs>
            <a:gs pos="100000">
              <a:schemeClr val="phClr">
                <a:tint val="45000"/>
                <a:satMod val="22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  <a:satMod val="110000"/>
              </a:schemeClr>
            </a:gs>
            <a:gs pos="30000">
              <a:schemeClr val="phClr">
                <a:shade val="90000"/>
                <a:satMod val="120000"/>
              </a:schemeClr>
            </a:gs>
            <a:gs pos="45000">
              <a:schemeClr val="phClr">
                <a:shade val="100000"/>
                <a:satMod val="128000"/>
              </a:schemeClr>
            </a:gs>
            <a:gs pos="55000">
              <a:schemeClr val="phClr">
                <a:shade val="100000"/>
                <a:satMod val="128000"/>
              </a:schemeClr>
            </a:gs>
            <a:gs pos="73000">
              <a:schemeClr val="phClr">
                <a:shade val="90000"/>
                <a:satMod val="120000"/>
              </a:schemeClr>
            </a:gs>
            <a:gs pos="100000">
              <a:schemeClr val="phClr">
                <a:shade val="63000"/>
                <a:satMod val="110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1909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7150" dist="38100" dir="5400000" algn="br" rotWithShape="0">
              <a:srgbClr val="000000">
                <a:alpha val="57000"/>
              </a:srgbClr>
            </a:outerShdw>
          </a:effectLst>
          <a:scene3d>
            <a:camera prst="orthographicFront">
              <a:rot lat="0" lon="0" rev="0"/>
            </a:camera>
            <a:lightRig rig="twoPt" dir="t">
              <a:rot lat="0" lon="0" rev="1800000"/>
            </a:lightRig>
          </a:scene3d>
          <a:sp3d>
            <a:bevelT w="44450" h="31750" prst="coolSlant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20000"/>
              </a:schemeClr>
            </a:duotone>
          </a:blip>
          <a:stretch/>
        </a:blip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30000"/>
                <a:satMod val="255000"/>
              </a:schemeClr>
            </a:gs>
          </a:gsLst>
          <a:path path="circle">
            <a:fillToRect l="50000" t="-80000" r="50000" b="180000"/>
          </a:path>
        </a:gradFill>
      </a:bgFillStyleLst>
    </a:fmtScheme>
  </a:themeElements>
  <a:objectDefaults/>
  <a:extraClrSchemeLst/>
</a:theme>
</file>

<file path=ppt/theme/theme1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Elemental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Angles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Clarity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Civic">
  <a:themeElements>
    <a:clrScheme name="Custom 1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Hardcover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Hardcover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Hardcover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Equity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Apothecary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pothecary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pothecary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2661</TotalTime>
  <Words>4661</Words>
  <Application>Microsoft Office PowerPoint</Application>
  <PresentationFormat>On-screen Show (4:3)</PresentationFormat>
  <Paragraphs>632</Paragraphs>
  <Slides>102</Slides>
  <Notes>96</Notes>
  <HiddenSlides>0</HiddenSlides>
  <MMClips>1</MMClips>
  <ScaleCrop>false</ScaleCrop>
  <HeadingPairs>
    <vt:vector size="4" baseType="variant">
      <vt:variant>
        <vt:lpstr>Theme</vt:lpstr>
      </vt:variant>
      <vt:variant>
        <vt:i4>18</vt:i4>
      </vt:variant>
      <vt:variant>
        <vt:lpstr>Slide Titles</vt:lpstr>
      </vt:variant>
      <vt:variant>
        <vt:i4>102</vt:i4>
      </vt:variant>
    </vt:vector>
  </HeadingPairs>
  <TitlesOfParts>
    <vt:vector size="120" baseType="lpstr">
      <vt:lpstr>Office Theme</vt:lpstr>
      <vt:lpstr>1_Office Theme</vt:lpstr>
      <vt:lpstr>Angles</vt:lpstr>
      <vt:lpstr>Clarity</vt:lpstr>
      <vt:lpstr>Austin</vt:lpstr>
      <vt:lpstr>Civic</vt:lpstr>
      <vt:lpstr>Hardcover</vt:lpstr>
      <vt:lpstr>Equity</vt:lpstr>
      <vt:lpstr>Apothecary</vt:lpstr>
      <vt:lpstr>Origin</vt:lpstr>
      <vt:lpstr>1_Austin</vt:lpstr>
      <vt:lpstr>NewsPrint</vt:lpstr>
      <vt:lpstr>Median</vt:lpstr>
      <vt:lpstr>1_NewsPrint</vt:lpstr>
      <vt:lpstr>1_Clarity</vt:lpstr>
      <vt:lpstr>Horizon</vt:lpstr>
      <vt:lpstr>1_Civic</vt:lpstr>
      <vt:lpstr>BlackTie</vt:lpstr>
      <vt:lpstr>PowerPoint Presentation</vt:lpstr>
      <vt:lpstr>PowerPoint Presentation</vt:lpstr>
      <vt:lpstr>مقدمه</vt:lpstr>
      <vt:lpstr>PowerPoint Presentation</vt:lpstr>
      <vt:lpstr>PowerPoint Presentation</vt:lpstr>
      <vt:lpstr>تعریف تقلب در مواد غذایی از نظر FDA</vt:lpstr>
      <vt:lpstr>اهمیت شناخت تقلب</vt:lpstr>
      <vt:lpstr>انواع تقلب</vt:lpstr>
      <vt:lpstr>PowerPoint Presentation</vt:lpstr>
      <vt:lpstr> آزمایش هاي ارگانولپتیکی </vt:lpstr>
      <vt:lpstr> آزمایش هاي ارگانولپتیکی </vt:lpstr>
      <vt:lpstr>تقلب درانواع </vt:lpstr>
      <vt:lpstr>سرانه مصرف نان در کشور 120 تا 150 کیلوگرم در سال می باشد.</vt:lpstr>
      <vt:lpstr>PowerPoint Presentation</vt:lpstr>
      <vt:lpstr>PowerPoint Presentation</vt:lpstr>
      <vt:lpstr>PowerPoint Presentation</vt:lpstr>
      <vt:lpstr>PowerPoint Presentation</vt:lpstr>
      <vt:lpstr>مشکلات بهداشتی مصرف جوش شیرین برای انسان</vt:lpstr>
      <vt:lpstr>PowerPoint Presentation</vt:lpstr>
      <vt:lpstr>راه های تشخیص جوش شیرین در نان</vt:lpstr>
      <vt:lpstr>تشخیص جوش شیرین</vt:lpstr>
      <vt:lpstr>جوهر لیمو چیست؟</vt:lpstr>
      <vt:lpstr>زاج سفید (آلوم)</vt:lpstr>
      <vt:lpstr>بلانکیت (جوهر قند)</vt:lpstr>
      <vt:lpstr>کاربرد بلانکیت در نان</vt:lpstr>
      <vt:lpstr>PowerPoint Presentation</vt:lpstr>
      <vt:lpstr>عوارض بلانکیت در انسان</vt:lpstr>
      <vt:lpstr>بکینگ پودر</vt:lpstr>
      <vt:lpstr>سنگ نمک، نمک رودخانه، نمک صنعتی</vt:lpstr>
      <vt:lpstr>PowerPoint Presentation</vt:lpstr>
      <vt:lpstr>PowerPoint Presentation</vt:lpstr>
      <vt:lpstr>استفاده از سبوس های فله فاقد مشخصات</vt:lpstr>
      <vt:lpstr>نکته</vt:lpstr>
      <vt:lpstr>سایر تقلبات در نانوایی</vt:lpstr>
      <vt:lpstr>تخلفات در صنف نان فانتزی</vt:lpstr>
      <vt:lpstr>تقلبات در لبنیات</vt:lpstr>
      <vt:lpstr>پوشاندن ترشیدگی و فساد شیر:</vt:lpstr>
      <vt:lpstr>تقلبات در کشک</vt:lpstr>
      <vt:lpstr>تقلبات در ماست</vt:lpstr>
      <vt:lpstr>تخلفات در دوغ </vt:lpstr>
      <vt:lpstr>تقلبات در کره</vt:lpstr>
      <vt:lpstr>تقلبات در صنف پخت و پز مواد غذایی</vt:lpstr>
      <vt:lpstr>تخلفات و تقلبات در صنف کباب کوبیده</vt:lpstr>
      <vt:lpstr>تخلفات و تقلبات در صنف کباب کوبیده</vt:lpstr>
      <vt:lpstr>سایر تقلبات در صنف پزندگان مواد غذایی</vt:lpstr>
      <vt:lpstr>مضرات رنگ های شیمیایی</vt:lpstr>
      <vt:lpstr>استفاده نادرست از روغن های پخت و پز</vt:lpstr>
      <vt:lpstr>افزودن زاج سفید به برنج</vt:lpstr>
      <vt:lpstr>استفاده از جوهر لیمو(اسید سیتریک)</vt:lpstr>
      <vt:lpstr>سایر تخلفات و تقلبات </vt:lpstr>
      <vt:lpstr>PowerPoint Presentation</vt:lpstr>
      <vt:lpstr>تخلفات در صنف طباخی</vt:lpstr>
      <vt:lpstr>تخلفات و تخلفات در صنف اغذیه فروشی</vt:lpstr>
      <vt:lpstr>مشخصات کالباس و سوسیس و نحوه تشخیص فساد در آنها </vt:lpstr>
      <vt:lpstr>PowerPoint Presentation</vt:lpstr>
      <vt:lpstr>PowerPoint Presentation</vt:lpstr>
      <vt:lpstr>تقلبات و تخلفات در صنف گوشت و فرآورده های گوشتی</vt:lpstr>
      <vt:lpstr>وظیفه بازرسین بهداشت محیط در برخورد با تخلفات فرآورده های خام دامی </vt:lpstr>
      <vt:lpstr>راه های تشخیص مرغ تازه از فاسد</vt:lpstr>
      <vt:lpstr>تخلفات و تقلبات در صنف قنادی ها </vt:lpstr>
      <vt:lpstr>PowerPoint Presentation</vt:lpstr>
      <vt:lpstr>PowerPoint Presentation</vt:lpstr>
      <vt:lpstr>PowerPoint Presentation</vt:lpstr>
      <vt:lpstr>استفاده از پودرها و نقل های با جلای فلزی غیرمجاز</vt:lpstr>
      <vt:lpstr>PowerPoint Presentation</vt:lpstr>
      <vt:lpstr>PowerPoint Presentation</vt:lpstr>
      <vt:lpstr>استفاده از تخم مرغ های شکسته دارای بار میکروبی بالا استفاده از تخم مرغ های شکسته در صنوف ممنوع بوده و صرفا استفاده صنعتی دارد. </vt:lpstr>
      <vt:lpstr>PowerPoint Presentation</vt:lpstr>
      <vt:lpstr>استفاده از باقالی بو داده بجای پسته</vt:lpstr>
      <vt:lpstr>PowerPoint Presentation</vt:lpstr>
      <vt:lpstr>PowerPoint Presentation</vt:lpstr>
      <vt:lpstr>PowerPoint Presentation</vt:lpstr>
      <vt:lpstr>PowerPoint Presentation</vt:lpstr>
      <vt:lpstr>تقلبات و تخلفات در صنف آبمیوه و بستنی</vt:lpstr>
      <vt:lpstr>تقلبات در صنف خشکبار</vt:lpstr>
      <vt:lpstr>تقلبات و تخلفات در صنف عطاران</vt:lpstr>
      <vt:lpstr>تقلبات در انواع ادویه</vt:lpstr>
      <vt:lpstr>تقلبات زعفران</vt:lpstr>
      <vt:lpstr>PowerPoint Presentation</vt:lpstr>
      <vt:lpstr>PowerPoint Presentation</vt:lpstr>
      <vt:lpstr>گیاه گلرنگ</vt:lpstr>
      <vt:lpstr>کلاله زعفران اصلی</vt:lpstr>
      <vt:lpstr>روش قدیمی تست زعفران در خانه</vt:lpstr>
      <vt:lpstr>تشخیص تقلب در زعفران با استفاده از آب جوش</vt:lpstr>
      <vt:lpstr>PowerPoint Presentation</vt:lpstr>
      <vt:lpstr>PowerPoint Presentation</vt:lpstr>
      <vt:lpstr>تست زعفران با بنزین </vt:lpstr>
      <vt:lpstr>PowerPoint Presentation</vt:lpstr>
      <vt:lpstr>تقلب در عسل</vt:lpstr>
      <vt:lpstr>PowerPoint Presentation</vt:lpstr>
      <vt:lpstr>نکته</vt:lpstr>
      <vt:lpstr>تشخیص عسل تقلبی</vt:lpstr>
      <vt:lpstr>PowerPoint Presentation</vt:lpstr>
      <vt:lpstr>جنبه های قانونی تقلب در مواد غذایی</vt:lpstr>
      <vt:lpstr>استعلام کد بهداشتی مواد غذایی</vt:lpstr>
      <vt:lpstr>وظیفه بازرسین در مواجهه با مواد غذایی مشکوک به فساد یا تقلب</vt:lpstr>
      <vt:lpstr>مهم ترین ملاحظات هنگام نمونه برداری از مواد غذایی مشکوک </vt:lpstr>
      <vt:lpstr>روش های مختلف پلمپ مواد غذایی در محل</vt:lpstr>
      <vt:lpstr>معدوم سازی مقادیر کم مواد غذایی</vt:lpstr>
      <vt:lpstr>معدوم سازی مقادیر زیاد مواد غذایی</vt:lpstr>
      <vt:lpstr>منابع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shirghazi fahime</dc:creator>
  <cp:lastModifiedBy>shirghazi fahime</cp:lastModifiedBy>
  <cp:revision>212</cp:revision>
  <cp:lastPrinted>2022-11-07T09:48:53Z</cp:lastPrinted>
  <dcterms:created xsi:type="dcterms:W3CDTF">2022-10-16T07:35:30Z</dcterms:created>
  <dcterms:modified xsi:type="dcterms:W3CDTF">2023-02-12T08:52:37Z</dcterms:modified>
</cp:coreProperties>
</file>