
<file path=[Content_Types].xml><?xml version="1.0" encoding="utf-8"?>
<Types xmlns="http://schemas.openxmlformats.org/package/2006/content-types">
  <Default Extension="jpeg" ContentType="image/jpeg"/>
  <Default Extension="jp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7"/>
  </p:notesMasterIdLst>
  <p:sldIdLst>
    <p:sldId id="256" r:id="rId2"/>
    <p:sldId id="303" r:id="rId3"/>
    <p:sldId id="259" r:id="rId4"/>
    <p:sldId id="304" r:id="rId5"/>
    <p:sldId id="305" r:id="rId6"/>
    <p:sldId id="310" r:id="rId7"/>
    <p:sldId id="796" r:id="rId8"/>
    <p:sldId id="801" r:id="rId9"/>
    <p:sldId id="802" r:id="rId10"/>
    <p:sldId id="803" r:id="rId11"/>
    <p:sldId id="808" r:id="rId12"/>
    <p:sldId id="307" r:id="rId13"/>
    <p:sldId id="308" r:id="rId14"/>
    <p:sldId id="309" r:id="rId15"/>
    <p:sldId id="398" r:id="rId16"/>
    <p:sldId id="394" r:id="rId17"/>
    <p:sldId id="391" r:id="rId18"/>
    <p:sldId id="395" r:id="rId19"/>
    <p:sldId id="396" r:id="rId20"/>
    <p:sldId id="397" r:id="rId21"/>
    <p:sldId id="361" r:id="rId22"/>
    <p:sldId id="399" r:id="rId23"/>
    <p:sldId id="401" r:id="rId24"/>
    <p:sldId id="402" r:id="rId25"/>
    <p:sldId id="40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45" y="49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35E831-AEF7-40FE-BBA0-B6CB77142054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6387BD8-7B4C-4DFB-825D-6CF240C523A6}">
      <dgm:prSet phldrT="[Text]" custT="1"/>
      <dgm:spPr/>
      <dgm:t>
        <a:bodyPr/>
        <a:lstStyle/>
        <a:p>
          <a:r>
            <a:rPr lang="fa-IR" sz="1600" dirty="0">
              <a:cs typeface="B Titr" panose="00000700000000000000" pitchFamily="2" charset="-78"/>
            </a:rPr>
            <a:t>کل مواد</a:t>
          </a:r>
          <a:endParaRPr lang="en-US" sz="1600" dirty="0">
            <a:cs typeface="B Titr" panose="00000700000000000000" pitchFamily="2" charset="-78"/>
          </a:endParaRPr>
        </a:p>
      </dgm:t>
    </dgm:pt>
    <dgm:pt modelId="{9608C4E1-43B8-4B6E-8044-7DCC21EC2C34}" type="parTrans" cxnId="{E4747AD7-71EB-4FD1-B2FD-E1FC07DCEA49}">
      <dgm:prSet/>
      <dgm:spPr/>
      <dgm:t>
        <a:bodyPr/>
        <a:lstStyle/>
        <a:p>
          <a:endParaRPr lang="en-US"/>
        </a:p>
      </dgm:t>
    </dgm:pt>
    <dgm:pt modelId="{31DC90CC-3E5F-421E-95D6-A9B85CD6D96B}" type="sibTrans" cxnId="{E4747AD7-71EB-4FD1-B2FD-E1FC07DCEA49}">
      <dgm:prSet/>
      <dgm:spPr/>
      <dgm:t>
        <a:bodyPr/>
        <a:lstStyle/>
        <a:p>
          <a:endParaRPr lang="en-US"/>
        </a:p>
      </dgm:t>
    </dgm:pt>
    <dgm:pt modelId="{A85D6E92-9E19-43AC-9300-6B793A3DC070}">
      <dgm:prSet phldrT="[Text]"/>
      <dgm:spPr/>
      <dgm:t>
        <a:bodyPr/>
        <a:lstStyle/>
        <a:p>
          <a:pPr algn="ctr">
            <a:buNone/>
          </a:pPr>
          <a:r>
            <a:rPr lang="fa-IR" dirty="0">
              <a:cs typeface="B Zar" panose="00000400000000000000" pitchFamily="2" charset="-78"/>
            </a:rPr>
            <a:t>کل قانون دارای 73 ماده و 81 تبصره و 236 تکیلف قانونی است</a:t>
          </a:r>
          <a:endParaRPr lang="en-US" dirty="0">
            <a:cs typeface="B Zar" panose="00000400000000000000" pitchFamily="2" charset="-78"/>
          </a:endParaRPr>
        </a:p>
      </dgm:t>
    </dgm:pt>
    <dgm:pt modelId="{3B4219B0-3894-46EA-8EBA-116ECE21C601}" type="parTrans" cxnId="{C056213F-FD0F-4001-A11D-C1287B854F3B}">
      <dgm:prSet/>
      <dgm:spPr/>
      <dgm:t>
        <a:bodyPr/>
        <a:lstStyle/>
        <a:p>
          <a:endParaRPr lang="en-US"/>
        </a:p>
      </dgm:t>
    </dgm:pt>
    <dgm:pt modelId="{FF65D5BE-82CA-4015-B8CD-7CCC4AFBF466}" type="sibTrans" cxnId="{C056213F-FD0F-4001-A11D-C1287B854F3B}">
      <dgm:prSet/>
      <dgm:spPr/>
      <dgm:t>
        <a:bodyPr/>
        <a:lstStyle/>
        <a:p>
          <a:endParaRPr lang="en-US"/>
        </a:p>
      </dgm:t>
    </dgm:pt>
    <dgm:pt modelId="{DDC137A4-A381-407C-9D31-425AA28D94AA}">
      <dgm:prSet phldrT="[Text]" custT="1"/>
      <dgm:spPr/>
      <dgm:t>
        <a:bodyPr/>
        <a:lstStyle/>
        <a:p>
          <a:r>
            <a:rPr lang="fa-IR" sz="2000" dirty="0">
              <a:cs typeface="B Titr" panose="00000700000000000000" pitchFamily="2" charset="-78"/>
            </a:rPr>
            <a:t>وزارت بهداشت</a:t>
          </a:r>
          <a:endParaRPr lang="en-US" sz="2000" dirty="0">
            <a:cs typeface="B Titr" panose="00000700000000000000" pitchFamily="2" charset="-78"/>
          </a:endParaRPr>
        </a:p>
      </dgm:t>
    </dgm:pt>
    <dgm:pt modelId="{ED354204-B926-44CC-8BEF-CECEFFD92DDE}" type="parTrans" cxnId="{DC8B8FDA-CCEE-4B12-BBA4-9AE281721A1D}">
      <dgm:prSet/>
      <dgm:spPr/>
      <dgm:t>
        <a:bodyPr/>
        <a:lstStyle/>
        <a:p>
          <a:endParaRPr lang="en-US"/>
        </a:p>
      </dgm:t>
    </dgm:pt>
    <dgm:pt modelId="{5528FAD7-3673-491F-964A-5C265C5849F0}" type="sibTrans" cxnId="{DC8B8FDA-CCEE-4B12-BBA4-9AE281721A1D}">
      <dgm:prSet/>
      <dgm:spPr/>
      <dgm:t>
        <a:bodyPr/>
        <a:lstStyle/>
        <a:p>
          <a:endParaRPr lang="en-US"/>
        </a:p>
      </dgm:t>
    </dgm:pt>
    <dgm:pt modelId="{1D3B66D2-2D97-4BF2-B6C4-F33F5830F088}">
      <dgm:prSet phldrT="[Text]" custT="1"/>
      <dgm:spPr/>
      <dgm:t>
        <a:bodyPr/>
        <a:lstStyle/>
        <a:p>
          <a:pPr algn="ctr">
            <a:buNone/>
          </a:pPr>
          <a:endParaRPr lang="en-US" sz="2000" dirty="0">
            <a:cs typeface="B Zar" panose="00000400000000000000" pitchFamily="2" charset="-78"/>
          </a:endParaRPr>
        </a:p>
      </dgm:t>
    </dgm:pt>
    <dgm:pt modelId="{F8F5CDCC-0E30-415D-93D8-A0A602BDAA70}" type="parTrans" cxnId="{40745982-7E0D-4A36-88E0-24FEBC0A301D}">
      <dgm:prSet/>
      <dgm:spPr/>
      <dgm:t>
        <a:bodyPr/>
        <a:lstStyle/>
        <a:p>
          <a:endParaRPr lang="en-US"/>
        </a:p>
      </dgm:t>
    </dgm:pt>
    <dgm:pt modelId="{0C71512A-EA4A-4A0D-9DB0-8602C6CF2C12}" type="sibTrans" cxnId="{40745982-7E0D-4A36-88E0-24FEBC0A301D}">
      <dgm:prSet/>
      <dgm:spPr/>
      <dgm:t>
        <a:bodyPr/>
        <a:lstStyle/>
        <a:p>
          <a:endParaRPr lang="en-US"/>
        </a:p>
      </dgm:t>
    </dgm:pt>
    <dgm:pt modelId="{6C74E471-2A22-4FFF-B795-F0FE398CFCFF}">
      <dgm:prSet phldrT="[Text]" custT="1"/>
      <dgm:spPr/>
      <dgm:t>
        <a:bodyPr/>
        <a:lstStyle/>
        <a:p>
          <a:r>
            <a:rPr lang="fa-IR" sz="1600" dirty="0">
              <a:cs typeface="B Titr" panose="00000700000000000000" pitchFamily="2" charset="-78"/>
            </a:rPr>
            <a:t>معاونت بهداشت</a:t>
          </a:r>
          <a:endParaRPr lang="en-US" sz="1600" dirty="0">
            <a:cs typeface="B Titr" panose="00000700000000000000" pitchFamily="2" charset="-78"/>
          </a:endParaRPr>
        </a:p>
      </dgm:t>
    </dgm:pt>
    <dgm:pt modelId="{86A44A1B-DA05-4378-B144-ECB0D94C9D77}" type="parTrans" cxnId="{82B6DE92-F408-464C-8624-6F2B1396D27F}">
      <dgm:prSet/>
      <dgm:spPr/>
      <dgm:t>
        <a:bodyPr/>
        <a:lstStyle/>
        <a:p>
          <a:endParaRPr lang="en-US"/>
        </a:p>
      </dgm:t>
    </dgm:pt>
    <dgm:pt modelId="{46EB560E-64F5-41D7-947E-6A923CD1DF47}" type="sibTrans" cxnId="{82B6DE92-F408-464C-8624-6F2B1396D27F}">
      <dgm:prSet/>
      <dgm:spPr/>
      <dgm:t>
        <a:bodyPr/>
        <a:lstStyle/>
        <a:p>
          <a:endParaRPr lang="en-US"/>
        </a:p>
      </dgm:t>
    </dgm:pt>
    <dgm:pt modelId="{EF0C1A47-2A89-4F2A-B7AC-B9539707F254}">
      <dgm:prSet phldrT="[Text]" custT="1"/>
      <dgm:spPr/>
      <dgm:t>
        <a:bodyPr/>
        <a:lstStyle/>
        <a:p>
          <a:pPr algn="ctr"/>
          <a:r>
            <a:rPr lang="fa-IR" sz="2800" dirty="0">
              <a:cs typeface="B Zar" panose="00000400000000000000" pitchFamily="2" charset="-78"/>
            </a:rPr>
            <a:t>20 ماده  قانون ،تکیلف قانونی معاونت بهداشت است</a:t>
          </a:r>
          <a:endParaRPr lang="en-US" sz="1800" dirty="0"/>
        </a:p>
      </dgm:t>
    </dgm:pt>
    <dgm:pt modelId="{00F6C333-FFD9-44A5-AB80-19C9A6EFAC19}" type="parTrans" cxnId="{A8CDF43F-B149-4A46-A3BB-8019BC2F1DAD}">
      <dgm:prSet/>
      <dgm:spPr/>
      <dgm:t>
        <a:bodyPr/>
        <a:lstStyle/>
        <a:p>
          <a:endParaRPr lang="en-US"/>
        </a:p>
      </dgm:t>
    </dgm:pt>
    <dgm:pt modelId="{28130B83-8AE7-478C-B846-34DAE97DA1DD}" type="sibTrans" cxnId="{A8CDF43F-B149-4A46-A3BB-8019BC2F1DAD}">
      <dgm:prSet/>
      <dgm:spPr/>
      <dgm:t>
        <a:bodyPr/>
        <a:lstStyle/>
        <a:p>
          <a:endParaRPr lang="en-US"/>
        </a:p>
      </dgm:t>
    </dgm:pt>
    <dgm:pt modelId="{B5753C53-7DB1-4E21-86E7-A77B9CAC37F6}">
      <dgm:prSet phldrT="[Text]"/>
      <dgm:spPr/>
      <dgm:t>
        <a:bodyPr/>
        <a:lstStyle/>
        <a:p>
          <a:pPr algn="r">
            <a:buNone/>
          </a:pPr>
          <a:endParaRPr lang="en-US" sz="1300" dirty="0"/>
        </a:p>
      </dgm:t>
    </dgm:pt>
    <dgm:pt modelId="{B6CA1280-0666-4BBE-A035-BE862DDD5CA4}" type="parTrans" cxnId="{391597AB-3B7D-490E-A1FF-2DAC2643231A}">
      <dgm:prSet/>
      <dgm:spPr/>
      <dgm:t>
        <a:bodyPr/>
        <a:lstStyle/>
        <a:p>
          <a:endParaRPr lang="en-US"/>
        </a:p>
      </dgm:t>
    </dgm:pt>
    <dgm:pt modelId="{CD5294E5-87E5-4F56-9069-BC4199CFEB3E}" type="sibTrans" cxnId="{391597AB-3B7D-490E-A1FF-2DAC2643231A}">
      <dgm:prSet/>
      <dgm:spPr/>
      <dgm:t>
        <a:bodyPr/>
        <a:lstStyle/>
        <a:p>
          <a:endParaRPr lang="en-US"/>
        </a:p>
      </dgm:t>
    </dgm:pt>
    <dgm:pt modelId="{9B7B9892-B4CA-47B3-81A4-BFDAFC6CAFA1}">
      <dgm:prSet phldrT="[Text]" custT="1"/>
      <dgm:spPr/>
      <dgm:t>
        <a:bodyPr/>
        <a:lstStyle/>
        <a:p>
          <a:pPr algn="ctr">
            <a:buNone/>
          </a:pPr>
          <a:r>
            <a:rPr lang="fa-IR" sz="2000" dirty="0">
              <a:cs typeface="B Zar" panose="00000400000000000000" pitchFamily="2" charset="-78"/>
            </a:rPr>
            <a:t> 43 ماده  قانون ،تکیلف قانونی وزارت بهداشت در معاونت های مختلف  است</a:t>
          </a:r>
          <a:endParaRPr lang="en-US" sz="2000" dirty="0">
            <a:cs typeface="B Zar" panose="00000400000000000000" pitchFamily="2" charset="-78"/>
          </a:endParaRPr>
        </a:p>
      </dgm:t>
    </dgm:pt>
    <dgm:pt modelId="{C72764D0-1A78-402E-89A7-7F65EC73BE29}" type="parTrans" cxnId="{E17E8CBC-A71C-4FEA-ADE8-A36FC4C02F88}">
      <dgm:prSet/>
      <dgm:spPr/>
      <dgm:t>
        <a:bodyPr/>
        <a:lstStyle/>
        <a:p>
          <a:endParaRPr lang="en-US"/>
        </a:p>
      </dgm:t>
    </dgm:pt>
    <dgm:pt modelId="{ACF12C5A-A038-4FB9-B34C-8A5791C20593}" type="sibTrans" cxnId="{E17E8CBC-A71C-4FEA-ADE8-A36FC4C02F88}">
      <dgm:prSet/>
      <dgm:spPr/>
      <dgm:t>
        <a:bodyPr/>
        <a:lstStyle/>
        <a:p>
          <a:endParaRPr lang="en-US"/>
        </a:p>
      </dgm:t>
    </dgm:pt>
    <dgm:pt modelId="{1D0378E6-A87B-45A7-A96B-30A7B80C7F56}">
      <dgm:prSet phldrT="[Text]" custT="1"/>
      <dgm:spPr/>
      <dgm:t>
        <a:bodyPr/>
        <a:lstStyle/>
        <a:p>
          <a:pPr algn="ctr">
            <a:buNone/>
          </a:pPr>
          <a:r>
            <a:rPr lang="fa-IR" sz="1600" dirty="0">
              <a:solidFill>
                <a:srgbClr val="FF0000"/>
              </a:solidFill>
              <a:cs typeface="B Titr" panose="00000700000000000000" pitchFamily="2" charset="-78"/>
            </a:rPr>
            <a:t>59 درصد</a:t>
          </a:r>
          <a:endParaRPr lang="en-US" sz="2000" dirty="0">
            <a:cs typeface="B Zar" panose="00000400000000000000" pitchFamily="2" charset="-78"/>
          </a:endParaRPr>
        </a:p>
      </dgm:t>
    </dgm:pt>
    <dgm:pt modelId="{10E89D5A-2E1F-4373-97AD-3F931D913CE6}" type="parTrans" cxnId="{30DBD9CA-4E64-42B4-9BA8-A5EEB889CD5F}">
      <dgm:prSet/>
      <dgm:spPr/>
      <dgm:t>
        <a:bodyPr/>
        <a:lstStyle/>
        <a:p>
          <a:endParaRPr lang="en-US"/>
        </a:p>
      </dgm:t>
    </dgm:pt>
    <dgm:pt modelId="{E2DA59BB-6C09-4C80-AD70-04614F526787}" type="sibTrans" cxnId="{30DBD9CA-4E64-42B4-9BA8-A5EEB889CD5F}">
      <dgm:prSet/>
      <dgm:spPr/>
      <dgm:t>
        <a:bodyPr/>
        <a:lstStyle/>
        <a:p>
          <a:endParaRPr lang="en-US"/>
        </a:p>
      </dgm:t>
    </dgm:pt>
    <dgm:pt modelId="{8855008B-3A66-4D44-8031-14B168502BB7}">
      <dgm:prSet custT="1"/>
      <dgm:spPr/>
      <dgm:t>
        <a:bodyPr/>
        <a:lstStyle/>
        <a:p>
          <a:pPr algn="ctr"/>
          <a:r>
            <a:rPr lang="fa-IR" sz="1800" dirty="0">
              <a:solidFill>
                <a:srgbClr val="FF0000"/>
              </a:solidFill>
              <a:cs typeface="B Titr" panose="00000700000000000000" pitchFamily="2" charset="-78"/>
            </a:rPr>
            <a:t>26 درصد</a:t>
          </a:r>
          <a:endParaRPr lang="en-US" sz="1800" dirty="0">
            <a:cs typeface="B Zar" panose="00000400000000000000" pitchFamily="2" charset="-78"/>
          </a:endParaRPr>
        </a:p>
      </dgm:t>
    </dgm:pt>
    <dgm:pt modelId="{DA07CECC-2690-40B1-8436-26A39F214E4E}" type="parTrans" cxnId="{0703EF03-FD2B-42FF-869C-6D3C01FA3D19}">
      <dgm:prSet/>
      <dgm:spPr/>
      <dgm:t>
        <a:bodyPr/>
        <a:lstStyle/>
        <a:p>
          <a:endParaRPr lang="en-US"/>
        </a:p>
      </dgm:t>
    </dgm:pt>
    <dgm:pt modelId="{300EB2B2-BB3E-498A-979F-87E1FE250C9F}" type="sibTrans" cxnId="{0703EF03-FD2B-42FF-869C-6D3C01FA3D19}">
      <dgm:prSet/>
      <dgm:spPr/>
      <dgm:t>
        <a:bodyPr/>
        <a:lstStyle/>
        <a:p>
          <a:endParaRPr lang="en-US"/>
        </a:p>
      </dgm:t>
    </dgm:pt>
    <dgm:pt modelId="{84B60317-54BB-404A-9229-0833E4D98866}" type="pres">
      <dgm:prSet presAssocID="{1935E831-AEF7-40FE-BBA0-B6CB77142054}" presName="linearFlow" presStyleCnt="0">
        <dgm:presLayoutVars>
          <dgm:dir/>
          <dgm:animLvl val="lvl"/>
          <dgm:resizeHandles val="exact"/>
        </dgm:presLayoutVars>
      </dgm:prSet>
      <dgm:spPr/>
    </dgm:pt>
    <dgm:pt modelId="{FD34E063-C9DD-41C6-90B7-4E8B45193F88}" type="pres">
      <dgm:prSet presAssocID="{06387BD8-7B4C-4DFB-825D-6CF240C523A6}" presName="composite" presStyleCnt="0"/>
      <dgm:spPr/>
    </dgm:pt>
    <dgm:pt modelId="{044F5011-33ED-4195-8836-AB5E885C478B}" type="pres">
      <dgm:prSet presAssocID="{06387BD8-7B4C-4DFB-825D-6CF240C523A6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232A3B0C-ABE3-4B20-90C6-A97FF20DED59}" type="pres">
      <dgm:prSet presAssocID="{06387BD8-7B4C-4DFB-825D-6CF240C523A6}" presName="descendantText" presStyleLbl="alignAcc1" presStyleIdx="0" presStyleCnt="3" custScaleX="86286" custLinFactNeighborY="-4903">
        <dgm:presLayoutVars>
          <dgm:bulletEnabled val="1"/>
        </dgm:presLayoutVars>
      </dgm:prSet>
      <dgm:spPr/>
    </dgm:pt>
    <dgm:pt modelId="{7C965593-56B8-4307-BDEF-9A40F198FAD2}" type="pres">
      <dgm:prSet presAssocID="{31DC90CC-3E5F-421E-95D6-A9B85CD6D96B}" presName="sp" presStyleCnt="0"/>
      <dgm:spPr/>
    </dgm:pt>
    <dgm:pt modelId="{0F12513B-97DD-4EBA-A4D8-2B40E7411578}" type="pres">
      <dgm:prSet presAssocID="{DDC137A4-A381-407C-9D31-425AA28D94AA}" presName="composite" presStyleCnt="0"/>
      <dgm:spPr/>
    </dgm:pt>
    <dgm:pt modelId="{08D482DA-1929-4F5D-87B3-F3FCAD04CB7D}" type="pres">
      <dgm:prSet presAssocID="{DDC137A4-A381-407C-9D31-425AA28D94AA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4CB00D57-B8AA-43B6-8EB0-A981B08000F2}" type="pres">
      <dgm:prSet presAssocID="{DDC137A4-A381-407C-9D31-425AA28D94AA}" presName="descendantText" presStyleLbl="alignAcc1" presStyleIdx="1" presStyleCnt="3" custLinFactNeighborX="-391" custLinFactNeighborY="-7042">
        <dgm:presLayoutVars>
          <dgm:bulletEnabled val="1"/>
        </dgm:presLayoutVars>
      </dgm:prSet>
      <dgm:spPr/>
    </dgm:pt>
    <dgm:pt modelId="{17F1BC9E-35DC-4B90-A78B-519C49046A22}" type="pres">
      <dgm:prSet presAssocID="{5528FAD7-3673-491F-964A-5C265C5849F0}" presName="sp" presStyleCnt="0"/>
      <dgm:spPr/>
    </dgm:pt>
    <dgm:pt modelId="{DDDDE9FE-6A3B-455E-8076-5DAF2EA0C05C}" type="pres">
      <dgm:prSet presAssocID="{6C74E471-2A22-4FFF-B795-F0FE398CFCFF}" presName="composite" presStyleCnt="0"/>
      <dgm:spPr/>
    </dgm:pt>
    <dgm:pt modelId="{B7855CEC-B9E2-4921-9886-B52DE475994B}" type="pres">
      <dgm:prSet presAssocID="{6C74E471-2A22-4FFF-B795-F0FE398CFCFF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B7624F54-DEE5-402B-BDEE-18BD38C21014}" type="pres">
      <dgm:prSet presAssocID="{6C74E471-2A22-4FFF-B795-F0FE398CFCFF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0703EF03-FD2B-42FF-869C-6D3C01FA3D19}" srcId="{6C74E471-2A22-4FFF-B795-F0FE398CFCFF}" destId="{8855008B-3A66-4D44-8031-14B168502BB7}" srcOrd="1" destOrd="0" parTransId="{DA07CECC-2690-40B1-8436-26A39F214E4E}" sibTransId="{300EB2B2-BB3E-498A-979F-87E1FE250C9F}"/>
    <dgm:cxn modelId="{A49F2209-5FD9-4601-9E43-B79953C9A160}" type="presOf" srcId="{1935E831-AEF7-40FE-BBA0-B6CB77142054}" destId="{84B60317-54BB-404A-9229-0833E4D98866}" srcOrd="0" destOrd="0" presId="urn:microsoft.com/office/officeart/2005/8/layout/chevron2"/>
    <dgm:cxn modelId="{EDEF8424-8476-43D4-B459-8276C538AB2D}" type="presOf" srcId="{1D3B66D2-2D97-4BF2-B6C4-F33F5830F088}" destId="{4CB00D57-B8AA-43B6-8EB0-A981B08000F2}" srcOrd="0" destOrd="0" presId="urn:microsoft.com/office/officeart/2005/8/layout/chevron2"/>
    <dgm:cxn modelId="{50483130-7924-4DDD-8C26-8ED3D76B3635}" type="presOf" srcId="{B5753C53-7DB1-4E21-86E7-A77B9CAC37F6}" destId="{4CB00D57-B8AA-43B6-8EB0-A981B08000F2}" srcOrd="0" destOrd="3" presId="urn:microsoft.com/office/officeart/2005/8/layout/chevron2"/>
    <dgm:cxn modelId="{C056213F-FD0F-4001-A11D-C1287B854F3B}" srcId="{06387BD8-7B4C-4DFB-825D-6CF240C523A6}" destId="{A85D6E92-9E19-43AC-9300-6B793A3DC070}" srcOrd="0" destOrd="0" parTransId="{3B4219B0-3894-46EA-8EBA-116ECE21C601}" sibTransId="{FF65D5BE-82CA-4015-B8CD-7CCC4AFBF466}"/>
    <dgm:cxn modelId="{A8CDF43F-B149-4A46-A3BB-8019BC2F1DAD}" srcId="{6C74E471-2A22-4FFF-B795-F0FE398CFCFF}" destId="{EF0C1A47-2A89-4F2A-B7AC-B9539707F254}" srcOrd="0" destOrd="0" parTransId="{00F6C333-FFD9-44A5-AB80-19C9A6EFAC19}" sibTransId="{28130B83-8AE7-478C-B846-34DAE97DA1DD}"/>
    <dgm:cxn modelId="{A139B75F-E9BF-49EC-BF4C-1AC0ECCC5786}" type="presOf" srcId="{DDC137A4-A381-407C-9D31-425AA28D94AA}" destId="{08D482DA-1929-4F5D-87B3-F3FCAD04CB7D}" srcOrd="0" destOrd="0" presId="urn:microsoft.com/office/officeart/2005/8/layout/chevron2"/>
    <dgm:cxn modelId="{FFB34C44-5BEA-42A2-B21C-675CF8C8BC62}" type="presOf" srcId="{A85D6E92-9E19-43AC-9300-6B793A3DC070}" destId="{232A3B0C-ABE3-4B20-90C6-A97FF20DED59}" srcOrd="0" destOrd="0" presId="urn:microsoft.com/office/officeart/2005/8/layout/chevron2"/>
    <dgm:cxn modelId="{8D88E36E-B570-4C4B-805E-2DB75ABCE9EA}" type="presOf" srcId="{8855008B-3A66-4D44-8031-14B168502BB7}" destId="{B7624F54-DEE5-402B-BDEE-18BD38C21014}" srcOrd="0" destOrd="1" presId="urn:microsoft.com/office/officeart/2005/8/layout/chevron2"/>
    <dgm:cxn modelId="{4153F56F-F137-4D59-AE42-7CDDC8D4E409}" type="presOf" srcId="{6C74E471-2A22-4FFF-B795-F0FE398CFCFF}" destId="{B7855CEC-B9E2-4921-9886-B52DE475994B}" srcOrd="0" destOrd="0" presId="urn:microsoft.com/office/officeart/2005/8/layout/chevron2"/>
    <dgm:cxn modelId="{EE20FB59-94E3-485D-ADA7-91744633AB4A}" type="presOf" srcId="{1D0378E6-A87B-45A7-A96B-30A7B80C7F56}" destId="{4CB00D57-B8AA-43B6-8EB0-A981B08000F2}" srcOrd="0" destOrd="2" presId="urn:microsoft.com/office/officeart/2005/8/layout/chevron2"/>
    <dgm:cxn modelId="{40745982-7E0D-4A36-88E0-24FEBC0A301D}" srcId="{DDC137A4-A381-407C-9D31-425AA28D94AA}" destId="{1D3B66D2-2D97-4BF2-B6C4-F33F5830F088}" srcOrd="0" destOrd="0" parTransId="{F8F5CDCC-0E30-415D-93D8-A0A602BDAA70}" sibTransId="{0C71512A-EA4A-4A0D-9DB0-8602C6CF2C12}"/>
    <dgm:cxn modelId="{82B6DE92-F408-464C-8624-6F2B1396D27F}" srcId="{1935E831-AEF7-40FE-BBA0-B6CB77142054}" destId="{6C74E471-2A22-4FFF-B795-F0FE398CFCFF}" srcOrd="2" destOrd="0" parTransId="{86A44A1B-DA05-4378-B144-ECB0D94C9D77}" sibTransId="{46EB560E-64F5-41D7-947E-6A923CD1DF47}"/>
    <dgm:cxn modelId="{48D46A9F-487B-4B61-A5A8-0EB302699F51}" type="presOf" srcId="{9B7B9892-B4CA-47B3-81A4-BFDAFC6CAFA1}" destId="{4CB00D57-B8AA-43B6-8EB0-A981B08000F2}" srcOrd="0" destOrd="1" presId="urn:microsoft.com/office/officeart/2005/8/layout/chevron2"/>
    <dgm:cxn modelId="{391597AB-3B7D-490E-A1FF-2DAC2643231A}" srcId="{DDC137A4-A381-407C-9D31-425AA28D94AA}" destId="{B5753C53-7DB1-4E21-86E7-A77B9CAC37F6}" srcOrd="3" destOrd="0" parTransId="{B6CA1280-0666-4BBE-A035-BE862DDD5CA4}" sibTransId="{CD5294E5-87E5-4F56-9069-BC4199CFEB3E}"/>
    <dgm:cxn modelId="{689D94AC-5129-4729-9D52-F31B4DDF2BD6}" type="presOf" srcId="{06387BD8-7B4C-4DFB-825D-6CF240C523A6}" destId="{044F5011-33ED-4195-8836-AB5E885C478B}" srcOrd="0" destOrd="0" presId="urn:microsoft.com/office/officeart/2005/8/layout/chevron2"/>
    <dgm:cxn modelId="{E17E8CBC-A71C-4FEA-ADE8-A36FC4C02F88}" srcId="{DDC137A4-A381-407C-9D31-425AA28D94AA}" destId="{9B7B9892-B4CA-47B3-81A4-BFDAFC6CAFA1}" srcOrd="1" destOrd="0" parTransId="{C72764D0-1A78-402E-89A7-7F65EC73BE29}" sibTransId="{ACF12C5A-A038-4FB9-B34C-8A5791C20593}"/>
    <dgm:cxn modelId="{30DBD9CA-4E64-42B4-9BA8-A5EEB889CD5F}" srcId="{DDC137A4-A381-407C-9D31-425AA28D94AA}" destId="{1D0378E6-A87B-45A7-A96B-30A7B80C7F56}" srcOrd="2" destOrd="0" parTransId="{10E89D5A-2E1F-4373-97AD-3F931D913CE6}" sibTransId="{E2DA59BB-6C09-4C80-AD70-04614F526787}"/>
    <dgm:cxn modelId="{8D462AD2-A0EF-473F-A8CB-950A16C5B776}" type="presOf" srcId="{EF0C1A47-2A89-4F2A-B7AC-B9539707F254}" destId="{B7624F54-DEE5-402B-BDEE-18BD38C21014}" srcOrd="0" destOrd="0" presId="urn:microsoft.com/office/officeart/2005/8/layout/chevron2"/>
    <dgm:cxn modelId="{E4747AD7-71EB-4FD1-B2FD-E1FC07DCEA49}" srcId="{1935E831-AEF7-40FE-BBA0-B6CB77142054}" destId="{06387BD8-7B4C-4DFB-825D-6CF240C523A6}" srcOrd="0" destOrd="0" parTransId="{9608C4E1-43B8-4B6E-8044-7DCC21EC2C34}" sibTransId="{31DC90CC-3E5F-421E-95D6-A9B85CD6D96B}"/>
    <dgm:cxn modelId="{DC8B8FDA-CCEE-4B12-BBA4-9AE281721A1D}" srcId="{1935E831-AEF7-40FE-BBA0-B6CB77142054}" destId="{DDC137A4-A381-407C-9D31-425AA28D94AA}" srcOrd="1" destOrd="0" parTransId="{ED354204-B926-44CC-8BEF-CECEFFD92DDE}" sibTransId="{5528FAD7-3673-491F-964A-5C265C5849F0}"/>
    <dgm:cxn modelId="{AF871B80-AC3B-4ECE-86D5-5284ED9721F1}" type="presParOf" srcId="{84B60317-54BB-404A-9229-0833E4D98866}" destId="{FD34E063-C9DD-41C6-90B7-4E8B45193F88}" srcOrd="0" destOrd="0" presId="urn:microsoft.com/office/officeart/2005/8/layout/chevron2"/>
    <dgm:cxn modelId="{9110AA94-B31A-4DED-BBC1-F591ACE274C7}" type="presParOf" srcId="{FD34E063-C9DD-41C6-90B7-4E8B45193F88}" destId="{044F5011-33ED-4195-8836-AB5E885C478B}" srcOrd="0" destOrd="0" presId="urn:microsoft.com/office/officeart/2005/8/layout/chevron2"/>
    <dgm:cxn modelId="{3995CA85-4276-4F4A-901C-4BF674AC1BD4}" type="presParOf" srcId="{FD34E063-C9DD-41C6-90B7-4E8B45193F88}" destId="{232A3B0C-ABE3-4B20-90C6-A97FF20DED59}" srcOrd="1" destOrd="0" presId="urn:microsoft.com/office/officeart/2005/8/layout/chevron2"/>
    <dgm:cxn modelId="{85C370D6-D0E4-4480-8A8C-B90EEB7EC211}" type="presParOf" srcId="{84B60317-54BB-404A-9229-0833E4D98866}" destId="{7C965593-56B8-4307-BDEF-9A40F198FAD2}" srcOrd="1" destOrd="0" presId="urn:microsoft.com/office/officeart/2005/8/layout/chevron2"/>
    <dgm:cxn modelId="{6AADD620-451C-4A66-9327-41DC91813F3F}" type="presParOf" srcId="{84B60317-54BB-404A-9229-0833E4D98866}" destId="{0F12513B-97DD-4EBA-A4D8-2B40E7411578}" srcOrd="2" destOrd="0" presId="urn:microsoft.com/office/officeart/2005/8/layout/chevron2"/>
    <dgm:cxn modelId="{FEB5F34B-046B-40AE-A7BC-E571298F3753}" type="presParOf" srcId="{0F12513B-97DD-4EBA-A4D8-2B40E7411578}" destId="{08D482DA-1929-4F5D-87B3-F3FCAD04CB7D}" srcOrd="0" destOrd="0" presId="urn:microsoft.com/office/officeart/2005/8/layout/chevron2"/>
    <dgm:cxn modelId="{38ABD5CA-C6B5-413B-AA94-F89C5C96FAB8}" type="presParOf" srcId="{0F12513B-97DD-4EBA-A4D8-2B40E7411578}" destId="{4CB00D57-B8AA-43B6-8EB0-A981B08000F2}" srcOrd="1" destOrd="0" presId="urn:microsoft.com/office/officeart/2005/8/layout/chevron2"/>
    <dgm:cxn modelId="{18ADC454-790A-425A-AA14-BD66EA708999}" type="presParOf" srcId="{84B60317-54BB-404A-9229-0833E4D98866}" destId="{17F1BC9E-35DC-4B90-A78B-519C49046A22}" srcOrd="3" destOrd="0" presId="urn:microsoft.com/office/officeart/2005/8/layout/chevron2"/>
    <dgm:cxn modelId="{2D074A4D-4EF2-4B01-ABEC-0DC8CD62065E}" type="presParOf" srcId="{84B60317-54BB-404A-9229-0833E4D98866}" destId="{DDDDE9FE-6A3B-455E-8076-5DAF2EA0C05C}" srcOrd="4" destOrd="0" presId="urn:microsoft.com/office/officeart/2005/8/layout/chevron2"/>
    <dgm:cxn modelId="{EA371ED8-2069-41CD-9458-E0C2140BD340}" type="presParOf" srcId="{DDDDE9FE-6A3B-455E-8076-5DAF2EA0C05C}" destId="{B7855CEC-B9E2-4921-9886-B52DE475994B}" srcOrd="0" destOrd="0" presId="urn:microsoft.com/office/officeart/2005/8/layout/chevron2"/>
    <dgm:cxn modelId="{48273ADC-53D2-4D62-88D7-A08A45AC1345}" type="presParOf" srcId="{DDDDE9FE-6A3B-455E-8076-5DAF2EA0C05C}" destId="{B7624F54-DEE5-402B-BDEE-18BD38C2101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4F5011-33ED-4195-8836-AB5E885C478B}">
      <dsp:nvSpPr>
        <dsp:cNvPr id="0" name=""/>
        <dsp:cNvSpPr/>
      </dsp:nvSpPr>
      <dsp:spPr>
        <a:xfrm rot="5400000">
          <a:off x="-260171" y="263306"/>
          <a:ext cx="1734477" cy="121413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600" kern="1200" dirty="0">
              <a:cs typeface="B Titr" panose="00000700000000000000" pitchFamily="2" charset="-78"/>
            </a:rPr>
            <a:t>کل مواد</a:t>
          </a:r>
          <a:endParaRPr lang="en-US" sz="1600" kern="1200" dirty="0">
            <a:cs typeface="B Titr" panose="00000700000000000000" pitchFamily="2" charset="-78"/>
          </a:endParaRPr>
        </a:p>
      </dsp:txBody>
      <dsp:txXfrm rot="-5400000">
        <a:off x="1" y="610201"/>
        <a:ext cx="1214134" cy="520343"/>
      </dsp:txXfrm>
    </dsp:sp>
    <dsp:sp modelId="{232A3B0C-ABE3-4B20-90C6-A97FF20DED59}">
      <dsp:nvSpPr>
        <dsp:cNvPr id="0" name=""/>
        <dsp:cNvSpPr/>
      </dsp:nvSpPr>
      <dsp:spPr>
        <a:xfrm rot="5400000">
          <a:off x="4075809" y="-2391918"/>
          <a:ext cx="1127410" cy="59112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ctr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a-IR" sz="2500" kern="1200" dirty="0">
              <a:cs typeface="B Zar" panose="00000400000000000000" pitchFamily="2" charset="-78"/>
            </a:rPr>
            <a:t>کل قانون دارای 73 ماده و 81 تبصره و 236 تکیلف قانونی است</a:t>
          </a:r>
          <a:endParaRPr lang="en-US" sz="2500" kern="1200" dirty="0">
            <a:cs typeface="B Zar" panose="00000400000000000000" pitchFamily="2" charset="-78"/>
          </a:endParaRPr>
        </a:p>
      </dsp:txBody>
      <dsp:txXfrm rot="-5400000">
        <a:off x="1683890" y="55037"/>
        <a:ext cx="5856212" cy="1017338"/>
      </dsp:txXfrm>
    </dsp:sp>
    <dsp:sp modelId="{08D482DA-1929-4F5D-87B3-F3FCAD04CB7D}">
      <dsp:nvSpPr>
        <dsp:cNvPr id="0" name=""/>
        <dsp:cNvSpPr/>
      </dsp:nvSpPr>
      <dsp:spPr>
        <a:xfrm rot="5400000">
          <a:off x="-260171" y="1805200"/>
          <a:ext cx="1734477" cy="121413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000" kern="1200" dirty="0">
              <a:cs typeface="B Titr" panose="00000700000000000000" pitchFamily="2" charset="-78"/>
            </a:rPr>
            <a:t>وزارت بهداشت</a:t>
          </a:r>
          <a:endParaRPr lang="en-US" sz="2000" kern="1200" dirty="0">
            <a:cs typeface="B Titr" panose="00000700000000000000" pitchFamily="2" charset="-78"/>
          </a:endParaRPr>
        </a:p>
      </dsp:txBody>
      <dsp:txXfrm rot="-5400000">
        <a:off x="1" y="2152095"/>
        <a:ext cx="1214134" cy="520343"/>
      </dsp:txXfrm>
    </dsp:sp>
    <dsp:sp modelId="{4CB00D57-B8AA-43B6-8EB0-A981B08000F2}">
      <dsp:nvSpPr>
        <dsp:cNvPr id="0" name=""/>
        <dsp:cNvSpPr/>
      </dsp:nvSpPr>
      <dsp:spPr>
        <a:xfrm rot="5400000">
          <a:off x="4048727" y="-1395783"/>
          <a:ext cx="1128003" cy="685076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2000" kern="1200" dirty="0">
            <a:cs typeface="B Zar" panose="00000400000000000000" pitchFamily="2" charset="-78"/>
          </a:endParaRPr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a-IR" sz="2000" kern="1200" dirty="0">
              <a:cs typeface="B Zar" panose="00000400000000000000" pitchFamily="2" charset="-78"/>
            </a:rPr>
            <a:t> 43 ماده  قانون ،تکیلف قانونی وزارت بهداشت در معاونت های مختلف  است</a:t>
          </a:r>
          <a:endParaRPr lang="en-US" sz="2000" kern="1200" dirty="0">
            <a:cs typeface="B Zar" panose="00000400000000000000" pitchFamily="2" charset="-78"/>
          </a:endParaRPr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a-IR" sz="1600" kern="1200" dirty="0">
              <a:solidFill>
                <a:srgbClr val="FF0000"/>
              </a:solidFill>
              <a:cs typeface="B Titr" panose="00000700000000000000" pitchFamily="2" charset="-78"/>
            </a:rPr>
            <a:t>59 درصد</a:t>
          </a:r>
          <a:endParaRPr lang="en-US" sz="2000" kern="1200" dirty="0">
            <a:cs typeface="B Zar" panose="00000400000000000000" pitchFamily="2" charset="-78"/>
          </a:endParaRPr>
        </a:p>
        <a:p>
          <a:pPr marL="114300" lvl="1" indent="-114300" algn="r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1300" kern="1200" dirty="0"/>
        </a:p>
      </dsp:txBody>
      <dsp:txXfrm rot="-5400000">
        <a:off x="1187349" y="1520660"/>
        <a:ext cx="6795696" cy="1017873"/>
      </dsp:txXfrm>
    </dsp:sp>
    <dsp:sp modelId="{B7855CEC-B9E2-4921-9886-B52DE475994B}">
      <dsp:nvSpPr>
        <dsp:cNvPr id="0" name=""/>
        <dsp:cNvSpPr/>
      </dsp:nvSpPr>
      <dsp:spPr>
        <a:xfrm rot="5400000">
          <a:off x="-260171" y="3347095"/>
          <a:ext cx="1734477" cy="121413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600" kern="1200" dirty="0">
              <a:cs typeface="B Titr" panose="00000700000000000000" pitchFamily="2" charset="-78"/>
            </a:rPr>
            <a:t>معاونت بهداشت</a:t>
          </a:r>
          <a:endParaRPr lang="en-US" sz="1600" kern="1200" dirty="0">
            <a:cs typeface="B Titr" panose="00000700000000000000" pitchFamily="2" charset="-78"/>
          </a:endParaRPr>
        </a:p>
      </dsp:txBody>
      <dsp:txXfrm rot="-5400000">
        <a:off x="1" y="3693990"/>
        <a:ext cx="1214134" cy="520343"/>
      </dsp:txXfrm>
    </dsp:sp>
    <dsp:sp modelId="{B7624F54-DEE5-402B-BDEE-18BD38C21014}">
      <dsp:nvSpPr>
        <dsp:cNvPr id="0" name=""/>
        <dsp:cNvSpPr/>
      </dsp:nvSpPr>
      <dsp:spPr>
        <a:xfrm rot="5400000">
          <a:off x="4075809" y="225248"/>
          <a:ext cx="1127410" cy="685076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ctr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2800" kern="1200" dirty="0">
              <a:cs typeface="B Zar" panose="00000400000000000000" pitchFamily="2" charset="-78"/>
            </a:rPr>
            <a:t>20 ماده  قانون ،تکیلف قانونی معاونت بهداشت است</a:t>
          </a:r>
          <a:endParaRPr lang="en-US" sz="1800" kern="1200" dirty="0"/>
        </a:p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800" kern="1200" dirty="0">
              <a:solidFill>
                <a:srgbClr val="FF0000"/>
              </a:solidFill>
              <a:cs typeface="B Titr" panose="00000700000000000000" pitchFamily="2" charset="-78"/>
            </a:rPr>
            <a:t>26 درصد</a:t>
          </a:r>
          <a:endParaRPr lang="en-US" sz="1800" kern="1200" dirty="0">
            <a:cs typeface="B Zar" panose="00000400000000000000" pitchFamily="2" charset="-78"/>
          </a:endParaRPr>
        </a:p>
      </dsp:txBody>
      <dsp:txXfrm rot="-5400000">
        <a:off x="1214134" y="3141959"/>
        <a:ext cx="6795725" cy="10173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628B41-3F46-4D00-833F-DD20E4345397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C33401-CBC3-4F1B-8844-7AAAF9C8AB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229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8E13E0-1FCB-4702-A208-0C3F035D53DD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3289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DB6B4-CFC3-42D9-82F6-AF0B2DA04CAD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5C071-2281-4416-A132-650045C7B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347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DB6B4-CFC3-42D9-82F6-AF0B2DA04CAD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5C071-2281-4416-A132-650045C7B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58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DB6B4-CFC3-42D9-82F6-AF0B2DA04CAD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5C071-2281-4416-A132-650045C7BED3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906168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DB6B4-CFC3-42D9-82F6-AF0B2DA04CAD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5C071-2281-4416-A132-650045C7B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8971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DB6B4-CFC3-42D9-82F6-AF0B2DA04CAD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5C071-2281-4416-A132-650045C7BED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35192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DB6B4-CFC3-42D9-82F6-AF0B2DA04CAD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5C071-2281-4416-A132-650045C7B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4209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DB6B4-CFC3-42D9-82F6-AF0B2DA04CAD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5C071-2281-4416-A132-650045C7B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775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DB6B4-CFC3-42D9-82F6-AF0B2DA04CAD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5C071-2281-4416-A132-650045C7B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8789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9C153-E56D-4C8D-8791-F09A372FE230}" type="datetimeFigureOut">
              <a:rPr lang="fa-IR" smtClean="0"/>
              <a:t>16/02/1445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1AED1-813A-4535-97C1-2B5E1074AA1D}" type="slidenum">
              <a:rPr lang="fa-IR" smtClean="0"/>
              <a:t>‹#›</a:t>
            </a:fld>
            <a:endParaRPr lang="fa-I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617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DB6B4-CFC3-42D9-82F6-AF0B2DA04CAD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5C071-2281-4416-A132-650045C7B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307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DB6B4-CFC3-42D9-82F6-AF0B2DA04CAD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5C071-2281-4416-A132-650045C7B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435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DB6B4-CFC3-42D9-82F6-AF0B2DA04CAD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5C071-2281-4416-A132-650045C7B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096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DB6B4-CFC3-42D9-82F6-AF0B2DA04CAD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5C071-2281-4416-A132-650045C7B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748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DB6B4-CFC3-42D9-82F6-AF0B2DA04CAD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5C071-2281-4416-A132-650045C7B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1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DB6B4-CFC3-42D9-82F6-AF0B2DA04CAD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5C071-2281-4416-A132-650045C7B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688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DB6B4-CFC3-42D9-82F6-AF0B2DA04CAD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5C071-2281-4416-A132-650045C7B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548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DB6B4-CFC3-42D9-82F6-AF0B2DA04CAD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5C071-2281-4416-A132-650045C7B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84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DB6B4-CFC3-42D9-82F6-AF0B2DA04CAD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A25C071-2281-4416-A132-650045C7B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284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779" y="2429237"/>
            <a:ext cx="6914213" cy="1732967"/>
          </a:xfrm>
          <a:prstGeom prst="rect">
            <a:avLst/>
          </a:prstGeom>
        </p:spPr>
      </p:pic>
      <p:pic>
        <p:nvPicPr>
          <p:cNvPr id="5" name="13980824_34314_128k (2)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 flipH="1" flipV="1">
            <a:off x="8324936" y="5912867"/>
            <a:ext cx="57065" cy="57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092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334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>
                <p:cTn id="1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8E37258-9BD0-48C1-9D62-3C1AA43C9F6E}"/>
              </a:ext>
            </a:extLst>
          </p:cNvPr>
          <p:cNvSpPr txBox="1">
            <a:spLocks/>
          </p:cNvSpPr>
          <p:nvPr/>
        </p:nvSpPr>
        <p:spPr>
          <a:xfrm>
            <a:off x="1654831" y="-26208"/>
            <a:ext cx="7334200" cy="964406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1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None/>
            </a:pPr>
            <a:r>
              <a:rPr lang="fa-IR" sz="2000" i="1" dirty="0">
                <a:solidFill>
                  <a:srgbClr val="00B050"/>
                </a:solidFill>
                <a:cs typeface="B Homa" panose="00000400000000000000" pitchFamily="2" charset="-78"/>
              </a:rPr>
              <a:t>ساختار و شرح وظایف دبیرخانه ملی</a:t>
            </a:r>
            <a:br>
              <a:rPr lang="en-US" sz="2000" dirty="0">
                <a:solidFill>
                  <a:srgbClr val="00B050"/>
                </a:solidFill>
                <a:cs typeface="B Homa" panose="00000400000000000000" pitchFamily="2" charset="-78"/>
              </a:rPr>
            </a:br>
            <a:r>
              <a:rPr lang="fa-IR" sz="2000" i="1" dirty="0">
                <a:solidFill>
                  <a:srgbClr val="7030A0"/>
                </a:solidFill>
                <a:cs typeface="B Homa" panose="00000400000000000000" pitchFamily="2" charset="-78"/>
              </a:rPr>
              <a:t>قرارگاه عملیاتی سلامت و جوانی جمعیت</a:t>
            </a:r>
          </a:p>
          <a:p>
            <a:pPr marL="0" indent="0" algn="ctr">
              <a:buNone/>
            </a:pPr>
            <a:r>
              <a:rPr lang="fa-IR" sz="2000" i="1" dirty="0">
                <a:solidFill>
                  <a:srgbClr val="00B050"/>
                </a:solidFill>
                <a:cs typeface="B Homa" panose="00000400000000000000" pitchFamily="2" charset="-78"/>
              </a:rPr>
              <a:t>وزارت بهداشت، درمان و آموزش پزشکی</a:t>
            </a:r>
            <a:endParaRPr lang="en-US" sz="2000" dirty="0">
              <a:solidFill>
                <a:srgbClr val="00B050"/>
              </a:solidFill>
              <a:cs typeface="B Homa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BB734-08F3-4276-873A-CDA99A57B59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843471" y="1010206"/>
            <a:ext cx="6624736" cy="5112568"/>
          </a:xfrm>
        </p:spPr>
        <p:txBody>
          <a:bodyPr>
            <a:noAutofit/>
          </a:bodyPr>
          <a:lstStyle/>
          <a:p>
            <a:pPr marL="45720" indent="0" algn="r" rtl="1">
              <a:buNone/>
            </a:pPr>
            <a:r>
              <a:rPr lang="fa-IR" sz="3200" dirty="0">
                <a:solidFill>
                  <a:srgbClr val="7030A0"/>
                </a:solidFill>
                <a:cs typeface="B Zar" panose="00000400000000000000" pitchFamily="2" charset="-78"/>
              </a:rPr>
              <a:t>اعضای قرارگاه</a:t>
            </a:r>
            <a:endParaRPr lang="en-US" sz="3200" dirty="0">
              <a:solidFill>
                <a:srgbClr val="7030A0"/>
              </a:solidFill>
              <a:cs typeface="B Zar" panose="00000400000000000000" pitchFamily="2" charset="-78"/>
            </a:endParaRPr>
          </a:p>
          <a:p>
            <a:pPr lvl="0" algn="r" rtl="1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fa-IR" sz="1400" dirty="0">
                <a:cs typeface="B Zar" panose="00000400000000000000" pitchFamily="2" charset="-78"/>
              </a:rPr>
              <a:t>وزیر بهداشت، درمان و آموزش پزشکی به عنوان رئیس قرارگاه</a:t>
            </a:r>
            <a:endParaRPr lang="en-US" sz="1400" dirty="0">
              <a:cs typeface="B Zar" panose="00000400000000000000" pitchFamily="2" charset="-78"/>
            </a:endParaRPr>
          </a:p>
          <a:p>
            <a:pPr lvl="0" algn="r" rt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a-IR" sz="1400" dirty="0">
                <a:cs typeface="B Zar" panose="00000400000000000000" pitchFamily="2" charset="-78"/>
              </a:rPr>
              <a:t>معاون بهداشت به عنوان دبیر قرارگاه و جانشین رئیس</a:t>
            </a:r>
            <a:endParaRPr lang="en-US" sz="1400" dirty="0">
              <a:cs typeface="B Zar" panose="00000400000000000000" pitchFamily="2" charset="-78"/>
            </a:endParaRPr>
          </a:p>
          <a:p>
            <a:pPr lvl="0" algn="r" rt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a-IR" sz="1400" dirty="0">
                <a:cs typeface="B Zar" panose="00000400000000000000" pitchFamily="2" charset="-78"/>
              </a:rPr>
              <a:t>رئیس اداره جوانی جمعیت به عنوان مسئول دبیرخانه قرارگاه</a:t>
            </a:r>
          </a:p>
          <a:p>
            <a:pPr lvl="0" algn="r" rt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a-IR" sz="1400" dirty="0">
                <a:cs typeface="B Zar" panose="00000400000000000000" pitchFamily="2" charset="-78"/>
              </a:rPr>
              <a:t>تمامی معاونین وزیر</a:t>
            </a:r>
            <a:endParaRPr lang="en-US" sz="1400" dirty="0">
              <a:cs typeface="B Zar" panose="00000400000000000000" pitchFamily="2" charset="-78"/>
            </a:endParaRPr>
          </a:p>
          <a:p>
            <a:pPr lvl="0" algn="r" rt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a-IR" sz="1400" dirty="0">
                <a:cs typeface="B Zar" panose="00000400000000000000" pitchFamily="2" charset="-78"/>
              </a:rPr>
              <a:t>مشاور امور زنان وزیر</a:t>
            </a:r>
            <a:endParaRPr lang="en-US" sz="1400" dirty="0">
              <a:cs typeface="B Zar" panose="00000400000000000000" pitchFamily="2" charset="-78"/>
            </a:endParaRPr>
          </a:p>
          <a:p>
            <a:pPr lvl="0" algn="r" rt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a-IR" sz="1400" dirty="0">
                <a:cs typeface="B Zar" panose="00000400000000000000" pitchFamily="2" charset="-78"/>
              </a:rPr>
              <a:t>مشاور امور مامایی وزیر</a:t>
            </a:r>
            <a:endParaRPr lang="en-US" sz="1400" dirty="0">
              <a:cs typeface="B Zar" panose="00000400000000000000" pitchFamily="2" charset="-78"/>
            </a:endParaRPr>
          </a:p>
          <a:p>
            <a:pPr lvl="0" algn="r" rt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a-IR" sz="1400" dirty="0">
                <a:cs typeface="B Zar" panose="00000400000000000000" pitchFamily="2" charset="-78"/>
              </a:rPr>
              <a:t>مدیرعامل سازمان بیمه سلامت ایران</a:t>
            </a:r>
            <a:endParaRPr lang="en-US" sz="1400" dirty="0">
              <a:cs typeface="B Zar" panose="00000400000000000000" pitchFamily="2" charset="-78"/>
            </a:endParaRPr>
          </a:p>
          <a:p>
            <a:pPr lvl="0" algn="r" rt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a-IR" sz="1400" dirty="0">
                <a:cs typeface="B Zar" panose="00000400000000000000" pitchFamily="2" charset="-78"/>
              </a:rPr>
              <a:t>دبیرشورای عالی سلامت و امنیت غذایی</a:t>
            </a:r>
            <a:endParaRPr lang="en-US" sz="1400" dirty="0">
              <a:cs typeface="B Zar" panose="00000400000000000000" pitchFamily="2" charset="-78"/>
            </a:endParaRPr>
          </a:p>
          <a:p>
            <a:pPr lvl="0" algn="r" rt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a-IR" sz="1400" dirty="0">
                <a:cs typeface="B Zar" panose="00000400000000000000" pitchFamily="2" charset="-78"/>
              </a:rPr>
              <a:t>مدیر روابط عمومی و اطلاع رسانی</a:t>
            </a:r>
            <a:endParaRPr lang="en-US" sz="1400" dirty="0">
              <a:cs typeface="B Zar" panose="00000400000000000000" pitchFamily="2" charset="-78"/>
            </a:endParaRPr>
          </a:p>
          <a:p>
            <a:pPr lvl="0" algn="r" rt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a-IR" sz="1400" dirty="0">
                <a:cs typeface="B Zar" panose="00000400000000000000" pitchFamily="2" charset="-78"/>
              </a:rPr>
              <a:t>مشاورین وزیر و دستیاران ویژه وزیر، به انتخاب رئیس قرارگاه</a:t>
            </a:r>
            <a:endParaRPr lang="en-US" sz="1400" dirty="0">
              <a:cs typeface="B Zar" panose="00000400000000000000" pitchFamily="2" charset="-78"/>
            </a:endParaRPr>
          </a:p>
          <a:p>
            <a:pPr lvl="0" algn="r" rt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a-IR" sz="1400" dirty="0">
                <a:cs typeface="B Zar" panose="00000400000000000000" pitchFamily="2" charset="-78"/>
              </a:rPr>
              <a:t>رئیس صندوق رفاه دانشجویان</a:t>
            </a:r>
            <a:endParaRPr lang="en-US" sz="1400" dirty="0">
              <a:cs typeface="B Zar" panose="00000400000000000000" pitchFamily="2" charset="-78"/>
            </a:endParaRPr>
          </a:p>
          <a:p>
            <a:pPr lvl="0" algn="r" rt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a-IR" sz="1400" dirty="0">
                <a:cs typeface="B Zar" panose="00000400000000000000" pitchFamily="2" charset="-78"/>
              </a:rPr>
              <a:t> مشاور وزیر در امور اجتماعی و دبیر کارگروه خیرین سلامت و مشارکت های مردمی</a:t>
            </a:r>
          </a:p>
          <a:p>
            <a:pPr lvl="0" algn="r" rt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a-IR" sz="1400" dirty="0">
                <a:cs typeface="B Zar" panose="00000400000000000000" pitchFamily="2" charset="-78"/>
              </a:rPr>
              <a:t>مدیر آمار و فناوری اطلاعات </a:t>
            </a:r>
          </a:p>
          <a:p>
            <a:pPr lvl="0" algn="r" rt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a-IR" sz="1400" dirty="0">
                <a:cs typeface="B Zar" panose="00000400000000000000" pitchFamily="2" charset="-78"/>
              </a:rPr>
              <a:t>سایر شخصیتهای حقیقی و حقوقی به صلاحدید رییس یا دبیر قرارگاه</a:t>
            </a:r>
            <a:endParaRPr lang="en-US" sz="1400" dirty="0">
              <a:cs typeface="B Zar" panose="00000400000000000000" pitchFamily="2" charset="-78"/>
            </a:endParaRPr>
          </a:p>
          <a:p>
            <a:pPr marL="0" indent="0" algn="r" rtl="1">
              <a:buNone/>
            </a:pPr>
            <a:endParaRPr lang="en-US" sz="1400" dirty="0">
              <a:cs typeface="B Zar" panose="00000400000000000000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E3BBB7-94A3-4C9A-BDD6-62643B58C61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327" y="238132"/>
            <a:ext cx="1154980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0787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8E37258-9BD0-48C1-9D62-3C1AA43C9F6E}"/>
              </a:ext>
            </a:extLst>
          </p:cNvPr>
          <p:cNvSpPr txBox="1">
            <a:spLocks/>
          </p:cNvSpPr>
          <p:nvPr/>
        </p:nvSpPr>
        <p:spPr>
          <a:xfrm>
            <a:off x="1557057" y="376362"/>
            <a:ext cx="7334200" cy="89239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1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None/>
            </a:pPr>
            <a:r>
              <a:rPr lang="fa-IR" sz="1800" i="1" dirty="0">
                <a:solidFill>
                  <a:srgbClr val="00B050"/>
                </a:solidFill>
                <a:cs typeface="B Homa" panose="00000400000000000000" pitchFamily="2" charset="-78"/>
              </a:rPr>
              <a:t>ساختار و شرح وظایف دبیرخانه ملی</a:t>
            </a:r>
            <a:br>
              <a:rPr lang="en-US" sz="1800" dirty="0">
                <a:solidFill>
                  <a:srgbClr val="00B050"/>
                </a:solidFill>
                <a:cs typeface="B Homa" panose="00000400000000000000" pitchFamily="2" charset="-78"/>
              </a:rPr>
            </a:br>
            <a:r>
              <a:rPr lang="fa-IR" sz="1800" i="1" dirty="0">
                <a:solidFill>
                  <a:srgbClr val="7030A0"/>
                </a:solidFill>
                <a:cs typeface="B Homa" panose="00000400000000000000" pitchFamily="2" charset="-78"/>
              </a:rPr>
              <a:t>قرارگاه عملیاتی سلامت و جوانی جمعیت</a:t>
            </a:r>
          </a:p>
          <a:p>
            <a:pPr marL="0" indent="0" algn="ctr">
              <a:buNone/>
            </a:pPr>
            <a:r>
              <a:rPr lang="fa-IR" sz="1800" i="1" dirty="0">
                <a:solidFill>
                  <a:srgbClr val="00B050"/>
                </a:solidFill>
                <a:cs typeface="B Homa" panose="00000400000000000000" pitchFamily="2" charset="-78"/>
              </a:rPr>
              <a:t>وزارت بهداشت، درمان و آموزش پزشکی</a:t>
            </a:r>
            <a:endParaRPr lang="en-US" sz="1800" dirty="0">
              <a:solidFill>
                <a:srgbClr val="00B050"/>
              </a:solidFill>
              <a:cs typeface="B Homa" panose="00000400000000000000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E3BBB7-94A3-4C9A-BDD6-62643B58C61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569" y="188640"/>
            <a:ext cx="1154980" cy="1152128"/>
          </a:xfrm>
          <a:prstGeom prst="rect">
            <a:avLst/>
          </a:prstGeom>
        </p:spPr>
      </p:pic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4CA5F073-6105-45B2-954F-1F9CE5AE0102}"/>
              </a:ext>
            </a:extLst>
          </p:cNvPr>
          <p:cNvSpPr/>
          <p:nvPr/>
        </p:nvSpPr>
        <p:spPr>
          <a:xfrm>
            <a:off x="4409993" y="1412776"/>
            <a:ext cx="1728192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dirty="0">
                <a:cs typeface="B Zar" panose="00000400000000000000" pitchFamily="2" charset="-78"/>
              </a:rPr>
              <a:t>رییس قرارگاه </a:t>
            </a:r>
          </a:p>
          <a:p>
            <a:pPr algn="ctr"/>
            <a:r>
              <a:rPr lang="fa-IR" b="1" dirty="0">
                <a:cs typeface="B Zar" panose="00000400000000000000" pitchFamily="2" charset="-78"/>
              </a:rPr>
              <a:t>وزیر بهداشت</a:t>
            </a:r>
            <a:endParaRPr lang="en-US" b="1" dirty="0">
              <a:cs typeface="B Zar" panose="00000400000000000000" pitchFamily="2" charset="-78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F80B938-E00B-442D-9D95-44F2C5E82C3F}"/>
              </a:ext>
            </a:extLst>
          </p:cNvPr>
          <p:cNvCxnSpPr>
            <a:cxnSpLocks/>
          </p:cNvCxnSpPr>
          <p:nvPr/>
        </p:nvCxnSpPr>
        <p:spPr>
          <a:xfrm>
            <a:off x="5274089" y="2131986"/>
            <a:ext cx="0" cy="360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4F64E7E6-454F-43C8-AC77-E881DC8CD4C8}"/>
              </a:ext>
            </a:extLst>
          </p:cNvPr>
          <p:cNvSpPr/>
          <p:nvPr/>
        </p:nvSpPr>
        <p:spPr>
          <a:xfrm>
            <a:off x="4412780" y="2348880"/>
            <a:ext cx="1725405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cs typeface="B Zar" panose="00000400000000000000" pitchFamily="2" charset="-78"/>
              </a:rPr>
              <a:t> جانشین رییس </a:t>
            </a:r>
            <a:r>
              <a:rPr lang="en-US" dirty="0">
                <a:cs typeface="B Zar" panose="00000400000000000000" pitchFamily="2" charset="-78"/>
              </a:rPr>
              <a:t> </a:t>
            </a:r>
            <a:r>
              <a:rPr lang="fa-IR">
                <a:cs typeface="B Zar" panose="00000400000000000000" pitchFamily="2" charset="-78"/>
              </a:rPr>
              <a:t> </a:t>
            </a:r>
          </a:p>
          <a:p>
            <a:pPr algn="ctr"/>
            <a:r>
              <a:rPr lang="fa-IR">
                <a:cs typeface="B Zar" panose="00000400000000000000" pitchFamily="2" charset="-78"/>
              </a:rPr>
              <a:t>و دبیرقرارگاه</a:t>
            </a:r>
            <a:r>
              <a:rPr lang="en-US" dirty="0">
                <a:cs typeface="B Zar" panose="00000400000000000000" pitchFamily="2" charset="-78"/>
              </a:rPr>
              <a:t> </a:t>
            </a:r>
            <a:r>
              <a:rPr lang="fa-IR" dirty="0">
                <a:cs typeface="B Zar" panose="00000400000000000000" pitchFamily="2" charset="-78"/>
              </a:rPr>
              <a:t> </a:t>
            </a:r>
          </a:p>
          <a:p>
            <a:pPr algn="ctr"/>
            <a:r>
              <a:rPr lang="fa-IR" dirty="0">
                <a:cs typeface="B Zar" panose="00000400000000000000" pitchFamily="2" charset="-78"/>
              </a:rPr>
              <a:t>معاون بهداشت</a:t>
            </a:r>
            <a:endParaRPr lang="en-US" dirty="0">
              <a:cs typeface="B Zar" panose="00000400000000000000" pitchFamily="2" charset="-78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18B4062-BA55-40B2-80CA-A4BBA55BFE3B}"/>
              </a:ext>
            </a:extLst>
          </p:cNvPr>
          <p:cNvCxnSpPr>
            <a:cxnSpLocks/>
          </p:cNvCxnSpPr>
          <p:nvPr/>
        </p:nvCxnSpPr>
        <p:spPr>
          <a:xfrm>
            <a:off x="5274089" y="3212106"/>
            <a:ext cx="0" cy="7929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7289AE3-3F18-4220-95DB-22101BB4ADC1}"/>
              </a:ext>
            </a:extLst>
          </p:cNvPr>
          <p:cNvCxnSpPr>
            <a:cxnSpLocks/>
          </p:cNvCxnSpPr>
          <p:nvPr/>
        </p:nvCxnSpPr>
        <p:spPr>
          <a:xfrm flipH="1">
            <a:off x="6138185" y="2852936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9F1BE951-0483-442E-994B-A1C0A994FB24}"/>
              </a:ext>
            </a:extLst>
          </p:cNvPr>
          <p:cNvSpPr/>
          <p:nvPr/>
        </p:nvSpPr>
        <p:spPr>
          <a:xfrm>
            <a:off x="6714249" y="2492896"/>
            <a:ext cx="1728192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cs typeface="B Zar" panose="00000400000000000000" pitchFamily="2" charset="-78"/>
              </a:rPr>
              <a:t>دبیرخانه قرارگاه </a:t>
            </a:r>
          </a:p>
          <a:p>
            <a:pPr algn="ctr"/>
            <a:r>
              <a:rPr lang="fa-IR" dirty="0">
                <a:cs typeface="B Zar" panose="00000400000000000000" pitchFamily="2" charset="-78"/>
              </a:rPr>
              <a:t>مرکز جوانی جمعیت</a:t>
            </a:r>
            <a:endParaRPr lang="en-US" dirty="0">
              <a:cs typeface="B Zar" panose="00000400000000000000" pitchFamily="2" charset="-78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6FAB9B5-1C08-44DF-9AE1-ED5D081D679B}"/>
              </a:ext>
            </a:extLst>
          </p:cNvPr>
          <p:cNvCxnSpPr>
            <a:cxnSpLocks/>
          </p:cNvCxnSpPr>
          <p:nvPr/>
        </p:nvCxnSpPr>
        <p:spPr>
          <a:xfrm flipH="1">
            <a:off x="881601" y="4005064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48CCA011-7DAF-4852-A063-71E21F4B4C0E}"/>
              </a:ext>
            </a:extLst>
          </p:cNvPr>
          <p:cNvSpPr/>
          <p:nvPr/>
        </p:nvSpPr>
        <p:spPr>
          <a:xfrm>
            <a:off x="8586457" y="4437113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100" dirty="0">
                <a:cs typeface="B Zar" panose="00000400000000000000" pitchFamily="2" charset="-78"/>
              </a:rPr>
              <a:t>کمیته فرهنگ </a:t>
            </a:r>
          </a:p>
          <a:p>
            <a:pPr algn="ctr"/>
            <a:r>
              <a:rPr lang="fa-IR" sz="1100" dirty="0">
                <a:cs typeface="B Zar" panose="00000400000000000000" pitchFamily="2" charset="-78"/>
              </a:rPr>
              <a:t>معاون فرهنگی</a:t>
            </a:r>
            <a:endParaRPr lang="en-US" sz="1100" dirty="0">
              <a:cs typeface="B Zar" panose="00000400000000000000" pitchFamily="2" charset="-78"/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00F777AE-DDF8-42ED-A0CF-B92906EA7A3C}"/>
              </a:ext>
            </a:extLst>
          </p:cNvPr>
          <p:cNvSpPr/>
          <p:nvPr/>
        </p:nvSpPr>
        <p:spPr>
          <a:xfrm>
            <a:off x="7083190" y="4437108"/>
            <a:ext cx="1431259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100" dirty="0">
                <a:cs typeface="B Zar" panose="00000400000000000000" pitchFamily="2" charset="-78"/>
              </a:rPr>
              <a:t>کمیته پشتیبانی و هوشمند سازی</a:t>
            </a:r>
          </a:p>
          <a:p>
            <a:pPr algn="ctr"/>
            <a:r>
              <a:rPr lang="fa-IR" sz="1100" dirty="0">
                <a:cs typeface="B Zar" panose="00000400000000000000" pitchFamily="2" charset="-78"/>
              </a:rPr>
              <a:t>معاون توسعه</a:t>
            </a:r>
            <a:endParaRPr lang="en-US" sz="1100" dirty="0">
              <a:cs typeface="B Zar" panose="00000400000000000000" pitchFamily="2" charset="-78"/>
            </a:endParaRP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E0F313C3-B9FC-4FBD-9465-4AE1107540DA}"/>
              </a:ext>
            </a:extLst>
          </p:cNvPr>
          <p:cNvSpPr/>
          <p:nvPr/>
        </p:nvSpPr>
        <p:spPr>
          <a:xfrm>
            <a:off x="5634129" y="4437112"/>
            <a:ext cx="1224136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100" dirty="0">
                <a:cs typeface="B Zar" panose="00000400000000000000" pitchFamily="2" charset="-78"/>
              </a:rPr>
              <a:t>کمیته درمان و مراقبت</a:t>
            </a:r>
          </a:p>
          <a:p>
            <a:pPr algn="ctr"/>
            <a:r>
              <a:rPr lang="fa-IR" sz="1100" dirty="0">
                <a:cs typeface="B Zar" panose="00000400000000000000" pitchFamily="2" charset="-78"/>
              </a:rPr>
              <a:t>معاون درمان</a:t>
            </a:r>
            <a:endParaRPr lang="en-US" sz="1100" dirty="0">
              <a:cs typeface="B Zar" panose="00000400000000000000" pitchFamily="2" charset="-78"/>
            </a:endParaRP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4EE72395-3E37-4B3E-924B-CAA40BA1292A}"/>
              </a:ext>
            </a:extLst>
          </p:cNvPr>
          <p:cNvSpPr/>
          <p:nvPr/>
        </p:nvSpPr>
        <p:spPr>
          <a:xfrm>
            <a:off x="2825818" y="4437110"/>
            <a:ext cx="1329877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100" dirty="0">
                <a:cs typeface="B Zar" panose="00000400000000000000" pitchFamily="2" charset="-78"/>
              </a:rPr>
              <a:t>کمیته علمی</a:t>
            </a:r>
          </a:p>
          <a:p>
            <a:pPr algn="ctr"/>
            <a:r>
              <a:rPr lang="fa-IR" sz="1100" dirty="0">
                <a:cs typeface="B Zar" panose="00000400000000000000" pitchFamily="2" charset="-78"/>
              </a:rPr>
              <a:t>معاون آموزشی</a:t>
            </a:r>
            <a:endParaRPr lang="en-US" sz="1100" dirty="0">
              <a:cs typeface="B Zar" panose="00000400000000000000" pitchFamily="2" charset="-78"/>
            </a:endParaRP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00E6290E-B772-4A34-ACF6-3FDBB33E5373}"/>
              </a:ext>
            </a:extLst>
          </p:cNvPr>
          <p:cNvSpPr/>
          <p:nvPr/>
        </p:nvSpPr>
        <p:spPr>
          <a:xfrm>
            <a:off x="4562910" y="4458184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100" dirty="0">
                <a:cs typeface="B Zar" panose="00000400000000000000" pitchFamily="2" charset="-78"/>
              </a:rPr>
              <a:t>کمیته بهداشتی</a:t>
            </a:r>
          </a:p>
          <a:p>
            <a:pPr algn="ctr"/>
            <a:r>
              <a:rPr lang="fa-IR" sz="1100" dirty="0">
                <a:cs typeface="B Zar" panose="00000400000000000000" pitchFamily="2" charset="-78"/>
              </a:rPr>
              <a:t>معاون بهداشت</a:t>
            </a:r>
            <a:endParaRPr lang="en-US" sz="1100" dirty="0">
              <a:cs typeface="B Zar" panose="00000400000000000000" pitchFamily="2" charset="-78"/>
            </a:endParaRP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483DA413-7401-444A-8323-0F20A440E1E3}"/>
              </a:ext>
            </a:extLst>
          </p:cNvPr>
          <p:cNvSpPr/>
          <p:nvPr/>
        </p:nvSpPr>
        <p:spPr>
          <a:xfrm>
            <a:off x="424719" y="4437113"/>
            <a:ext cx="983918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900" b="1" dirty="0">
                <a:cs typeface="B Zar" panose="00000400000000000000" pitchFamily="2" charset="-78"/>
              </a:rPr>
              <a:t>کمیته بیمه</a:t>
            </a:r>
          </a:p>
          <a:p>
            <a:pPr algn="ctr"/>
            <a:r>
              <a:rPr lang="fa-IR" sz="900" dirty="0">
                <a:cs typeface="B Zar" panose="00000400000000000000" pitchFamily="2" charset="-78"/>
              </a:rPr>
              <a:t>مدیر عامل بیمه سلامت</a:t>
            </a:r>
            <a:endParaRPr lang="en-US" sz="900" dirty="0">
              <a:cs typeface="B Zar" panose="00000400000000000000" pitchFamily="2" charset="-78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E09959BB-DA2C-43F8-908C-74065E2BBC31}"/>
              </a:ext>
            </a:extLst>
          </p:cNvPr>
          <p:cNvSpPr/>
          <p:nvPr/>
        </p:nvSpPr>
        <p:spPr>
          <a:xfrm>
            <a:off x="4554009" y="5301209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cs typeface="B Zar" panose="00000400000000000000" pitchFamily="2" charset="-78"/>
              </a:rPr>
              <a:t>دبیرکمیته</a:t>
            </a:r>
            <a:endParaRPr lang="en-US" sz="1600" dirty="0">
              <a:cs typeface="B Zar" panose="00000400000000000000" pitchFamily="2" charset="-78"/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382826F6-CC0E-4D99-B32B-49A90DB7EC74}"/>
              </a:ext>
            </a:extLst>
          </p:cNvPr>
          <p:cNvSpPr/>
          <p:nvPr/>
        </p:nvSpPr>
        <p:spPr>
          <a:xfrm>
            <a:off x="3041841" y="5301206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cs typeface="B Zar" panose="00000400000000000000" pitchFamily="2" charset="-78"/>
              </a:rPr>
              <a:t>دبیرکمیته</a:t>
            </a:r>
            <a:endParaRPr lang="en-US" sz="1600" dirty="0">
              <a:cs typeface="B Zar" panose="00000400000000000000" pitchFamily="2" charset="-78"/>
            </a:endParaRP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9F9F5344-C9B7-4F1E-B5E3-6234DD069BEC}"/>
              </a:ext>
            </a:extLst>
          </p:cNvPr>
          <p:cNvSpPr/>
          <p:nvPr/>
        </p:nvSpPr>
        <p:spPr>
          <a:xfrm>
            <a:off x="5706137" y="5301206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cs typeface="B Zar" panose="00000400000000000000" pitchFamily="2" charset="-78"/>
              </a:rPr>
              <a:t>دبیرکمیته</a:t>
            </a:r>
            <a:endParaRPr lang="en-US" sz="1600" dirty="0">
              <a:cs typeface="B Zar" panose="00000400000000000000" pitchFamily="2" charset="-78"/>
            </a:endParaRP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7086E943-9F74-4C66-937C-F286F9472B7B}"/>
              </a:ext>
            </a:extLst>
          </p:cNvPr>
          <p:cNvSpPr/>
          <p:nvPr/>
        </p:nvSpPr>
        <p:spPr>
          <a:xfrm>
            <a:off x="7362321" y="5301207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cs typeface="B Zar" panose="00000400000000000000" pitchFamily="2" charset="-78"/>
              </a:rPr>
              <a:t>دبیرکمیته</a:t>
            </a:r>
            <a:endParaRPr lang="en-US" sz="1600" dirty="0">
              <a:cs typeface="B Zar" panose="00000400000000000000" pitchFamily="2" charset="-78"/>
            </a:endParaRP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26218835-03A1-41BB-922F-AEA3A9E3C1CD}"/>
              </a:ext>
            </a:extLst>
          </p:cNvPr>
          <p:cNvSpPr/>
          <p:nvPr/>
        </p:nvSpPr>
        <p:spPr>
          <a:xfrm>
            <a:off x="8621953" y="5301209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cs typeface="B Zar" panose="00000400000000000000" pitchFamily="2" charset="-78"/>
              </a:rPr>
              <a:t>دبیرکمیته</a:t>
            </a:r>
            <a:endParaRPr lang="en-US" sz="1600" dirty="0">
              <a:cs typeface="B Zar" panose="00000400000000000000" pitchFamily="2" charset="-78"/>
            </a:endParaRP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B49AF2F9-9ECF-45F7-B6E2-8E25B5B75311}"/>
              </a:ext>
            </a:extLst>
          </p:cNvPr>
          <p:cNvSpPr/>
          <p:nvPr/>
        </p:nvSpPr>
        <p:spPr>
          <a:xfrm>
            <a:off x="1413980" y="5327115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cs typeface="B Zar" panose="00000400000000000000" pitchFamily="2" charset="-78"/>
              </a:rPr>
              <a:t>دبیرکمیته</a:t>
            </a:r>
            <a:endParaRPr lang="en-US" sz="1600" dirty="0">
              <a:cs typeface="B Zar" panose="00000400000000000000" pitchFamily="2" charset="-78"/>
            </a:endParaRP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221831B5-3829-41E2-8E49-F1EEF7AF9F57}"/>
              </a:ext>
            </a:extLst>
          </p:cNvPr>
          <p:cNvSpPr/>
          <p:nvPr/>
        </p:nvSpPr>
        <p:spPr>
          <a:xfrm>
            <a:off x="424719" y="5333436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cs typeface="B Zar" panose="00000400000000000000" pitchFamily="2" charset="-78"/>
              </a:rPr>
              <a:t>دبیرکمیته</a:t>
            </a:r>
            <a:endParaRPr lang="en-US" sz="1600" dirty="0">
              <a:cs typeface="B Zar" panose="00000400000000000000" pitchFamily="2" charset="-78"/>
            </a:endParaRP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15D405A-592C-43B7-90A5-251947404FAD}"/>
              </a:ext>
            </a:extLst>
          </p:cNvPr>
          <p:cNvCxnSpPr>
            <a:cxnSpLocks/>
          </p:cNvCxnSpPr>
          <p:nvPr/>
        </p:nvCxnSpPr>
        <p:spPr>
          <a:xfrm>
            <a:off x="1889713" y="5804394"/>
            <a:ext cx="0" cy="1448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3BBE9DCF-282C-4A96-91ED-2E95419A5D44}"/>
              </a:ext>
            </a:extLst>
          </p:cNvPr>
          <p:cNvCxnSpPr>
            <a:cxnSpLocks/>
          </p:cNvCxnSpPr>
          <p:nvPr/>
        </p:nvCxnSpPr>
        <p:spPr>
          <a:xfrm>
            <a:off x="7866377" y="4941168"/>
            <a:ext cx="0" cy="360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3A46EFF6-DA28-434D-916A-934CA271A4E9}"/>
              </a:ext>
            </a:extLst>
          </p:cNvPr>
          <p:cNvCxnSpPr>
            <a:cxnSpLocks/>
          </p:cNvCxnSpPr>
          <p:nvPr/>
        </p:nvCxnSpPr>
        <p:spPr>
          <a:xfrm>
            <a:off x="881601" y="4940298"/>
            <a:ext cx="0" cy="360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7695FCD3-9095-4BC4-B57D-13F62F043156}"/>
              </a:ext>
            </a:extLst>
          </p:cNvPr>
          <p:cNvCxnSpPr>
            <a:cxnSpLocks/>
          </p:cNvCxnSpPr>
          <p:nvPr/>
        </p:nvCxnSpPr>
        <p:spPr>
          <a:xfrm>
            <a:off x="6210193" y="4941168"/>
            <a:ext cx="0" cy="360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5AA1D5EF-724A-48B6-8011-C431E057073D}"/>
              </a:ext>
            </a:extLst>
          </p:cNvPr>
          <p:cNvCxnSpPr>
            <a:cxnSpLocks/>
          </p:cNvCxnSpPr>
          <p:nvPr/>
        </p:nvCxnSpPr>
        <p:spPr>
          <a:xfrm>
            <a:off x="3473889" y="4940298"/>
            <a:ext cx="0" cy="360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086A82F8-8B84-49D4-9A10-36C34B0EFAC5}"/>
              </a:ext>
            </a:extLst>
          </p:cNvPr>
          <p:cNvCxnSpPr>
            <a:cxnSpLocks/>
          </p:cNvCxnSpPr>
          <p:nvPr/>
        </p:nvCxnSpPr>
        <p:spPr>
          <a:xfrm>
            <a:off x="1889713" y="4941168"/>
            <a:ext cx="0" cy="360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781B1C10-5CDF-43CF-B959-20CD68D17990}"/>
              </a:ext>
            </a:extLst>
          </p:cNvPr>
          <p:cNvCxnSpPr>
            <a:cxnSpLocks/>
          </p:cNvCxnSpPr>
          <p:nvPr/>
        </p:nvCxnSpPr>
        <p:spPr>
          <a:xfrm>
            <a:off x="5058065" y="4940298"/>
            <a:ext cx="0" cy="360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7E932D7D-D9E6-4495-BE6B-06F733A22236}"/>
              </a:ext>
            </a:extLst>
          </p:cNvPr>
          <p:cNvCxnSpPr>
            <a:cxnSpLocks/>
          </p:cNvCxnSpPr>
          <p:nvPr/>
        </p:nvCxnSpPr>
        <p:spPr>
          <a:xfrm>
            <a:off x="7866377" y="4005065"/>
            <a:ext cx="0" cy="4531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5A08BBD2-C62A-4B00-94EC-AB8B0B649B72}"/>
              </a:ext>
            </a:extLst>
          </p:cNvPr>
          <p:cNvCxnSpPr>
            <a:cxnSpLocks/>
          </p:cNvCxnSpPr>
          <p:nvPr/>
        </p:nvCxnSpPr>
        <p:spPr>
          <a:xfrm>
            <a:off x="9162521" y="3983994"/>
            <a:ext cx="0" cy="4531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30E05F28-F914-454F-BBFC-E90D9E4BBBB5}"/>
              </a:ext>
            </a:extLst>
          </p:cNvPr>
          <p:cNvCxnSpPr>
            <a:cxnSpLocks/>
          </p:cNvCxnSpPr>
          <p:nvPr/>
        </p:nvCxnSpPr>
        <p:spPr>
          <a:xfrm>
            <a:off x="6210193" y="4005065"/>
            <a:ext cx="0" cy="4531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17529-F909-4408-AD4B-7000E7BCD36F}"/>
              </a:ext>
            </a:extLst>
          </p:cNvPr>
          <p:cNvCxnSpPr>
            <a:cxnSpLocks/>
          </p:cNvCxnSpPr>
          <p:nvPr/>
        </p:nvCxnSpPr>
        <p:spPr>
          <a:xfrm>
            <a:off x="881601" y="4005065"/>
            <a:ext cx="0" cy="4531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B08362B5-CC80-4012-B28C-101DF0003ADB}"/>
              </a:ext>
            </a:extLst>
          </p:cNvPr>
          <p:cNvCxnSpPr>
            <a:cxnSpLocks/>
          </p:cNvCxnSpPr>
          <p:nvPr/>
        </p:nvCxnSpPr>
        <p:spPr>
          <a:xfrm>
            <a:off x="1889713" y="4005065"/>
            <a:ext cx="0" cy="4531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972828C2-EC82-4C38-B0E4-8D01189F4FD8}"/>
              </a:ext>
            </a:extLst>
          </p:cNvPr>
          <p:cNvCxnSpPr>
            <a:cxnSpLocks/>
          </p:cNvCxnSpPr>
          <p:nvPr/>
        </p:nvCxnSpPr>
        <p:spPr>
          <a:xfrm>
            <a:off x="3473889" y="4005065"/>
            <a:ext cx="0" cy="4531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3E24788A-8922-4D04-9A0C-779ED92958CE}"/>
              </a:ext>
            </a:extLst>
          </p:cNvPr>
          <p:cNvCxnSpPr>
            <a:cxnSpLocks/>
          </p:cNvCxnSpPr>
          <p:nvPr/>
        </p:nvCxnSpPr>
        <p:spPr>
          <a:xfrm>
            <a:off x="4986057" y="4005065"/>
            <a:ext cx="0" cy="4531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9EB39247-1DB4-4FAE-97C8-8FE1CCBC7600}"/>
              </a:ext>
            </a:extLst>
          </p:cNvPr>
          <p:cNvSpPr/>
          <p:nvPr/>
        </p:nvSpPr>
        <p:spPr>
          <a:xfrm>
            <a:off x="7650353" y="3429002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400" dirty="0">
                <a:cs typeface="B Zar" panose="00000400000000000000" pitchFamily="2" charset="-78"/>
              </a:rPr>
              <a:t>کمیته  رصد و پایش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5AAABC69-F521-4DB8-BCFB-0E0A6C3DB25C}"/>
              </a:ext>
            </a:extLst>
          </p:cNvPr>
          <p:cNvCxnSpPr>
            <a:cxnSpLocks/>
            <a:endCxn id="71" idx="0"/>
          </p:cNvCxnSpPr>
          <p:nvPr/>
        </p:nvCxnSpPr>
        <p:spPr>
          <a:xfrm>
            <a:off x="8112369" y="3227909"/>
            <a:ext cx="6037" cy="2010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: Rounded Corners 74">
            <a:extLst>
              <a:ext uri="{FF2B5EF4-FFF2-40B4-BE49-F238E27FC236}">
                <a16:creationId xmlns:a16="http://schemas.microsoft.com/office/drawing/2014/main" id="{CDD3CB4C-9B27-4629-909F-D417153E898B}"/>
              </a:ext>
            </a:extLst>
          </p:cNvPr>
          <p:cNvSpPr/>
          <p:nvPr/>
        </p:nvSpPr>
        <p:spPr>
          <a:xfrm>
            <a:off x="1457665" y="4437113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100" dirty="0">
                <a:cs typeface="B Zar" panose="00000400000000000000" pitchFamily="2" charset="-78"/>
              </a:rPr>
              <a:t>کمیته حقوقی</a:t>
            </a:r>
          </a:p>
          <a:p>
            <a:pPr algn="ctr"/>
            <a:r>
              <a:rPr lang="fa-IR" sz="1100" dirty="0">
                <a:cs typeface="B Zar" panose="00000400000000000000" pitchFamily="2" charset="-78"/>
              </a:rPr>
              <a:t>معاون امور مجلس</a:t>
            </a:r>
            <a:endParaRPr lang="en-US" sz="1100" dirty="0">
              <a:cs typeface="B Zar" panose="00000400000000000000" pitchFamily="2" charset="-78"/>
            </a:endParaRP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AADF60FC-9270-4192-8836-914F6B3BEA53}"/>
              </a:ext>
            </a:extLst>
          </p:cNvPr>
          <p:cNvCxnSpPr>
            <a:cxnSpLocks/>
          </p:cNvCxnSpPr>
          <p:nvPr/>
        </p:nvCxnSpPr>
        <p:spPr>
          <a:xfrm>
            <a:off x="9090513" y="4940298"/>
            <a:ext cx="0" cy="360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5AADFCB3-7500-474B-ABF3-4F4834048EBE}"/>
              </a:ext>
            </a:extLst>
          </p:cNvPr>
          <p:cNvSpPr/>
          <p:nvPr/>
        </p:nvSpPr>
        <p:spPr>
          <a:xfrm>
            <a:off x="1457665" y="5949282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cs typeface="B Zar" panose="00000400000000000000" pitchFamily="2" charset="-78"/>
              </a:rPr>
              <a:t>اعضاکمیته</a:t>
            </a:r>
            <a:endParaRPr lang="en-US" sz="1600" dirty="0">
              <a:cs typeface="B Zar" panose="00000400000000000000" pitchFamily="2" charset="-78"/>
            </a:endParaRP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A3529762-A039-488F-A140-9D6A911FD6C1}"/>
              </a:ext>
            </a:extLst>
          </p:cNvPr>
          <p:cNvCxnSpPr>
            <a:cxnSpLocks/>
          </p:cNvCxnSpPr>
          <p:nvPr/>
        </p:nvCxnSpPr>
        <p:spPr>
          <a:xfrm>
            <a:off x="881601" y="5805264"/>
            <a:ext cx="0" cy="1448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A42B50CF-E6C3-45B3-9C80-BAEB12888E77}"/>
              </a:ext>
            </a:extLst>
          </p:cNvPr>
          <p:cNvCxnSpPr>
            <a:cxnSpLocks/>
          </p:cNvCxnSpPr>
          <p:nvPr/>
        </p:nvCxnSpPr>
        <p:spPr>
          <a:xfrm>
            <a:off x="3473889" y="5804394"/>
            <a:ext cx="0" cy="1448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796BC561-E906-47E3-AE59-93DA212600F3}"/>
              </a:ext>
            </a:extLst>
          </p:cNvPr>
          <p:cNvCxnSpPr>
            <a:cxnSpLocks/>
          </p:cNvCxnSpPr>
          <p:nvPr/>
        </p:nvCxnSpPr>
        <p:spPr>
          <a:xfrm>
            <a:off x="5058065" y="5804394"/>
            <a:ext cx="0" cy="1448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EF726B12-4D24-4AAF-8859-02A5778F5686}"/>
              </a:ext>
            </a:extLst>
          </p:cNvPr>
          <p:cNvCxnSpPr>
            <a:cxnSpLocks/>
          </p:cNvCxnSpPr>
          <p:nvPr/>
        </p:nvCxnSpPr>
        <p:spPr>
          <a:xfrm>
            <a:off x="6210193" y="5804394"/>
            <a:ext cx="0" cy="1448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5B874C33-FCE2-438C-9016-ACE922C61C04}"/>
              </a:ext>
            </a:extLst>
          </p:cNvPr>
          <p:cNvCxnSpPr>
            <a:cxnSpLocks/>
          </p:cNvCxnSpPr>
          <p:nvPr/>
        </p:nvCxnSpPr>
        <p:spPr>
          <a:xfrm>
            <a:off x="7866377" y="5804394"/>
            <a:ext cx="0" cy="1448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EBEE4461-4F4E-4E5B-893E-F7BA83B67335}"/>
              </a:ext>
            </a:extLst>
          </p:cNvPr>
          <p:cNvCxnSpPr>
            <a:cxnSpLocks/>
          </p:cNvCxnSpPr>
          <p:nvPr/>
        </p:nvCxnSpPr>
        <p:spPr>
          <a:xfrm>
            <a:off x="9090513" y="5804394"/>
            <a:ext cx="0" cy="1448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: Rounded Corners 86">
            <a:extLst>
              <a:ext uri="{FF2B5EF4-FFF2-40B4-BE49-F238E27FC236}">
                <a16:creationId xmlns:a16="http://schemas.microsoft.com/office/drawing/2014/main" id="{CFE9A33A-1DEB-4F3D-B4B8-3E3B47B9DE8F}"/>
              </a:ext>
            </a:extLst>
          </p:cNvPr>
          <p:cNvSpPr/>
          <p:nvPr/>
        </p:nvSpPr>
        <p:spPr>
          <a:xfrm>
            <a:off x="449553" y="5949281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cs typeface="B Zar" panose="00000400000000000000" pitchFamily="2" charset="-78"/>
              </a:rPr>
              <a:t>اعضاکمیته</a:t>
            </a:r>
            <a:endParaRPr lang="en-US" sz="1600" dirty="0">
              <a:cs typeface="B Zar" panose="00000400000000000000" pitchFamily="2" charset="-78"/>
            </a:endParaRPr>
          </a:p>
        </p:txBody>
      </p: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07E03415-1936-4EB9-BF99-2D6B4C8F4804}"/>
              </a:ext>
            </a:extLst>
          </p:cNvPr>
          <p:cNvSpPr/>
          <p:nvPr/>
        </p:nvSpPr>
        <p:spPr>
          <a:xfrm>
            <a:off x="3041841" y="5949282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cs typeface="B Zar" panose="00000400000000000000" pitchFamily="2" charset="-78"/>
              </a:rPr>
              <a:t>اعضاکمیته</a:t>
            </a:r>
            <a:endParaRPr lang="en-US" sz="1600" dirty="0">
              <a:cs typeface="B Zar" panose="00000400000000000000" pitchFamily="2" charset="-78"/>
            </a:endParaRPr>
          </a:p>
        </p:txBody>
      </p:sp>
      <p:sp>
        <p:nvSpPr>
          <p:cNvPr id="90" name="Rectangle: Rounded Corners 89">
            <a:extLst>
              <a:ext uri="{FF2B5EF4-FFF2-40B4-BE49-F238E27FC236}">
                <a16:creationId xmlns:a16="http://schemas.microsoft.com/office/drawing/2014/main" id="{B3B8D178-71EB-43CE-AB07-A8AF8C7259AB}"/>
              </a:ext>
            </a:extLst>
          </p:cNvPr>
          <p:cNvSpPr/>
          <p:nvPr/>
        </p:nvSpPr>
        <p:spPr>
          <a:xfrm>
            <a:off x="4554009" y="5949282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cs typeface="B Zar" panose="00000400000000000000" pitchFamily="2" charset="-78"/>
              </a:rPr>
              <a:t>اعضاکمیته</a:t>
            </a:r>
            <a:endParaRPr lang="en-US" sz="1600" dirty="0">
              <a:cs typeface="B Zar" panose="00000400000000000000" pitchFamily="2" charset="-78"/>
            </a:endParaRPr>
          </a:p>
        </p:txBody>
      </p:sp>
      <p:sp>
        <p:nvSpPr>
          <p:cNvPr id="92" name="Rectangle: Rounded Corners 91">
            <a:extLst>
              <a:ext uri="{FF2B5EF4-FFF2-40B4-BE49-F238E27FC236}">
                <a16:creationId xmlns:a16="http://schemas.microsoft.com/office/drawing/2014/main" id="{4259C1AD-F9EF-485D-B7B5-A930214AF415}"/>
              </a:ext>
            </a:extLst>
          </p:cNvPr>
          <p:cNvSpPr/>
          <p:nvPr/>
        </p:nvSpPr>
        <p:spPr>
          <a:xfrm>
            <a:off x="5706137" y="5949282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cs typeface="B Zar" panose="00000400000000000000" pitchFamily="2" charset="-78"/>
              </a:rPr>
              <a:t>اعضاکمیته</a:t>
            </a:r>
            <a:endParaRPr lang="en-US" sz="1600" dirty="0">
              <a:cs typeface="B Zar" panose="00000400000000000000" pitchFamily="2" charset="-78"/>
            </a:endParaRPr>
          </a:p>
        </p:txBody>
      </p:sp>
      <p:sp>
        <p:nvSpPr>
          <p:cNvPr id="93" name="Rectangle: Rounded Corners 92">
            <a:extLst>
              <a:ext uri="{FF2B5EF4-FFF2-40B4-BE49-F238E27FC236}">
                <a16:creationId xmlns:a16="http://schemas.microsoft.com/office/drawing/2014/main" id="{6065FAE1-22F3-4D75-9A7A-97665ADE3914}"/>
              </a:ext>
            </a:extLst>
          </p:cNvPr>
          <p:cNvSpPr/>
          <p:nvPr/>
        </p:nvSpPr>
        <p:spPr>
          <a:xfrm>
            <a:off x="7362321" y="5949282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cs typeface="B Zar" panose="00000400000000000000" pitchFamily="2" charset="-78"/>
              </a:rPr>
              <a:t>اعضاکمیته</a:t>
            </a:r>
            <a:endParaRPr lang="en-US" sz="1600" dirty="0">
              <a:cs typeface="B Zar" panose="00000400000000000000" pitchFamily="2" charset="-78"/>
            </a:endParaRPr>
          </a:p>
        </p:txBody>
      </p:sp>
      <p:sp>
        <p:nvSpPr>
          <p:cNvPr id="94" name="Rectangle: Rounded Corners 93">
            <a:extLst>
              <a:ext uri="{FF2B5EF4-FFF2-40B4-BE49-F238E27FC236}">
                <a16:creationId xmlns:a16="http://schemas.microsoft.com/office/drawing/2014/main" id="{D85BD524-DF44-458E-B7F1-559A521F7315}"/>
              </a:ext>
            </a:extLst>
          </p:cNvPr>
          <p:cNvSpPr/>
          <p:nvPr/>
        </p:nvSpPr>
        <p:spPr>
          <a:xfrm>
            <a:off x="8586457" y="5949282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cs typeface="B Zar" panose="00000400000000000000" pitchFamily="2" charset="-78"/>
              </a:rPr>
              <a:t>اعضاکمیته</a:t>
            </a:r>
            <a:endParaRPr lang="en-US" sz="1600" dirty="0">
              <a:cs typeface="B Zar" panose="00000400000000000000" pitchFamily="2" charset="-78"/>
            </a:endParaRP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E539EF1C-8F31-4481-9C31-2791CE9D5E10}"/>
              </a:ext>
            </a:extLst>
          </p:cNvPr>
          <p:cNvSpPr/>
          <p:nvPr/>
        </p:nvSpPr>
        <p:spPr>
          <a:xfrm>
            <a:off x="6642241" y="3429001"/>
            <a:ext cx="936104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400" dirty="0">
                <a:cs typeface="B Zar" panose="00000400000000000000" pitchFamily="2" charset="-78"/>
              </a:rPr>
              <a:t>کمیته  رسانه</a:t>
            </a:r>
          </a:p>
          <a:p>
            <a:pPr algn="ctr"/>
            <a:r>
              <a:rPr lang="fa-IR" sz="1200" dirty="0">
                <a:cs typeface="B Zar" panose="00000400000000000000" pitchFamily="2" charset="-78"/>
              </a:rPr>
              <a:t>روابط عمومی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2050B180-7806-44A3-A763-166EFCD02FF0}"/>
              </a:ext>
            </a:extLst>
          </p:cNvPr>
          <p:cNvCxnSpPr>
            <a:cxnSpLocks/>
          </p:cNvCxnSpPr>
          <p:nvPr/>
        </p:nvCxnSpPr>
        <p:spPr>
          <a:xfrm>
            <a:off x="7140261" y="3212976"/>
            <a:ext cx="6037" cy="2010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9573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8E37258-9BD0-48C1-9D62-3C1AA43C9F6E}"/>
              </a:ext>
            </a:extLst>
          </p:cNvPr>
          <p:cNvSpPr txBox="1">
            <a:spLocks/>
          </p:cNvSpPr>
          <p:nvPr/>
        </p:nvSpPr>
        <p:spPr>
          <a:xfrm>
            <a:off x="1414424" y="376362"/>
            <a:ext cx="7505600" cy="146846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1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None/>
            </a:pPr>
            <a:br>
              <a:rPr lang="fa-IR" sz="2800" dirty="0">
                <a:solidFill>
                  <a:srgbClr val="00B050"/>
                </a:solidFill>
                <a:cs typeface="B Homa" panose="00000400000000000000" pitchFamily="2" charset="-78"/>
              </a:rPr>
            </a:br>
            <a:r>
              <a:rPr lang="fa-IR" sz="2800" dirty="0">
                <a:solidFill>
                  <a:srgbClr val="00B050"/>
                </a:solidFill>
                <a:cs typeface="B Homa" panose="00000400000000000000" pitchFamily="2" charset="-78"/>
              </a:rPr>
              <a:t>مجازات </a:t>
            </a:r>
            <a:r>
              <a:rPr lang="fa-IR" sz="2800" dirty="0">
                <a:solidFill>
                  <a:srgbClr val="FF0000"/>
                </a:solidFill>
                <a:cs typeface="B Homa" panose="00000400000000000000" pitchFamily="2" charset="-78"/>
              </a:rPr>
              <a:t>ترک فعل </a:t>
            </a:r>
            <a:r>
              <a:rPr lang="fa-IR" sz="2800" dirty="0">
                <a:solidFill>
                  <a:srgbClr val="00B050"/>
                </a:solidFill>
                <a:cs typeface="B Homa" panose="00000400000000000000" pitchFamily="2" charset="-78"/>
              </a:rPr>
              <a:t>قانون حمایت از خانواده و جوانی جمعیت</a:t>
            </a:r>
            <a:endParaRPr lang="en-US" sz="2800" dirty="0">
              <a:solidFill>
                <a:srgbClr val="00B050"/>
              </a:solidFill>
              <a:cs typeface="B Homa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0C2FE-0BCA-42DE-B72F-0289781A175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630448" y="1844824"/>
            <a:ext cx="7289576" cy="3816424"/>
          </a:xfrm>
        </p:spPr>
        <p:txBody>
          <a:bodyPr/>
          <a:lstStyle/>
          <a:p>
            <a:pPr algn="r" rtl="1">
              <a:buFont typeface="Wingdings" panose="05000000000000000000" pitchFamily="2" charset="2"/>
              <a:buChar char="Ø"/>
            </a:pPr>
            <a:endParaRPr lang="fa-IR" dirty="0">
              <a:cs typeface="B Zar" panose="0000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Ø"/>
            </a:pPr>
            <a:endParaRPr lang="fa-IR" dirty="0">
              <a:cs typeface="B Titr" panose="000007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fa-IR" dirty="0">
                <a:cs typeface="B Titr" panose="00000700000000000000" pitchFamily="2" charset="-78"/>
              </a:rPr>
              <a:t> اعمال مجازات ماده 9 رسیدگی به تخلفات اداری</a:t>
            </a:r>
          </a:p>
          <a:p>
            <a:pPr marL="45720" indent="0" algn="r" rtl="1">
              <a:buNone/>
            </a:pPr>
            <a:endParaRPr lang="fa-IR" dirty="0">
              <a:cs typeface="B Titr" panose="000007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fa-IR" dirty="0">
                <a:cs typeface="B Titr" panose="00000700000000000000" pitchFamily="2" charset="-78"/>
              </a:rPr>
              <a:t>حبس یا جزای نقدی درجه چهار یا پنج موضوع ماده 19 قانون مجازات اسلامی</a:t>
            </a:r>
          </a:p>
          <a:p>
            <a:pPr marL="45720" indent="0" algn="r" rtl="1">
              <a:buNone/>
            </a:pPr>
            <a:endParaRPr lang="fa-IR" dirty="0">
              <a:cs typeface="B Titr" panose="000007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fa-IR" dirty="0">
                <a:cs typeface="B Titr" panose="00000700000000000000" pitchFamily="2" charset="-78"/>
              </a:rPr>
              <a:t>5 تا 15 سال محرومیت از حقوق اجتماعی موضوع ماده 26 قانون مجازات اسلامی</a:t>
            </a:r>
            <a:endParaRPr lang="en-US" dirty="0">
              <a:cs typeface="B Titr" panose="00000700000000000000" pitchFamily="2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645973E-4B9B-468E-87A4-117CFB7DAE0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968" y="5520480"/>
            <a:ext cx="1067132" cy="133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5869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8E37258-9BD0-48C1-9D62-3C1AA43C9F6E}"/>
              </a:ext>
            </a:extLst>
          </p:cNvPr>
          <p:cNvSpPr txBox="1">
            <a:spLocks/>
          </p:cNvSpPr>
          <p:nvPr/>
        </p:nvSpPr>
        <p:spPr>
          <a:xfrm>
            <a:off x="1408670" y="376362"/>
            <a:ext cx="7505600" cy="146846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1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None/>
            </a:pPr>
            <a:r>
              <a:rPr lang="fa-IR" sz="2800" dirty="0">
                <a:solidFill>
                  <a:srgbClr val="00B050"/>
                </a:solidFill>
                <a:cs typeface="B Homa" panose="00000400000000000000" pitchFamily="2" charset="-78"/>
              </a:rPr>
              <a:t>ظرفیتهای </a:t>
            </a:r>
            <a:r>
              <a:rPr lang="fa-IR" sz="2800" dirty="0">
                <a:solidFill>
                  <a:srgbClr val="FF0000"/>
                </a:solidFill>
                <a:cs typeface="B Homa" panose="00000400000000000000" pitchFamily="2" charset="-78"/>
              </a:rPr>
              <a:t>منحصر بفرد </a:t>
            </a:r>
            <a:r>
              <a:rPr lang="fa-IR" sz="2800" dirty="0">
                <a:solidFill>
                  <a:srgbClr val="00B050"/>
                </a:solidFill>
                <a:cs typeface="B Homa" panose="00000400000000000000" pitchFamily="2" charset="-78"/>
              </a:rPr>
              <a:t>شبکه سلامت جهت اجرای خوب و موفق قانون حمایت از خانواده و جوانی جمعیت</a:t>
            </a:r>
            <a:endParaRPr lang="en-US" sz="2800" dirty="0">
              <a:solidFill>
                <a:srgbClr val="00B050"/>
              </a:solidFill>
              <a:cs typeface="B Homa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0C2FE-0BCA-42DE-B72F-0289781A175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364282" y="1862556"/>
            <a:ext cx="7505600" cy="3816424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Ø"/>
            </a:pPr>
            <a:r>
              <a:rPr lang="fa-IR" dirty="0">
                <a:cs typeface="B Titr" panose="00000700000000000000" pitchFamily="2" charset="-78"/>
              </a:rPr>
              <a:t>وجود </a:t>
            </a:r>
            <a:r>
              <a:rPr lang="fa-IR" dirty="0">
                <a:solidFill>
                  <a:srgbClr val="00B0F0"/>
                </a:solidFill>
                <a:cs typeface="B Titr" panose="00000700000000000000" pitchFamily="2" charset="-78"/>
              </a:rPr>
              <a:t>شبکه سلامت </a:t>
            </a:r>
            <a:r>
              <a:rPr lang="fa-IR" dirty="0">
                <a:cs typeface="B Titr" panose="00000700000000000000" pitchFamily="2" charset="-78"/>
              </a:rPr>
              <a:t>از شهرهای بزرگ تا دور افتاده ترین روستاهای کشور</a:t>
            </a:r>
          </a:p>
          <a:p>
            <a:pPr marL="45720" indent="0" algn="r" rtl="1">
              <a:buNone/>
            </a:pPr>
            <a:endParaRPr lang="fa-IR" dirty="0">
              <a:cs typeface="B Titr" panose="000007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fa-IR" dirty="0">
                <a:cs typeface="B Titr" panose="00000700000000000000" pitchFamily="2" charset="-78"/>
              </a:rPr>
              <a:t>امکان ارتباط </a:t>
            </a:r>
            <a:r>
              <a:rPr lang="fa-IR" dirty="0">
                <a:solidFill>
                  <a:srgbClr val="00B0F0"/>
                </a:solidFill>
                <a:cs typeface="B Titr" panose="00000700000000000000" pitchFamily="2" charset="-78"/>
              </a:rPr>
              <a:t>چهره به چهره </a:t>
            </a:r>
            <a:r>
              <a:rPr lang="fa-IR" dirty="0">
                <a:cs typeface="B Titr" panose="00000700000000000000" pitchFamily="2" charset="-78"/>
              </a:rPr>
              <a:t>بهورزان و مراقبین سلامت به عنوان افرادی امین،محرم  و نجاتگر سلامت مردم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fa-IR" dirty="0">
                <a:cs typeface="B Titr" panose="00000700000000000000" pitchFamily="2" charset="-78"/>
              </a:rPr>
              <a:t>اشتغال بکار 32 هزار </a:t>
            </a:r>
            <a:r>
              <a:rPr lang="fa-IR" dirty="0">
                <a:solidFill>
                  <a:srgbClr val="00B0F0"/>
                </a:solidFill>
                <a:cs typeface="B Titr" panose="00000700000000000000" pitchFamily="2" charset="-78"/>
              </a:rPr>
              <a:t>بهورز</a:t>
            </a:r>
            <a:r>
              <a:rPr lang="fa-IR" dirty="0">
                <a:cs typeface="B Titr" panose="00000700000000000000" pitchFamily="2" charset="-78"/>
              </a:rPr>
              <a:t> و 22 هزار </a:t>
            </a:r>
            <a:r>
              <a:rPr lang="fa-IR" dirty="0">
                <a:solidFill>
                  <a:srgbClr val="00B0F0"/>
                </a:solidFill>
                <a:cs typeface="B Titr" panose="00000700000000000000" pitchFamily="2" charset="-78"/>
              </a:rPr>
              <a:t>مراقب سلامت </a:t>
            </a:r>
            <a:r>
              <a:rPr lang="fa-IR" dirty="0">
                <a:cs typeface="B Titr" panose="00000700000000000000" pitchFamily="2" charset="-78"/>
              </a:rPr>
              <a:t>( ماما یا کارشناس بهداشت)در شبکه سلامت کشور</a:t>
            </a:r>
          </a:p>
          <a:p>
            <a:pPr marL="45720" indent="0" algn="r" rtl="1">
              <a:buNone/>
            </a:pPr>
            <a:endParaRPr lang="fa-IR" dirty="0">
              <a:cs typeface="B Titr" panose="000007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fa-IR" dirty="0">
                <a:cs typeface="B Titr" panose="00000700000000000000" pitchFamily="2" charset="-78"/>
              </a:rPr>
              <a:t>به طور متوسط هر بهورز </a:t>
            </a:r>
            <a:r>
              <a:rPr lang="fa-IR" dirty="0">
                <a:solidFill>
                  <a:srgbClr val="00B0F0"/>
                </a:solidFill>
                <a:cs typeface="B Titr" panose="00000700000000000000" pitchFamily="2" charset="-78"/>
              </a:rPr>
              <a:t>135 زن </a:t>
            </a:r>
            <a:r>
              <a:rPr lang="fa-IR" dirty="0">
                <a:cs typeface="B Titr" panose="00000700000000000000" pitchFamily="2" charset="-78"/>
              </a:rPr>
              <a:t>در سن باروری در روستاها و هر مراقب سلامت </a:t>
            </a:r>
            <a:r>
              <a:rPr lang="fa-IR" dirty="0">
                <a:solidFill>
                  <a:srgbClr val="00B0F0"/>
                </a:solidFill>
                <a:cs typeface="B Titr" panose="00000700000000000000" pitchFamily="2" charset="-78"/>
              </a:rPr>
              <a:t>800 زن </a:t>
            </a:r>
            <a:r>
              <a:rPr lang="fa-IR" dirty="0">
                <a:cs typeface="B Titr" panose="00000700000000000000" pitchFamily="2" charset="-78"/>
              </a:rPr>
              <a:t>در سن فرزندآوری در شهرها را تحت پوشش خود دارند.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C68AB1-DF71-4C47-BFB4-39C7C0258D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214" y="5520480"/>
            <a:ext cx="1067132" cy="133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9844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8E37258-9BD0-48C1-9D62-3C1AA43C9F6E}"/>
              </a:ext>
            </a:extLst>
          </p:cNvPr>
          <p:cNvSpPr txBox="1">
            <a:spLocks/>
          </p:cNvSpPr>
          <p:nvPr/>
        </p:nvSpPr>
        <p:spPr>
          <a:xfrm>
            <a:off x="1397168" y="376362"/>
            <a:ext cx="7505600" cy="146846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1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None/>
            </a:pPr>
            <a:r>
              <a:rPr lang="fa-IR" sz="2800" dirty="0">
                <a:solidFill>
                  <a:srgbClr val="00B050"/>
                </a:solidFill>
                <a:cs typeface="B Homa" panose="00000400000000000000" pitchFamily="2" charset="-78"/>
              </a:rPr>
              <a:t>ظرفیتهای </a:t>
            </a:r>
            <a:r>
              <a:rPr lang="fa-IR" sz="2800" dirty="0">
                <a:solidFill>
                  <a:srgbClr val="FF0000"/>
                </a:solidFill>
                <a:cs typeface="B Homa" panose="00000400000000000000" pitchFamily="2" charset="-78"/>
              </a:rPr>
              <a:t>منحصر بفرد </a:t>
            </a:r>
            <a:r>
              <a:rPr lang="fa-IR" sz="2800" dirty="0">
                <a:solidFill>
                  <a:srgbClr val="00B050"/>
                </a:solidFill>
                <a:cs typeface="B Homa" panose="00000400000000000000" pitchFamily="2" charset="-78"/>
              </a:rPr>
              <a:t>شبکه سلامت جهت اجرای خوب و موفق قانون</a:t>
            </a:r>
            <a:r>
              <a:rPr lang="en-US" sz="2800" dirty="0">
                <a:solidFill>
                  <a:srgbClr val="00B050"/>
                </a:solidFill>
                <a:cs typeface="B Homa" panose="00000400000000000000" pitchFamily="2" charset="-78"/>
              </a:rPr>
              <a:t> </a:t>
            </a:r>
            <a:r>
              <a:rPr lang="fa-IR" sz="2800" dirty="0">
                <a:solidFill>
                  <a:srgbClr val="00B050"/>
                </a:solidFill>
                <a:cs typeface="B Homa" panose="00000400000000000000" pitchFamily="2" charset="-78"/>
              </a:rPr>
              <a:t>حمایت از خانواده و جوانی جمعیت</a:t>
            </a:r>
            <a:endParaRPr lang="en-US" sz="2800" dirty="0">
              <a:solidFill>
                <a:srgbClr val="00B050"/>
              </a:solidFill>
              <a:cs typeface="B Homa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0C2FE-0BCA-42DE-B72F-0289781A175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613192" y="1844824"/>
            <a:ext cx="7289576" cy="3816424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Ø"/>
            </a:pPr>
            <a:r>
              <a:rPr lang="fa-IR" dirty="0">
                <a:cs typeface="B Titr" panose="00000700000000000000" pitchFamily="2" charset="-78"/>
              </a:rPr>
              <a:t>تاثیر گذاری حرف و عمل </a:t>
            </a:r>
            <a:r>
              <a:rPr lang="fa-IR" dirty="0">
                <a:solidFill>
                  <a:srgbClr val="00B0F0"/>
                </a:solidFill>
                <a:cs typeface="B Titr" panose="00000700000000000000" pitchFamily="2" charset="-78"/>
              </a:rPr>
              <a:t>بهورزان</a:t>
            </a:r>
            <a:r>
              <a:rPr lang="fa-IR" dirty="0">
                <a:cs typeface="B Titr" panose="00000700000000000000" pitchFamily="2" charset="-78"/>
              </a:rPr>
              <a:t> و </a:t>
            </a:r>
            <a:r>
              <a:rPr lang="fa-IR" dirty="0">
                <a:solidFill>
                  <a:srgbClr val="00B0F0"/>
                </a:solidFill>
                <a:cs typeface="B Titr" panose="00000700000000000000" pitchFamily="2" charset="-78"/>
              </a:rPr>
              <a:t>مراقبین سلامت </a:t>
            </a:r>
            <a:r>
              <a:rPr lang="fa-IR" dirty="0">
                <a:cs typeface="B Titr" panose="00000700000000000000" pitchFamily="2" charset="-78"/>
              </a:rPr>
              <a:t>بر مردم در ابعاد مختلف سبک زندگی از جمله:</a:t>
            </a:r>
          </a:p>
          <a:p>
            <a:pPr marL="45720" indent="0" algn="r" rtl="1">
              <a:buNone/>
            </a:pPr>
            <a:endParaRPr lang="fa-IR" dirty="0">
              <a:cs typeface="B Titr" panose="000007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7030A0"/>
                </a:solidFill>
                <a:cs typeface="B Titr" panose="00000700000000000000" pitchFamily="2" charset="-78"/>
              </a:rPr>
              <a:t>تشویق به بارداری و فرزند آوری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7030A0"/>
                </a:solidFill>
                <a:cs typeface="B Titr" panose="00000700000000000000" pitchFamily="2" charset="-78"/>
              </a:rPr>
              <a:t>تشویق به زایمان طبیعی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7030A0"/>
                </a:solidFill>
                <a:cs typeface="B Titr" panose="00000700000000000000" pitchFamily="2" charset="-78"/>
              </a:rPr>
              <a:t>بیان فواید بارداری و شیردهی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7030A0"/>
                </a:solidFill>
                <a:cs typeface="B Titr" panose="00000700000000000000" pitchFamily="2" charset="-78"/>
              </a:rPr>
              <a:t>جلوگیری از سقط جنین</a:t>
            </a:r>
          </a:p>
          <a:p>
            <a:pPr algn="r" rtl="1"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7030A0"/>
                </a:solidFill>
                <a:cs typeface="B Titr" panose="00000700000000000000" pitchFamily="2" charset="-78"/>
              </a:rPr>
              <a:t>تشویق به ازدواج آسان،موفق و پایدار</a:t>
            </a:r>
            <a:endParaRPr lang="fa-IR" dirty="0">
              <a:solidFill>
                <a:srgbClr val="7030A0"/>
              </a:solidFill>
              <a:cs typeface="B Zar" panose="00000400000000000000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AAA68AC-E42E-4642-BF77-97B1C53595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712" y="5520480"/>
            <a:ext cx="1067132" cy="133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648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7D1FD08-8A51-4687-8242-3209EA2B4003}"/>
              </a:ext>
            </a:extLst>
          </p:cNvPr>
          <p:cNvGraphicFramePr>
            <a:graphicFrameLocks noGrp="1"/>
          </p:cNvGraphicFramePr>
          <p:nvPr>
            <p:ph sz="quarter" idx="13"/>
          </p:nvPr>
        </p:nvGraphicFramePr>
        <p:xfrm>
          <a:off x="570146" y="1754221"/>
          <a:ext cx="8568952" cy="4749044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448271">
                  <a:extLst>
                    <a:ext uri="{9D8B030D-6E8A-4147-A177-3AD203B41FA5}">
                      <a16:colId xmlns:a16="http://schemas.microsoft.com/office/drawing/2014/main" val="128755260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667825986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98747566"/>
                    </a:ext>
                  </a:extLst>
                </a:gridCol>
                <a:gridCol w="2304257">
                  <a:extLst>
                    <a:ext uri="{9D8B030D-6E8A-4147-A177-3AD203B41FA5}">
                      <a16:colId xmlns:a16="http://schemas.microsoft.com/office/drawing/2014/main" val="3152030329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76725459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4216053288"/>
                    </a:ext>
                  </a:extLst>
                </a:gridCol>
              </a:tblGrid>
              <a:tr h="698122"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وضعیت اجرا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کمیته متولی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پایان مهلت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موضوع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ماده قانونی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ردیف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53180106"/>
                  </a:ext>
                </a:extLst>
              </a:tr>
              <a:tr h="698122"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solidFill>
                            <a:srgbClr val="00B050"/>
                          </a:solidFill>
                          <a:cs typeface="B Titr" panose="00000700000000000000" pitchFamily="2" charset="-78"/>
                        </a:rPr>
                        <a:t>کمیته بهداشت: بازنگری دستورالعمل ها انجام شد.</a:t>
                      </a:r>
                    </a:p>
                    <a:p>
                      <a:pPr algn="ctr"/>
                      <a:r>
                        <a:rPr lang="fa-IR" sz="1400" dirty="0">
                          <a:solidFill>
                            <a:srgbClr val="00B050"/>
                          </a:solidFill>
                          <a:cs typeface="B Titr" panose="00000700000000000000" pitchFamily="2" charset="-78"/>
                        </a:rPr>
                        <a:t>کمیته</a:t>
                      </a:r>
                      <a:r>
                        <a:rPr lang="fa-IR" sz="1400" baseline="0" dirty="0">
                          <a:solidFill>
                            <a:srgbClr val="00B050"/>
                          </a:solidFill>
                          <a:cs typeface="B Titr" panose="00000700000000000000" pitchFamily="2" charset="-78"/>
                        </a:rPr>
                        <a:t> علمی (معاونت آموزشی)به آموزش مداوم جامعه پزشکی و نظام پزشکی ابلاغ شد.</a:t>
                      </a:r>
                      <a:endParaRPr lang="en-US" sz="1400" dirty="0">
                        <a:solidFill>
                          <a:srgbClr val="00B050"/>
                        </a:solidFill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کلیه کمیته ها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1401/3/24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اصلاح دستورالعمل ها، برنامه ها، منشورات مرتبط با خانواده، فرزندآوری و جمعیت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 rtl="1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 rtl="1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2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1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24647133"/>
                  </a:ext>
                </a:extLst>
              </a:tr>
              <a:tr h="69812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00B050"/>
                          </a:solidFill>
                          <a:effectLst/>
                          <a:cs typeface="B Titr" panose="00000700000000000000" pitchFamily="2" charset="-78"/>
                        </a:rPr>
                        <a:t>پیوست تدوین، تایید، با امضای وزیر ابلاغ شد</a:t>
                      </a: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فرهنگی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1400/11/24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پیوست فرهنگی اجتماعی خوابگاه متاهلی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تبصره</a:t>
                      </a:r>
                      <a:r>
                        <a:rPr lang="fa-IR" sz="1400" kern="1200" baseline="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5 ماده 7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2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774923129"/>
                  </a:ext>
                </a:extLst>
              </a:tr>
              <a:tr h="69812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بخشنامه با امضای معاون توسعه 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ابلاغ شد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پشتیبانی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-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افزایش سنوات به ازای هر فرزند معادل یکسال برای مستخدمین صاحب فرزند سوم تا پنجم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 rtl="1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بند پ 15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3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497997760"/>
                  </a:ext>
                </a:extLst>
              </a:tr>
              <a:tr h="57433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بخشنامه با امضای معاون توسعه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ابلاغ شد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پشتیبانی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-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خودداری از تعدیل یا عدم نیاز مادرباردار یا صاحب سه فرزند یا دارای فرزند شیرخوار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 rtl="1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تبصره 15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4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23758309"/>
                  </a:ext>
                </a:extLst>
              </a:tr>
              <a:tr h="57433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baseline="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انجام شده</a:t>
                      </a:r>
                      <a:endParaRPr lang="en-US" sz="1400" kern="1200" baseline="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پشتیبانی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1401/01/01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افزایش حقوق سالانه، کمک هزینه اولاد و حق عائله</a:t>
                      </a:r>
                      <a:r>
                        <a:rPr lang="fa-IR" sz="1400" kern="1200" baseline="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مندی به ترتیب صد و پنجاه درصد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 rtl="1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16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5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20322843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18E37258-9BD0-48C1-9D62-3C1AA43C9F6E}"/>
              </a:ext>
            </a:extLst>
          </p:cNvPr>
          <p:cNvSpPr txBox="1">
            <a:spLocks/>
          </p:cNvSpPr>
          <p:nvPr/>
        </p:nvSpPr>
        <p:spPr>
          <a:xfrm>
            <a:off x="2279576" y="44624"/>
            <a:ext cx="7721624" cy="103641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1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Clr>
                <a:srgbClr val="777C84">
                  <a:lumMod val="75000"/>
                </a:srgbClr>
              </a:buClr>
              <a:buNone/>
              <a:defRPr/>
            </a:pPr>
            <a:endParaRPr lang="en-US" sz="2800" dirty="0">
              <a:solidFill>
                <a:srgbClr val="00B050"/>
              </a:solidFill>
              <a:latin typeface="Trebuchet MS"/>
              <a:cs typeface="B Homa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346" y="170047"/>
            <a:ext cx="1154980" cy="1152128"/>
          </a:xfrm>
          <a:prstGeom prst="rect">
            <a:avLst/>
          </a:prstGeom>
        </p:spPr>
      </p:pic>
      <p:sp>
        <p:nvSpPr>
          <p:cNvPr id="8" name="Rectangle: Rounded Corners 1">
            <a:extLst>
              <a:ext uri="{FF2B5EF4-FFF2-40B4-BE49-F238E27FC236}">
                <a16:creationId xmlns:a16="http://schemas.microsoft.com/office/drawing/2014/main" id="{EE6C3A5F-7104-B23F-3412-DA810CEF6263}"/>
              </a:ext>
            </a:extLst>
          </p:cNvPr>
          <p:cNvSpPr/>
          <p:nvPr/>
        </p:nvSpPr>
        <p:spPr>
          <a:xfrm>
            <a:off x="3152057" y="476670"/>
            <a:ext cx="6285759" cy="648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rtl="1">
              <a:defRPr/>
            </a:pPr>
            <a:r>
              <a:rPr lang="fa-IR" sz="2000" dirty="0">
                <a:solidFill>
                  <a:prstClr val="white"/>
                </a:solidFill>
                <a:latin typeface="Trebuchet MS"/>
                <a:cs typeface="B Titr" panose="00000700000000000000" pitchFamily="2" charset="-78"/>
              </a:rPr>
              <a:t>تکالیف قانونی وزارت بهداشت، درمان و آموزش پزشکی</a:t>
            </a:r>
          </a:p>
          <a:p>
            <a:pPr algn="ctr" defTabSz="914400" rtl="1">
              <a:defRPr/>
            </a:pPr>
            <a:r>
              <a:rPr lang="fa-IR" sz="2000" dirty="0">
                <a:solidFill>
                  <a:prstClr val="white"/>
                </a:solidFill>
                <a:latin typeface="Trebuchet MS"/>
                <a:cs typeface="B Titr" panose="00000700000000000000" pitchFamily="2" charset="-78"/>
              </a:rPr>
              <a:t>در اجرای قانون حمایت از خانواده و جوانی جمعیت</a:t>
            </a:r>
          </a:p>
        </p:txBody>
      </p:sp>
    </p:spTree>
    <p:extLst>
      <p:ext uri="{BB962C8B-B14F-4D97-AF65-F5344CB8AC3E}">
        <p14:creationId xmlns:p14="http://schemas.microsoft.com/office/powerpoint/2010/main" val="25155412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7D1FD08-8A51-4687-8242-3209EA2B4003}"/>
              </a:ext>
            </a:extLst>
          </p:cNvPr>
          <p:cNvGraphicFramePr>
            <a:graphicFrameLocks noGrp="1"/>
          </p:cNvGraphicFramePr>
          <p:nvPr>
            <p:ph sz="quarter" idx="13"/>
          </p:nvPr>
        </p:nvGraphicFramePr>
        <p:xfrm>
          <a:off x="489819" y="1218254"/>
          <a:ext cx="8568952" cy="5548185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448271">
                  <a:extLst>
                    <a:ext uri="{9D8B030D-6E8A-4147-A177-3AD203B41FA5}">
                      <a16:colId xmlns:a16="http://schemas.microsoft.com/office/drawing/2014/main" val="128755260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667825986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98747566"/>
                    </a:ext>
                  </a:extLst>
                </a:gridCol>
                <a:gridCol w="2304257">
                  <a:extLst>
                    <a:ext uri="{9D8B030D-6E8A-4147-A177-3AD203B41FA5}">
                      <a16:colId xmlns:a16="http://schemas.microsoft.com/office/drawing/2014/main" val="3152030329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76725459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4216053288"/>
                    </a:ext>
                  </a:extLst>
                </a:gridCol>
              </a:tblGrid>
              <a:tr h="660675"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وضعیت اجرا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کمیته متولی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پایان مهلت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موضوع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ماده قانونی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ردیف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53180106"/>
                  </a:ext>
                </a:extLst>
              </a:tr>
              <a:tr h="660675">
                <a:tc row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بخشنامه با امضای معاون توسعه 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ابلاغ شد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dirty="0">
                        <a:solidFill>
                          <a:srgbClr val="00B050"/>
                        </a:solidFill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پشتیبانی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-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مرخصی زایمان 9 ماه کامل با حقوق و فوق العاده های مرتبط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بند</a:t>
                      </a:r>
                      <a:r>
                        <a:rPr lang="fa-IR" sz="1400" kern="1200" baseline="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الف 17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6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24647133"/>
                  </a:ext>
                </a:extLst>
              </a:tr>
              <a:tr h="692281">
                <a:tc vMerge="1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تا دو ماه از مرخصی زایمان به درخواست مادر می تواند قبل از تولد فرزند باشد.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774923129"/>
                  </a:ext>
                </a:extLst>
              </a:tr>
              <a:tr h="660675">
                <a:tc vMerge="1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baseline="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مرخصی زایمان 12 ماه کامل برای مادران باردار دارای 2قلو و بیشتر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497997760"/>
                  </a:ext>
                </a:extLst>
              </a:tr>
              <a:tr h="89419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بخشنامه با امضای معاون توسعه 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ابلاغ شد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پشتیبانی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-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اعطای نوبت کاری شب برای مادران شاغل باردار وصاحب</a:t>
                      </a:r>
                      <a:r>
                        <a:rPr lang="fa-IR" sz="1400" kern="1200" baseline="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فرزند شیرخوار تا دو سال و پدران تا یک ماهگی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بند ب 17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7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23758309"/>
                  </a:ext>
                </a:extLst>
              </a:tr>
              <a:tr h="692281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Trebuchet MS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Trebuchet MS"/>
                          <a:ea typeface="+mn-ea"/>
                          <a:cs typeface="B Titr" panose="00000700000000000000" pitchFamily="2" charset="-78"/>
                        </a:rPr>
                        <a:t>بخشنامه با امضای معاون توسعه 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Trebuchet MS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Trebuchet MS"/>
                          <a:ea typeface="+mn-ea"/>
                          <a:cs typeface="B Titr" panose="00000700000000000000" pitchFamily="2" charset="-78"/>
                        </a:rPr>
                        <a:t>ابلاغ شد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Trebuchet MS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پشتیبانی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-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اعطای دورکاری</a:t>
                      </a:r>
                      <a:r>
                        <a:rPr lang="fa-IR" sz="1400" kern="1200" baseline="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به مادر باردار حداقل به مدت چهار ماه در مشاغلی که امکان دورکاری دارند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بند پ 17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8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20322843"/>
                  </a:ext>
                </a:extLst>
              </a:tr>
              <a:tr h="109611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Trebuchet MS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Trebuchet MS"/>
                          <a:ea typeface="+mn-ea"/>
                          <a:cs typeface="B Titr" panose="00000700000000000000" pitchFamily="2" charset="-78"/>
                        </a:rPr>
                        <a:t>بخشنامه با امضای معاون توسعه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Trebuchet MS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Trebuchet MS"/>
                          <a:ea typeface="+mn-ea"/>
                          <a:cs typeface="B Titr" panose="00000700000000000000" pitchFamily="2" charset="-78"/>
                        </a:rPr>
                        <a:t> ابلاغ شد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Trebuchet MS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پشتیبانی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-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کاهش سن بازنشستگی به ازای هر فرزند یکسال.</a:t>
                      </a:r>
                      <a:r>
                        <a:rPr lang="fa-IR" sz="1400" kern="1200" baseline="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حداقل سن بازشستگی برای مادران دارای یک فرزند 42 سال، دو فرزند 41 سال و سه فرزند و بیشتر 40 سال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بند ت 17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9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186707427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18E37258-9BD0-48C1-9D62-3C1AA43C9F6E}"/>
              </a:ext>
            </a:extLst>
          </p:cNvPr>
          <p:cNvSpPr txBox="1">
            <a:spLocks/>
          </p:cNvSpPr>
          <p:nvPr/>
        </p:nvSpPr>
        <p:spPr>
          <a:xfrm>
            <a:off x="2279576" y="44624"/>
            <a:ext cx="7721624" cy="103641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1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Clr>
                <a:srgbClr val="777C84">
                  <a:lumMod val="75000"/>
                </a:srgbClr>
              </a:buClr>
              <a:buNone/>
              <a:defRPr/>
            </a:pPr>
            <a:endParaRPr lang="en-US" sz="2800" dirty="0">
              <a:solidFill>
                <a:srgbClr val="00B050"/>
              </a:solidFill>
              <a:latin typeface="Trebuchet MS"/>
              <a:cs typeface="B Homa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31" y="152637"/>
            <a:ext cx="1154980" cy="1152128"/>
          </a:xfrm>
          <a:prstGeom prst="rect">
            <a:avLst/>
          </a:prstGeom>
        </p:spPr>
      </p:pic>
      <p:sp>
        <p:nvSpPr>
          <p:cNvPr id="8" name="Rectangle: Rounded Corners 1">
            <a:extLst>
              <a:ext uri="{FF2B5EF4-FFF2-40B4-BE49-F238E27FC236}">
                <a16:creationId xmlns:a16="http://schemas.microsoft.com/office/drawing/2014/main" id="{EE6C3A5F-7104-B23F-3412-DA810CEF6263}"/>
              </a:ext>
            </a:extLst>
          </p:cNvPr>
          <p:cNvSpPr/>
          <p:nvPr/>
        </p:nvSpPr>
        <p:spPr>
          <a:xfrm>
            <a:off x="3152057" y="404664"/>
            <a:ext cx="6285759" cy="648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rtl="1">
              <a:defRPr/>
            </a:pPr>
            <a:r>
              <a:rPr lang="fa-IR" sz="2000" dirty="0">
                <a:solidFill>
                  <a:prstClr val="white"/>
                </a:solidFill>
                <a:latin typeface="Trebuchet MS"/>
                <a:cs typeface="B Titr" panose="00000700000000000000" pitchFamily="2" charset="-78"/>
              </a:rPr>
              <a:t>تکالیف قانونی وزارت بهداشت، درمان و آموزش پزشکی</a:t>
            </a:r>
          </a:p>
          <a:p>
            <a:pPr algn="ctr" defTabSz="914400" rtl="1">
              <a:defRPr/>
            </a:pPr>
            <a:r>
              <a:rPr lang="fa-IR" sz="2000" dirty="0">
                <a:solidFill>
                  <a:prstClr val="white"/>
                </a:solidFill>
                <a:latin typeface="Trebuchet MS"/>
                <a:cs typeface="B Titr" panose="00000700000000000000" pitchFamily="2" charset="-78"/>
              </a:rPr>
              <a:t>در اجرای قانون حمایت از خانواده و جوانی جمعیت</a:t>
            </a:r>
          </a:p>
        </p:txBody>
      </p:sp>
    </p:spTree>
    <p:extLst>
      <p:ext uri="{BB962C8B-B14F-4D97-AF65-F5344CB8AC3E}">
        <p14:creationId xmlns:p14="http://schemas.microsoft.com/office/powerpoint/2010/main" val="7123642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7D1FD08-8A51-4687-8242-3209EA2B4003}"/>
              </a:ext>
            </a:extLst>
          </p:cNvPr>
          <p:cNvGraphicFramePr>
            <a:graphicFrameLocks noGrp="1"/>
          </p:cNvGraphicFramePr>
          <p:nvPr>
            <p:ph sz="quarter" idx="13"/>
          </p:nvPr>
        </p:nvGraphicFramePr>
        <p:xfrm>
          <a:off x="609600" y="1966399"/>
          <a:ext cx="8626508" cy="3746122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464716">
                  <a:extLst>
                    <a:ext uri="{9D8B030D-6E8A-4147-A177-3AD203B41FA5}">
                      <a16:colId xmlns:a16="http://schemas.microsoft.com/office/drawing/2014/main" val="1287552603"/>
                    </a:ext>
                  </a:extLst>
                </a:gridCol>
                <a:gridCol w="1232358">
                  <a:extLst>
                    <a:ext uri="{9D8B030D-6E8A-4147-A177-3AD203B41FA5}">
                      <a16:colId xmlns:a16="http://schemas.microsoft.com/office/drawing/2014/main" val="3667825986"/>
                    </a:ext>
                  </a:extLst>
                </a:gridCol>
                <a:gridCol w="1232358">
                  <a:extLst>
                    <a:ext uri="{9D8B030D-6E8A-4147-A177-3AD203B41FA5}">
                      <a16:colId xmlns:a16="http://schemas.microsoft.com/office/drawing/2014/main" val="198747566"/>
                    </a:ext>
                  </a:extLst>
                </a:gridCol>
                <a:gridCol w="2319734">
                  <a:extLst>
                    <a:ext uri="{9D8B030D-6E8A-4147-A177-3AD203B41FA5}">
                      <a16:colId xmlns:a16="http://schemas.microsoft.com/office/drawing/2014/main" val="3152030329"/>
                    </a:ext>
                  </a:extLst>
                </a:gridCol>
                <a:gridCol w="724917">
                  <a:extLst>
                    <a:ext uri="{9D8B030D-6E8A-4147-A177-3AD203B41FA5}">
                      <a16:colId xmlns:a16="http://schemas.microsoft.com/office/drawing/2014/main" val="2767254591"/>
                    </a:ext>
                  </a:extLst>
                </a:gridCol>
                <a:gridCol w="652425">
                  <a:extLst>
                    <a:ext uri="{9D8B030D-6E8A-4147-A177-3AD203B41FA5}">
                      <a16:colId xmlns:a16="http://schemas.microsoft.com/office/drawing/2014/main" val="4216053288"/>
                    </a:ext>
                  </a:extLst>
                </a:gridCol>
              </a:tblGrid>
              <a:tr h="698122"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وضعیت اجرا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کمیته متولی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پایان مهلت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موضوع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ماده قانونی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ردیف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53180106"/>
                  </a:ext>
                </a:extLst>
              </a:tr>
              <a:tr h="698122"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solidFill>
                            <a:srgbClr val="00B050"/>
                          </a:solidFill>
                          <a:cs typeface="B Titr" panose="00000700000000000000" pitchFamily="2" charset="-78"/>
                        </a:rPr>
                        <a:t>بخشنامه با امضای معاون توسعه و معاون فرهنگی دانشجویی ابلاغ شد. </a:t>
                      </a:r>
                      <a:r>
                        <a:rPr lang="fa-IR" sz="1400" dirty="0">
                          <a:solidFill>
                            <a:srgbClr val="FF0000"/>
                          </a:solidFill>
                          <a:cs typeface="B Titr" panose="00000700000000000000" pitchFamily="2" charset="-78"/>
                        </a:rPr>
                        <a:t>در برخی دانشگاه ها</a:t>
                      </a:r>
                      <a:r>
                        <a:rPr lang="fa-IR" sz="1400" baseline="0" dirty="0">
                          <a:solidFill>
                            <a:srgbClr val="FF0000"/>
                          </a:solidFill>
                          <a:cs typeface="B Titr" panose="00000700000000000000" pitchFamily="2" charset="-78"/>
                        </a:rPr>
                        <a:t> تشویق انجام نشده</a:t>
                      </a:r>
                      <a:endParaRPr lang="en-US" sz="1400" dirty="0">
                        <a:solidFill>
                          <a:srgbClr val="FF0000"/>
                        </a:solidFill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پشتیبانی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هر ساله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تشویق سالانه کارکنان که ازدواج کرده یا صاحب فرزند شده در روز ملی جمعیت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20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10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24647133"/>
                  </a:ext>
                </a:extLst>
              </a:tr>
              <a:tr h="69812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کمیته بهداشت: استاندارد فضای فیزیکی با در نظر داشتن بهداشت تدوین، </a:t>
                      </a:r>
                      <a:r>
                        <a:rPr lang="fa-IR" sz="1400" kern="1200" baseline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در حال نهایی سازی است.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کمیته پشتیبانی: بهسازی مهدکودک در ستاد وزارتخانه انجام و در هفته ملی جمعیت افتتاح شد.</a:t>
                      </a: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بهداشت و پشتیبانی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1400/11/24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تامین فضای مناسب جهت رفع نیازهای نوزادان، کودکان و مادران باردار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22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11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774923129"/>
                  </a:ext>
                </a:extLst>
              </a:tr>
              <a:tr h="698122"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solidFill>
                            <a:srgbClr val="00B050"/>
                          </a:solidFill>
                          <a:cs typeface="B Titr" panose="00000700000000000000" pitchFamily="2" charset="-78"/>
                        </a:rPr>
                        <a:t>لیست سبد غذایی و ملزومات بهداشتی تدوین و به وزارت تعاون ابلاغ شد</a:t>
                      </a:r>
                      <a:endParaRPr lang="en-US" sz="1400" dirty="0">
                        <a:solidFill>
                          <a:srgbClr val="00B050"/>
                        </a:solidFill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بهداشت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1400/11/24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تعیین محتوای سبد غذایی و بهداشتی مادران باردار و شیرده و کودکان تا 5 سال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24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12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497997760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18E37258-9BD0-48C1-9D62-3C1AA43C9F6E}"/>
              </a:ext>
            </a:extLst>
          </p:cNvPr>
          <p:cNvSpPr txBox="1">
            <a:spLocks/>
          </p:cNvSpPr>
          <p:nvPr/>
        </p:nvSpPr>
        <p:spPr>
          <a:xfrm>
            <a:off x="2279576" y="44624"/>
            <a:ext cx="7721624" cy="103641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1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Clr>
                <a:srgbClr val="777C84">
                  <a:lumMod val="75000"/>
                </a:srgbClr>
              </a:buClr>
              <a:buNone/>
              <a:defRPr/>
            </a:pPr>
            <a:endParaRPr lang="en-US" sz="2800" dirty="0">
              <a:solidFill>
                <a:srgbClr val="00B050"/>
              </a:solidFill>
              <a:latin typeface="Trebuchet MS"/>
              <a:cs typeface="B Homa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304" y="297509"/>
            <a:ext cx="1154980" cy="1152128"/>
          </a:xfrm>
          <a:prstGeom prst="rect">
            <a:avLst/>
          </a:prstGeom>
        </p:spPr>
      </p:pic>
      <p:sp>
        <p:nvSpPr>
          <p:cNvPr id="8" name="Rectangle: Rounded Corners 1">
            <a:extLst>
              <a:ext uri="{FF2B5EF4-FFF2-40B4-BE49-F238E27FC236}">
                <a16:creationId xmlns:a16="http://schemas.microsoft.com/office/drawing/2014/main" id="{EE6C3A5F-7104-B23F-3412-DA810CEF6263}"/>
              </a:ext>
            </a:extLst>
          </p:cNvPr>
          <p:cNvSpPr/>
          <p:nvPr/>
        </p:nvSpPr>
        <p:spPr>
          <a:xfrm>
            <a:off x="3152057" y="476670"/>
            <a:ext cx="6285759" cy="648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rtl="1">
              <a:defRPr/>
            </a:pPr>
            <a:r>
              <a:rPr lang="fa-IR" sz="2000" dirty="0">
                <a:solidFill>
                  <a:prstClr val="white"/>
                </a:solidFill>
                <a:latin typeface="Trebuchet MS"/>
                <a:cs typeface="B Titr" panose="00000700000000000000" pitchFamily="2" charset="-78"/>
              </a:rPr>
              <a:t>تکالیف قانونی وزارت بهداشت، درمان و آموزش پزشکی</a:t>
            </a:r>
          </a:p>
          <a:p>
            <a:pPr algn="ctr" defTabSz="914400" rtl="1">
              <a:defRPr/>
            </a:pPr>
            <a:r>
              <a:rPr lang="fa-IR" sz="2000" dirty="0">
                <a:solidFill>
                  <a:prstClr val="white"/>
                </a:solidFill>
                <a:latin typeface="Trebuchet MS"/>
                <a:cs typeface="B Titr" panose="00000700000000000000" pitchFamily="2" charset="-78"/>
              </a:rPr>
              <a:t>در اجرای قانون حمایت از خانواده و جوانی جمعیت</a:t>
            </a:r>
          </a:p>
        </p:txBody>
      </p:sp>
    </p:spTree>
    <p:extLst>
      <p:ext uri="{BB962C8B-B14F-4D97-AF65-F5344CB8AC3E}">
        <p14:creationId xmlns:p14="http://schemas.microsoft.com/office/powerpoint/2010/main" val="12594775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7D1FD08-8A51-4687-8242-3209EA2B4003}"/>
              </a:ext>
            </a:extLst>
          </p:cNvPr>
          <p:cNvGraphicFramePr>
            <a:graphicFrameLocks noGrp="1"/>
          </p:cNvGraphicFramePr>
          <p:nvPr>
            <p:ph sz="quarter" idx="13"/>
          </p:nvPr>
        </p:nvGraphicFramePr>
        <p:xfrm>
          <a:off x="406691" y="1245962"/>
          <a:ext cx="8568952" cy="5513962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448271">
                  <a:extLst>
                    <a:ext uri="{9D8B030D-6E8A-4147-A177-3AD203B41FA5}">
                      <a16:colId xmlns:a16="http://schemas.microsoft.com/office/drawing/2014/main" val="128755260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667825986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98747566"/>
                    </a:ext>
                  </a:extLst>
                </a:gridCol>
                <a:gridCol w="2304257">
                  <a:extLst>
                    <a:ext uri="{9D8B030D-6E8A-4147-A177-3AD203B41FA5}">
                      <a16:colId xmlns:a16="http://schemas.microsoft.com/office/drawing/2014/main" val="3152030329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76725459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4216053288"/>
                    </a:ext>
                  </a:extLst>
                </a:gridCol>
              </a:tblGrid>
              <a:tr h="698122"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وضعیت اجرا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کمیته متولی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پایان مهلت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موضوع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ماده قانونی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ردیف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53180106"/>
                  </a:ext>
                </a:extLst>
              </a:tr>
              <a:tr h="698122">
                <a:tc rowSpan="4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00B050"/>
                          </a:solidFill>
                          <a:effectLst/>
                          <a:cs typeface="B Titr" panose="00000700000000000000" pitchFamily="2" charset="-78"/>
                        </a:rPr>
                        <a:t>بخشنامه با امضای معاون آموزشی ابلاغ شد</a:t>
                      </a: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rowSpan="4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علمی</a:t>
                      </a: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(معاونت آموزشی)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-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مرخصی یک نیم سال تحصیلی بدون احتساب در سنوات برای مادر باردار دانشجو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بند الف 26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13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24647133"/>
                  </a:ext>
                </a:extLst>
              </a:tr>
              <a:tr h="698122">
                <a:tc vMerge="1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موافقت با تقاضای مرخصی مادر دارای فرزند زیر 2 سال حداکثر تا 4 نیم سال بدون احتساب در سنوات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بند ب 26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14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774923129"/>
                  </a:ext>
                </a:extLst>
              </a:tr>
              <a:tr h="698122">
                <a:tc v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00B050"/>
                        </a:solidFill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موافقت با میهمان شدن دانشجویان باردار یا دارای فرزند زیر 2سال حداکثر 4نیم سال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بند پ 16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15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497997760"/>
                  </a:ext>
                </a:extLst>
              </a:tr>
              <a:tr h="574337">
                <a:tc vMerge="1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موافقت با آموزش غیر حضوری و مجازی مادران دانشجو باردار یا دارای فرزند زیر 3سال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بند ت 26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16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23758309"/>
                  </a:ext>
                </a:extLst>
              </a:tr>
              <a:tr h="57433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00B050"/>
                          </a:solidFill>
                          <a:effectLst/>
                          <a:cs typeface="B Titr" panose="00000700000000000000" pitchFamily="2" charset="-78"/>
                        </a:rPr>
                        <a:t>بخشنامه تدوین، تایید، با امضای وزیر ابلاغ شد</a:t>
                      </a: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علمی</a:t>
                      </a: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(معاونت آموزشی)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1400/11/24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کاهش نوبت شب کاری دانشجویان مادر باردار یا دارای فرزند زیر 2 سال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بند ث 26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17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20322843"/>
                  </a:ext>
                </a:extLst>
              </a:tr>
              <a:tr h="57433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00B050"/>
                          </a:solidFill>
                          <a:effectLst/>
                          <a:cs typeface="B Titr" panose="00000700000000000000" pitchFamily="2" charset="-78"/>
                        </a:rPr>
                        <a:t>بخشنامه با امضای معاون آموزشی ابلاغ شد</a:t>
                      </a: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علمی</a:t>
                      </a: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(معاونت آموزشی)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-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افزایش سهمیه سقف استاد راهنمایی برای استاد دارای دانشجوی باردار یا دارای فرزند شیرخوار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بند ج 26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18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186707427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18E37258-9BD0-48C1-9D62-3C1AA43C9F6E}"/>
              </a:ext>
            </a:extLst>
          </p:cNvPr>
          <p:cNvSpPr txBox="1">
            <a:spLocks/>
          </p:cNvSpPr>
          <p:nvPr/>
        </p:nvSpPr>
        <p:spPr>
          <a:xfrm>
            <a:off x="2279576" y="44624"/>
            <a:ext cx="7721624" cy="103641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1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Clr>
                <a:srgbClr val="777C84">
                  <a:lumMod val="75000"/>
                </a:srgbClr>
              </a:buClr>
              <a:buNone/>
              <a:defRPr/>
            </a:pPr>
            <a:endParaRPr lang="en-US" sz="2800" dirty="0">
              <a:solidFill>
                <a:srgbClr val="00B050"/>
              </a:solidFill>
              <a:latin typeface="Trebuchet MS"/>
              <a:cs typeface="B Homa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599" y="224643"/>
            <a:ext cx="1154980" cy="1152128"/>
          </a:xfrm>
          <a:prstGeom prst="rect">
            <a:avLst/>
          </a:prstGeom>
        </p:spPr>
      </p:pic>
      <p:sp>
        <p:nvSpPr>
          <p:cNvPr id="8" name="Rectangle: Rounded Corners 1">
            <a:extLst>
              <a:ext uri="{FF2B5EF4-FFF2-40B4-BE49-F238E27FC236}">
                <a16:creationId xmlns:a16="http://schemas.microsoft.com/office/drawing/2014/main" id="{EE6C3A5F-7104-B23F-3412-DA810CEF6263}"/>
              </a:ext>
            </a:extLst>
          </p:cNvPr>
          <p:cNvSpPr/>
          <p:nvPr/>
        </p:nvSpPr>
        <p:spPr>
          <a:xfrm>
            <a:off x="3152057" y="476670"/>
            <a:ext cx="6285759" cy="648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rtl="1">
              <a:defRPr/>
            </a:pPr>
            <a:r>
              <a:rPr lang="fa-IR" sz="2000" dirty="0">
                <a:solidFill>
                  <a:prstClr val="white"/>
                </a:solidFill>
                <a:latin typeface="Trebuchet MS"/>
                <a:cs typeface="B Titr" panose="00000700000000000000" pitchFamily="2" charset="-78"/>
              </a:rPr>
              <a:t>تکالیف قانونی وزارت بهداشت، درمان و آموزش پزشکی</a:t>
            </a:r>
          </a:p>
          <a:p>
            <a:pPr algn="ctr" defTabSz="914400" rtl="1">
              <a:defRPr/>
            </a:pPr>
            <a:r>
              <a:rPr lang="fa-IR" sz="2000" dirty="0">
                <a:solidFill>
                  <a:prstClr val="white"/>
                </a:solidFill>
                <a:latin typeface="Trebuchet MS"/>
                <a:cs typeface="B Titr" panose="00000700000000000000" pitchFamily="2" charset="-78"/>
              </a:rPr>
              <a:t>در اجرای قانون حمایت از خانواده و جوانی جمعیت</a:t>
            </a:r>
          </a:p>
        </p:txBody>
      </p:sp>
    </p:spTree>
    <p:extLst>
      <p:ext uri="{BB962C8B-B14F-4D97-AF65-F5344CB8AC3E}">
        <p14:creationId xmlns:p14="http://schemas.microsoft.com/office/powerpoint/2010/main" val="19858780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7D1FD08-8A51-4687-8242-3209EA2B4003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474653355"/>
              </p:ext>
            </p:extLst>
          </p:nvPr>
        </p:nvGraphicFramePr>
        <p:xfrm>
          <a:off x="478735" y="1513084"/>
          <a:ext cx="8568952" cy="4901571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448271">
                  <a:extLst>
                    <a:ext uri="{9D8B030D-6E8A-4147-A177-3AD203B41FA5}">
                      <a16:colId xmlns:a16="http://schemas.microsoft.com/office/drawing/2014/main" val="128755260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667825986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98747566"/>
                    </a:ext>
                  </a:extLst>
                </a:gridCol>
                <a:gridCol w="2304257">
                  <a:extLst>
                    <a:ext uri="{9D8B030D-6E8A-4147-A177-3AD203B41FA5}">
                      <a16:colId xmlns:a16="http://schemas.microsoft.com/office/drawing/2014/main" val="3152030329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76725459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4216053288"/>
                    </a:ext>
                  </a:extLst>
                </a:gridCol>
              </a:tblGrid>
              <a:tr h="698122"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وضعیت اجرا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کمیته متولی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پایان مهلت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موضوع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ماده قانونی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ردیف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53180106"/>
                  </a:ext>
                </a:extLst>
              </a:tr>
              <a:tr h="698122">
                <a:tc row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00B050"/>
                          </a:solidFill>
                          <a:effectLst/>
                          <a:cs typeface="B Titr" panose="00000700000000000000" pitchFamily="2" charset="-78"/>
                        </a:rPr>
                        <a:t>بخشنامه با امضای مدیر منابع انسانی ابلاغ شد</a:t>
                      </a: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پشتیبانی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-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کسر تعهدات قانون خدمات پزشکان و پیرا پزشکان به ازا هر فرزند 6 ماه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27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19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24647133"/>
                  </a:ext>
                </a:extLst>
              </a:tr>
              <a:tr h="698122">
                <a:tc vMerge="1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گذراندن تعهدات مادران متاهل در محل سکونت خانواده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774923129"/>
                  </a:ext>
                </a:extLst>
              </a:tr>
              <a:tr h="548767">
                <a:tc vMerge="1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امکان تعویق طرح تا دوسالگی فرزند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497997760"/>
                  </a:ext>
                </a:extLst>
              </a:tr>
              <a:tr h="57433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کمیته بهداشت: انجام شده و همچنان تداوم دارد. 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کمیته رسانه: با همکاری بهداشت در حال انجام می باشد.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کمیته علمی (آموزشی): با آموزش مداوم جامعه پزشکی و سازمان نظام پزشکی هماهنگی</a:t>
                      </a:r>
                      <a:r>
                        <a:rPr lang="fa-IR" sz="1400" kern="1200" baseline="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شده است اما  کمیته درمان و مراقبت: در حال </a:t>
                      </a:r>
                      <a:r>
                        <a:rPr lang="fa-IR" sz="1400" kern="1200" baseline="0" dirty="0" err="1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انچام</a:t>
                      </a:r>
                      <a:endParaRPr lang="fa-IR" sz="1400" kern="1200" baseline="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baseline="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کمیته فرهنگی: در حال انجام</a:t>
                      </a: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بهداشت، درمان و مراقبت، علمی، فرهنگی، رسانه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ماده 35 یکسال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آگاهی بخشی و ترویج تحکیم خانواده، اصلاح نمادهای دوفرزندی و آموزش عوارض</a:t>
                      </a:r>
                      <a:r>
                        <a:rPr lang="fa-IR" sz="1400" kern="1200" baseline="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سقط عمدی جنین، روش های جلوگیری از بارداری و</a:t>
                      </a:r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... تبلیغات رسانه ای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28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35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46 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48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20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23758309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18E37258-9BD0-48C1-9D62-3C1AA43C9F6E}"/>
              </a:ext>
            </a:extLst>
          </p:cNvPr>
          <p:cNvSpPr txBox="1">
            <a:spLocks/>
          </p:cNvSpPr>
          <p:nvPr/>
        </p:nvSpPr>
        <p:spPr>
          <a:xfrm>
            <a:off x="2279576" y="44624"/>
            <a:ext cx="7721624" cy="103641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1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Clr>
                <a:srgbClr val="777C84">
                  <a:lumMod val="75000"/>
                </a:srgbClr>
              </a:buClr>
              <a:buNone/>
              <a:defRPr/>
            </a:pPr>
            <a:endParaRPr lang="en-US" sz="2800" dirty="0">
              <a:solidFill>
                <a:srgbClr val="00B050"/>
              </a:solidFill>
              <a:latin typeface="Trebuchet MS"/>
              <a:cs typeface="B Homa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66" y="224643"/>
            <a:ext cx="1154980" cy="1152128"/>
          </a:xfrm>
          <a:prstGeom prst="rect">
            <a:avLst/>
          </a:prstGeom>
        </p:spPr>
      </p:pic>
      <p:sp>
        <p:nvSpPr>
          <p:cNvPr id="8" name="Rectangle: Rounded Corners 1">
            <a:extLst>
              <a:ext uri="{FF2B5EF4-FFF2-40B4-BE49-F238E27FC236}">
                <a16:creationId xmlns:a16="http://schemas.microsoft.com/office/drawing/2014/main" id="{EE6C3A5F-7104-B23F-3412-DA810CEF6263}"/>
              </a:ext>
            </a:extLst>
          </p:cNvPr>
          <p:cNvSpPr/>
          <p:nvPr/>
        </p:nvSpPr>
        <p:spPr>
          <a:xfrm>
            <a:off x="3152057" y="476670"/>
            <a:ext cx="6285759" cy="648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rtl="1">
              <a:defRPr/>
            </a:pPr>
            <a:r>
              <a:rPr lang="fa-IR" sz="2000" dirty="0">
                <a:solidFill>
                  <a:prstClr val="white"/>
                </a:solidFill>
                <a:latin typeface="Trebuchet MS"/>
                <a:cs typeface="B Titr" panose="00000700000000000000" pitchFamily="2" charset="-78"/>
              </a:rPr>
              <a:t>تکالیف قانونی وزارت بهداشت، درمان و آموزش پزشکی</a:t>
            </a:r>
          </a:p>
          <a:p>
            <a:pPr algn="ctr" defTabSz="914400" rtl="1">
              <a:defRPr/>
            </a:pPr>
            <a:r>
              <a:rPr lang="fa-IR" sz="2000" dirty="0">
                <a:solidFill>
                  <a:prstClr val="white"/>
                </a:solidFill>
                <a:latin typeface="Trebuchet MS"/>
                <a:cs typeface="B Titr" panose="00000700000000000000" pitchFamily="2" charset="-78"/>
              </a:rPr>
              <a:t>در اجرای قانون حمایت از خانواده و جوانی جمعیت</a:t>
            </a:r>
          </a:p>
        </p:txBody>
      </p:sp>
    </p:spTree>
    <p:extLst>
      <p:ext uri="{BB962C8B-B14F-4D97-AF65-F5344CB8AC3E}">
        <p14:creationId xmlns:p14="http://schemas.microsoft.com/office/powerpoint/2010/main" val="3248437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30EE97F4-11E2-4865-ACF6-E7BEFB1736EA}"/>
              </a:ext>
            </a:extLst>
          </p:cNvPr>
          <p:cNvSpPr/>
          <p:nvPr/>
        </p:nvSpPr>
        <p:spPr>
          <a:xfrm>
            <a:off x="659590" y="980728"/>
            <a:ext cx="8856984" cy="44644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3200" dirty="0">
                <a:cs typeface="B Homa" panose="00000400000000000000" pitchFamily="2" charset="-78"/>
              </a:rPr>
              <a:t>قانون حمایت از خانواده و جوانی جمعیت </a:t>
            </a:r>
          </a:p>
          <a:p>
            <a:pPr algn="ctr"/>
            <a:r>
              <a:rPr lang="fa-IR" sz="4800" dirty="0">
                <a:cs typeface="B Homa" panose="00000400000000000000" pitchFamily="2" charset="-78"/>
              </a:rPr>
              <a:t>و </a:t>
            </a:r>
          </a:p>
          <a:p>
            <a:pPr algn="ctr"/>
            <a:r>
              <a:rPr lang="fa-IR" sz="3200" dirty="0">
                <a:cs typeface="B Homa" panose="00000400000000000000" pitchFamily="2" charset="-78"/>
              </a:rPr>
              <a:t>تکالیف وزارت بهداشت</a:t>
            </a:r>
            <a:endParaRPr lang="en-US" sz="4800" dirty="0">
              <a:solidFill>
                <a:srgbClr val="00B050"/>
              </a:solidFill>
              <a:cs typeface="B Homa" panose="00000400000000000000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D72D2AC-D5EF-47E8-A616-5D25AC8D44A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30" y="5520480"/>
            <a:ext cx="1067132" cy="133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6433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7D1FD08-8A51-4687-8242-3209EA2B4003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714321040"/>
              </p:ext>
            </p:extLst>
          </p:nvPr>
        </p:nvGraphicFramePr>
        <p:xfrm>
          <a:off x="661358" y="1130678"/>
          <a:ext cx="8408495" cy="5727322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287814">
                  <a:extLst>
                    <a:ext uri="{9D8B030D-6E8A-4147-A177-3AD203B41FA5}">
                      <a16:colId xmlns:a16="http://schemas.microsoft.com/office/drawing/2014/main" val="128755260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667825986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98747566"/>
                    </a:ext>
                  </a:extLst>
                </a:gridCol>
                <a:gridCol w="2304257">
                  <a:extLst>
                    <a:ext uri="{9D8B030D-6E8A-4147-A177-3AD203B41FA5}">
                      <a16:colId xmlns:a16="http://schemas.microsoft.com/office/drawing/2014/main" val="3152030329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76725459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4216053288"/>
                    </a:ext>
                  </a:extLst>
                </a:gridCol>
              </a:tblGrid>
              <a:tr h="698122"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وضعیت اجرا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کمیته متولی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پایان مهلت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موضوع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ماده قانونی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ردیف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53180106"/>
                  </a:ext>
                </a:extLst>
              </a:tr>
              <a:tr h="698122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C00000"/>
                        </a:solidFill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dirty="0">
                          <a:solidFill>
                            <a:srgbClr val="C00000"/>
                          </a:solidFill>
                          <a:cs typeface="B Titr" panose="00000700000000000000" pitchFamily="2" charset="-78"/>
                        </a:rPr>
                        <a:t>آماده ابلاغ توسط مقام عالی وزارت</a:t>
                      </a:r>
                      <a:endParaRPr lang="en-US" sz="1400" dirty="0">
                        <a:solidFill>
                          <a:srgbClr val="C00000"/>
                        </a:solidFill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فرهنگی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-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تاسیس مراکز مشاوره مبتنی بر سبک زندگی ایرانی اسلامی در مراکز آموزش عالی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36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21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24647133"/>
                  </a:ext>
                </a:extLst>
              </a:tr>
              <a:tr h="69812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انجام شده است</a:t>
                      </a: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بهداشت، فرهنگی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-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آموزش های حین ازدواج به تمامی زوجین اعم از دانشجو و غیردانشجو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38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22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774923129"/>
                  </a:ext>
                </a:extLst>
              </a:tr>
              <a:tr h="69812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انجام شده است</a:t>
                      </a: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علمی (پژوهشی)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-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اختصاص حداقل 5% از بودجه پژوهشی به پژوهش های مرتبط با خانواده و فرزنداوری و رشد جمعیت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39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23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497997760"/>
                  </a:ext>
                </a:extLst>
              </a:tr>
              <a:tr h="57433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400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انجام شده است</a:t>
                      </a: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درمان و مراقبت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1402/8/24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تجهیز با راه اندازی حداقل یک مرکز تخصصی ناباروری سطح2در دانشگاه علوم پزشکی و سطح 3 بازای هر استان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41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24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23758309"/>
                  </a:ext>
                </a:extLst>
              </a:tr>
              <a:tr h="574337"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solidFill>
                            <a:srgbClr val="C00000"/>
                          </a:solidFill>
                          <a:cs typeface="B Titr" panose="00000700000000000000" pitchFamily="2" charset="-78"/>
                        </a:rPr>
                        <a:t>آماده ابلاغ توسط مقام عالی وزارت</a:t>
                      </a:r>
                      <a:endParaRPr lang="en-US" sz="1400" dirty="0">
                        <a:solidFill>
                          <a:srgbClr val="C00000"/>
                        </a:solidFill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بهداشت،</a:t>
                      </a: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درمان و مراقبت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1401/2/24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دستورالعمل و راهنمای بالینی پیشگیری،تشخیص بهنگام و درمان افراد نابارور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42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25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20322843"/>
                  </a:ext>
                </a:extLst>
              </a:tr>
              <a:tr h="574337"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انجام شده</a:t>
                      </a: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بیمه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1401/2/24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تحت پوشش کامل بیمه قرار گرفتن برنامه های معاینه،بیماریابی،تشخیص  و درمان ناباروری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43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26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186707427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18E37258-9BD0-48C1-9D62-3C1AA43C9F6E}"/>
              </a:ext>
            </a:extLst>
          </p:cNvPr>
          <p:cNvSpPr txBox="1">
            <a:spLocks/>
          </p:cNvSpPr>
          <p:nvPr/>
        </p:nvSpPr>
        <p:spPr>
          <a:xfrm>
            <a:off x="2279576" y="44624"/>
            <a:ext cx="7721624" cy="103641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1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Clr>
                <a:srgbClr val="777C84">
                  <a:lumMod val="75000"/>
                </a:srgbClr>
              </a:buClr>
              <a:buNone/>
              <a:defRPr/>
            </a:pPr>
            <a:endParaRPr lang="en-US" sz="2800" dirty="0">
              <a:solidFill>
                <a:srgbClr val="00B050"/>
              </a:solidFill>
              <a:latin typeface="Trebuchet MS"/>
              <a:cs typeface="B Homa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68" y="203298"/>
            <a:ext cx="1154980" cy="1152128"/>
          </a:xfrm>
          <a:prstGeom prst="rect">
            <a:avLst/>
          </a:prstGeom>
        </p:spPr>
      </p:pic>
      <p:sp>
        <p:nvSpPr>
          <p:cNvPr id="8" name="Rectangle: Rounded Corners 1">
            <a:extLst>
              <a:ext uri="{FF2B5EF4-FFF2-40B4-BE49-F238E27FC236}">
                <a16:creationId xmlns:a16="http://schemas.microsoft.com/office/drawing/2014/main" id="{EE6C3A5F-7104-B23F-3412-DA810CEF6263}"/>
              </a:ext>
            </a:extLst>
          </p:cNvPr>
          <p:cNvSpPr/>
          <p:nvPr/>
        </p:nvSpPr>
        <p:spPr>
          <a:xfrm>
            <a:off x="3152057" y="332656"/>
            <a:ext cx="6285759" cy="648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rtl="1">
              <a:defRPr/>
            </a:pPr>
            <a:r>
              <a:rPr lang="fa-IR" sz="2000" dirty="0">
                <a:solidFill>
                  <a:prstClr val="white"/>
                </a:solidFill>
                <a:latin typeface="Trebuchet MS"/>
                <a:cs typeface="B Titr" panose="00000700000000000000" pitchFamily="2" charset="-78"/>
              </a:rPr>
              <a:t>تکالیف قانونی وزارت بهداشت، درمان و آموزش پزشکی</a:t>
            </a:r>
          </a:p>
          <a:p>
            <a:pPr algn="ctr" defTabSz="914400" rtl="1">
              <a:defRPr/>
            </a:pPr>
            <a:r>
              <a:rPr lang="fa-IR" sz="2000" dirty="0">
                <a:solidFill>
                  <a:prstClr val="white"/>
                </a:solidFill>
                <a:latin typeface="Trebuchet MS"/>
                <a:cs typeface="B Titr" panose="00000700000000000000" pitchFamily="2" charset="-78"/>
              </a:rPr>
              <a:t>در اجرای قانون حمایت از خانواده و جوانی جمعیت</a:t>
            </a:r>
          </a:p>
        </p:txBody>
      </p:sp>
    </p:spTree>
    <p:extLst>
      <p:ext uri="{BB962C8B-B14F-4D97-AF65-F5344CB8AC3E}">
        <p14:creationId xmlns:p14="http://schemas.microsoft.com/office/powerpoint/2010/main" val="6001503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7D1FD08-8A51-4687-8242-3209EA2B4003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883285333"/>
              </p:ext>
            </p:extLst>
          </p:nvPr>
        </p:nvGraphicFramePr>
        <p:xfrm>
          <a:off x="492625" y="1332812"/>
          <a:ext cx="8568952" cy="5339537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448271">
                  <a:extLst>
                    <a:ext uri="{9D8B030D-6E8A-4147-A177-3AD203B41FA5}">
                      <a16:colId xmlns:a16="http://schemas.microsoft.com/office/drawing/2014/main" val="128755260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667825986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98747566"/>
                    </a:ext>
                  </a:extLst>
                </a:gridCol>
                <a:gridCol w="2304257">
                  <a:extLst>
                    <a:ext uri="{9D8B030D-6E8A-4147-A177-3AD203B41FA5}">
                      <a16:colId xmlns:a16="http://schemas.microsoft.com/office/drawing/2014/main" val="3152030329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76725459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4216053288"/>
                    </a:ext>
                  </a:extLst>
                </a:gridCol>
              </a:tblGrid>
              <a:tr h="698122"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وضعیت اجرا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کمیته متولی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پایان مهلت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موضوع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ماده قانونی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ردیف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53180106"/>
                  </a:ext>
                </a:extLst>
              </a:tr>
              <a:tr h="557095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00B050"/>
                        </a:solidFill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dirty="0">
                          <a:solidFill>
                            <a:srgbClr val="00B050"/>
                          </a:solidFill>
                          <a:cs typeface="B Titr" panose="00000700000000000000" pitchFamily="2" charset="-78"/>
                        </a:rPr>
                        <a:t>انجام شده است</a:t>
                      </a:r>
                      <a:endParaRPr lang="en-US" sz="1400" dirty="0">
                        <a:solidFill>
                          <a:srgbClr val="00B050"/>
                        </a:solidFill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بیمه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-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بیمه پایه مادران باردار و شیرده و کودکان تا پایان 5 سالگی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44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27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24647133"/>
                  </a:ext>
                </a:extLst>
              </a:tr>
              <a:tr h="54572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انجام شده است</a:t>
                      </a: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بیمه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1401/2/24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راهنمای بالینی بیمه خدمات سلامت زنان، مادران باردار و نوزادان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45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28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774923129"/>
                  </a:ext>
                </a:extLst>
              </a:tr>
              <a:tr h="69812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انجام شده است</a:t>
                      </a: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پشتیبانی، بهداشت، درمان و مراقبت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-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پرداخت کمک هزینه</a:t>
                      </a:r>
                      <a:r>
                        <a:rPr lang="fa-IR" sz="1400" kern="1200" baseline="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به فرزندآوری به صورت پلکانی به ارائه دهندگان خدمات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بند پ ماده 64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29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497997760"/>
                  </a:ext>
                </a:extLst>
              </a:tr>
              <a:tr h="94488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00B050"/>
                          </a:solidFill>
                          <a:effectLst/>
                          <a:cs typeface="B Titr" panose="00000700000000000000" pitchFamily="2" charset="-78"/>
                        </a:rPr>
                        <a:t>انجام شده است</a:t>
                      </a:r>
                      <a:endParaRPr lang="en-US" sz="1400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بهداشت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1400/11/24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راهنمای مکتوب حفظ، مراقبت و سلامت جنین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47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30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237583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انجام شده است</a:t>
                      </a:r>
                      <a:endParaRPr lang="en-US" sz="1400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درمان و مراقبت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-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امکان زایمان طبیعی رایگان  در بخش دولتی برای افراد با یا بدون بیمه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49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31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084292940"/>
                  </a:ext>
                </a:extLst>
              </a:tr>
              <a:tr h="792908">
                <a:tc>
                  <a:txBody>
                    <a:bodyPr/>
                    <a:lstStyle/>
                    <a:p>
                      <a:r>
                        <a:rPr lang="fa-IR" sz="1400" kern="1200" baseline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آمایش سرزمینی با همکاری مرکز مدیریت شبکه، دفتر سلامت خانواده و معاونت درمان در حال انجام است</a:t>
                      </a:r>
                      <a:endParaRPr lang="en-US" sz="1400" kern="1200" baseline="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بهداشت، درمان و مراقبت، پشتیبانی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1402/8/24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تجهیز و راه اندازی تسهیلات زایمانی و زایشگاه تا مادر طی یک ساعت مسافت دسترسی</a:t>
                      </a:r>
                      <a:r>
                        <a:rPr lang="fa-IR" sz="1400" kern="1200" baseline="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داشته باشد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994447457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18E37258-9BD0-48C1-9D62-3C1AA43C9F6E}"/>
              </a:ext>
            </a:extLst>
          </p:cNvPr>
          <p:cNvSpPr txBox="1">
            <a:spLocks/>
          </p:cNvSpPr>
          <p:nvPr/>
        </p:nvSpPr>
        <p:spPr>
          <a:xfrm>
            <a:off x="2279576" y="44624"/>
            <a:ext cx="7721624" cy="103641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1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None/>
            </a:pPr>
            <a:endParaRPr lang="en-US" sz="2800" dirty="0">
              <a:solidFill>
                <a:srgbClr val="00B050"/>
              </a:solidFill>
              <a:cs typeface="B Homa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1" y="296653"/>
            <a:ext cx="1154980" cy="1152128"/>
          </a:xfrm>
          <a:prstGeom prst="rect">
            <a:avLst/>
          </a:prstGeom>
        </p:spPr>
      </p:pic>
      <p:sp>
        <p:nvSpPr>
          <p:cNvPr id="9" name="Rectangle: Rounded Corners 1">
            <a:extLst>
              <a:ext uri="{FF2B5EF4-FFF2-40B4-BE49-F238E27FC236}">
                <a16:creationId xmlns:a16="http://schemas.microsoft.com/office/drawing/2014/main" id="{EE6C3A5F-7104-B23F-3412-DA810CEF6263}"/>
              </a:ext>
            </a:extLst>
          </p:cNvPr>
          <p:cNvSpPr/>
          <p:nvPr/>
        </p:nvSpPr>
        <p:spPr>
          <a:xfrm>
            <a:off x="3198527" y="548680"/>
            <a:ext cx="6285759" cy="648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rtl="1">
              <a:defRPr/>
            </a:pPr>
            <a:r>
              <a:rPr lang="fa-IR" sz="2000" dirty="0">
                <a:solidFill>
                  <a:prstClr val="white"/>
                </a:solidFill>
                <a:latin typeface="Trebuchet MS"/>
                <a:cs typeface="B Titr" panose="00000700000000000000" pitchFamily="2" charset="-78"/>
              </a:rPr>
              <a:t>تکالیف قانونی وزارت بهداشت، درمان و آموزش پزشکی</a:t>
            </a:r>
          </a:p>
          <a:p>
            <a:pPr algn="ctr" defTabSz="914400" rtl="1">
              <a:defRPr/>
            </a:pPr>
            <a:r>
              <a:rPr lang="fa-IR" sz="2000" dirty="0">
                <a:solidFill>
                  <a:prstClr val="white"/>
                </a:solidFill>
                <a:latin typeface="Trebuchet MS"/>
                <a:cs typeface="B Titr" panose="00000700000000000000" pitchFamily="2" charset="-78"/>
              </a:rPr>
              <a:t>در اجرای قانون حمایت از خانواده و جوانی جمعیت</a:t>
            </a:r>
          </a:p>
        </p:txBody>
      </p:sp>
    </p:spTree>
    <p:extLst>
      <p:ext uri="{BB962C8B-B14F-4D97-AF65-F5344CB8AC3E}">
        <p14:creationId xmlns:p14="http://schemas.microsoft.com/office/powerpoint/2010/main" val="4008695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7D1FD08-8A51-4687-8242-3209EA2B4003}"/>
              </a:ext>
            </a:extLst>
          </p:cNvPr>
          <p:cNvGraphicFramePr>
            <a:graphicFrameLocks noGrp="1"/>
          </p:cNvGraphicFramePr>
          <p:nvPr>
            <p:ph sz="quarter" idx="13"/>
          </p:nvPr>
        </p:nvGraphicFramePr>
        <p:xfrm>
          <a:off x="439942" y="1569842"/>
          <a:ext cx="8568952" cy="4772876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448271">
                  <a:extLst>
                    <a:ext uri="{9D8B030D-6E8A-4147-A177-3AD203B41FA5}">
                      <a16:colId xmlns:a16="http://schemas.microsoft.com/office/drawing/2014/main" val="128755260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667825986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98747566"/>
                    </a:ext>
                  </a:extLst>
                </a:gridCol>
                <a:gridCol w="2304257">
                  <a:extLst>
                    <a:ext uri="{9D8B030D-6E8A-4147-A177-3AD203B41FA5}">
                      <a16:colId xmlns:a16="http://schemas.microsoft.com/office/drawing/2014/main" val="3152030329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76725459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4216053288"/>
                    </a:ext>
                  </a:extLst>
                </a:gridCol>
              </a:tblGrid>
              <a:tr h="698122"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وضعیت اجرا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کمیته متولی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پایان مهلت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موضوع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ماده قانونی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ردیف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53180106"/>
                  </a:ext>
                </a:extLst>
              </a:tr>
              <a:tr h="698122">
                <a:tc>
                  <a:txBody>
                    <a:bodyPr/>
                    <a:lstStyle/>
                    <a:p>
                      <a:pPr algn="ctr"/>
                      <a:endParaRPr lang="fa-IR" sz="1400" dirty="0">
                        <a:solidFill>
                          <a:srgbClr val="00B050"/>
                        </a:solidFill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dirty="0">
                          <a:solidFill>
                            <a:srgbClr val="00B050"/>
                          </a:solidFill>
                          <a:cs typeface="B Titr" panose="00000700000000000000" pitchFamily="2" charset="-78"/>
                        </a:rPr>
                        <a:t>در حال تدوین</a:t>
                      </a:r>
                      <a:endParaRPr lang="en-US" sz="1400" dirty="0">
                        <a:solidFill>
                          <a:srgbClr val="00B050"/>
                        </a:solidFill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rowSpan="6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درمان و مراقبت، بهداشت، پشتیبانی،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baseline="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بیمه، </a:t>
                      </a:r>
                      <a:endParaRPr lang="en-US" sz="1400" kern="1200" baseline="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baseline="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رسانه، </a:t>
                      </a:r>
                      <a:endParaRPr lang="en-US" sz="1400" kern="1200" baseline="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baseline="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علمی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rowSpan="6"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-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کاهش سالانه 5% میزان زایمان غیر طبیعی تا رسیدن به میانگین جهانی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50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32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24647133"/>
                  </a:ext>
                </a:extLst>
              </a:tr>
              <a:tr h="69812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در حال سیاستگذاری</a:t>
                      </a: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یکپارچه سازی سیاست  ترویج زایمان  طبیعی در حوزه های مختلف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بند الف 50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33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774923129"/>
                  </a:ext>
                </a:extLst>
              </a:tr>
              <a:tr h="69812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در حال بازنگری</a:t>
                      </a:r>
                      <a:endParaRPr lang="en-US" sz="1400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آموزش و فرهنگ سازی زایمان طبیعی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بند ب 50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34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497997760"/>
                  </a:ext>
                </a:extLst>
              </a:tr>
              <a:tr h="574337"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solidFill>
                            <a:srgbClr val="00B050"/>
                          </a:solidFill>
                          <a:cs typeface="B Titr" panose="00000700000000000000" pitchFamily="2" charset="-78"/>
                        </a:rPr>
                        <a:t>در حال تدوین</a:t>
                      </a:r>
                      <a:endParaRPr lang="en-US" sz="1400" dirty="0">
                        <a:solidFill>
                          <a:srgbClr val="00B050"/>
                        </a:solidFill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برقراری نظام تضمین کیفیت مهارت آموزی ...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بند پ 50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35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23758309"/>
                  </a:ext>
                </a:extLst>
              </a:tr>
              <a:tr h="57433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کمیته</a:t>
                      </a:r>
                      <a:r>
                        <a:rPr lang="fa-IR" sz="1400" kern="1200" baseline="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علمی (آموزشی): تصمیمات اتخاذ شده و </a:t>
                      </a:r>
                      <a:r>
                        <a:rPr lang="fa-IR" sz="14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در آزمون پذیرش دستیار سال جاری لحاظ خواهد شد. </a:t>
                      </a: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پذیرش دستیار</a:t>
                      </a:r>
                      <a:r>
                        <a:rPr lang="fa-IR" sz="1400" kern="1200" baseline="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زنان متناسب با سهمیه مناطق محروم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بند ت 50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36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20322843"/>
                  </a:ext>
                </a:extLst>
              </a:tr>
              <a:tr h="57433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انجام نشده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اصلاح تعرفه و کارانه در جهت افزایش زایمان طبیعی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بند ث 50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37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186707427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18E37258-9BD0-48C1-9D62-3C1AA43C9F6E}"/>
              </a:ext>
            </a:extLst>
          </p:cNvPr>
          <p:cNvSpPr txBox="1">
            <a:spLocks/>
          </p:cNvSpPr>
          <p:nvPr/>
        </p:nvSpPr>
        <p:spPr>
          <a:xfrm>
            <a:off x="2279576" y="44624"/>
            <a:ext cx="7721624" cy="103641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1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Clr>
                <a:srgbClr val="777C84">
                  <a:lumMod val="75000"/>
                </a:srgbClr>
              </a:buClr>
              <a:buNone/>
              <a:defRPr/>
            </a:pPr>
            <a:endParaRPr lang="en-US" sz="2800" dirty="0">
              <a:solidFill>
                <a:srgbClr val="00B050"/>
              </a:solidFill>
              <a:latin typeface="Trebuchet MS"/>
              <a:cs typeface="B Homa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1" y="203298"/>
            <a:ext cx="1154980" cy="1152128"/>
          </a:xfrm>
          <a:prstGeom prst="rect">
            <a:avLst/>
          </a:prstGeom>
        </p:spPr>
      </p:pic>
      <p:sp>
        <p:nvSpPr>
          <p:cNvPr id="9" name="Rectangle: Rounded Corners 1">
            <a:extLst>
              <a:ext uri="{FF2B5EF4-FFF2-40B4-BE49-F238E27FC236}">
                <a16:creationId xmlns:a16="http://schemas.microsoft.com/office/drawing/2014/main" id="{EE6C3A5F-7104-B23F-3412-DA810CEF6263}"/>
              </a:ext>
            </a:extLst>
          </p:cNvPr>
          <p:cNvSpPr/>
          <p:nvPr/>
        </p:nvSpPr>
        <p:spPr>
          <a:xfrm>
            <a:off x="3198527" y="548680"/>
            <a:ext cx="6285759" cy="648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rtl="1">
              <a:defRPr/>
            </a:pPr>
            <a:r>
              <a:rPr lang="fa-IR" sz="2000" dirty="0">
                <a:solidFill>
                  <a:prstClr val="white"/>
                </a:solidFill>
                <a:latin typeface="Trebuchet MS"/>
                <a:cs typeface="B Titr" panose="00000700000000000000" pitchFamily="2" charset="-78"/>
              </a:rPr>
              <a:t>تکالیف قانونی وزارت بهداشت، درمان و آموزش پزشکی</a:t>
            </a:r>
          </a:p>
          <a:p>
            <a:pPr algn="ctr" defTabSz="914400" rtl="1">
              <a:defRPr/>
            </a:pPr>
            <a:r>
              <a:rPr lang="fa-IR" sz="2000" dirty="0">
                <a:solidFill>
                  <a:prstClr val="white"/>
                </a:solidFill>
                <a:latin typeface="Trebuchet MS"/>
                <a:cs typeface="B Titr" panose="00000700000000000000" pitchFamily="2" charset="-78"/>
              </a:rPr>
              <a:t>در اجرای قانون حمایت از خانواده و جوانی جمعیت</a:t>
            </a:r>
          </a:p>
        </p:txBody>
      </p:sp>
    </p:spTree>
    <p:extLst>
      <p:ext uri="{BB962C8B-B14F-4D97-AF65-F5344CB8AC3E}">
        <p14:creationId xmlns:p14="http://schemas.microsoft.com/office/powerpoint/2010/main" val="12258748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7D1FD08-8A51-4687-8242-3209EA2B4003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37611216"/>
              </p:ext>
            </p:extLst>
          </p:nvPr>
        </p:nvGraphicFramePr>
        <p:xfrm>
          <a:off x="478735" y="1312464"/>
          <a:ext cx="8568952" cy="5727322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448271">
                  <a:extLst>
                    <a:ext uri="{9D8B030D-6E8A-4147-A177-3AD203B41FA5}">
                      <a16:colId xmlns:a16="http://schemas.microsoft.com/office/drawing/2014/main" val="128755260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667825986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98747566"/>
                    </a:ext>
                  </a:extLst>
                </a:gridCol>
                <a:gridCol w="2304257">
                  <a:extLst>
                    <a:ext uri="{9D8B030D-6E8A-4147-A177-3AD203B41FA5}">
                      <a16:colId xmlns:a16="http://schemas.microsoft.com/office/drawing/2014/main" val="3152030329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76725459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4216053288"/>
                    </a:ext>
                  </a:extLst>
                </a:gridCol>
              </a:tblGrid>
              <a:tr h="698122"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وضعیت اجرا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کمیته متولی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پایان مهلت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موضوع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ماده قانونی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ردیف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53180106"/>
                  </a:ext>
                </a:extLst>
              </a:tr>
              <a:tr h="698122"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solidFill>
                            <a:srgbClr val="C00000"/>
                          </a:solidFill>
                          <a:cs typeface="B Titr" panose="00000700000000000000" pitchFamily="2" charset="-78"/>
                        </a:rPr>
                        <a:t>انجام نشده</a:t>
                      </a:r>
                      <a:endParaRPr lang="en-US" sz="1400" dirty="0">
                        <a:solidFill>
                          <a:srgbClr val="C00000"/>
                        </a:solidFill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rowSpan="6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درمان و مراقبت، بهداشت، پشتیبانی،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baseline="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بیمه، </a:t>
                      </a:r>
                      <a:endParaRPr lang="en-US" sz="1400" kern="1200" baseline="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baseline="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رسانه،</a:t>
                      </a:r>
                      <a:endParaRPr lang="en-US" sz="1400" kern="1200" baseline="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baseline="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علمی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rowSpan="6"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-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ممنوعیت پرداخت بیمه در موارد زایمان به روش جراحی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بند ج 50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38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24647133"/>
                  </a:ext>
                </a:extLst>
              </a:tr>
              <a:tr h="69812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کمیته درمان و مراقبت: دستورالعمل تدوین شده </a:t>
                      </a:r>
                      <a:r>
                        <a:rPr lang="fa-IR" sz="14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و منتظر دریافت نظرات و</a:t>
                      </a:r>
                      <a:r>
                        <a:rPr lang="fa-IR" sz="1400" kern="1200" baseline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تاییدیه است.</a:t>
                      </a:r>
                      <a:endParaRPr lang="en-US" sz="1400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توسعه زایمان های بدون درد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بند چ 50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39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774923129"/>
                  </a:ext>
                </a:extLst>
              </a:tr>
              <a:tr h="69812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انجام شده است و تداوم دارد</a:t>
                      </a: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ارتقا کیفیت مراقبت های بارداری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بند ح 50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40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497997760"/>
                  </a:ext>
                </a:extLst>
              </a:tr>
              <a:tr h="574337"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کمیته درمان و مراقبت: پرسشنامه رضایت سنجی مادران تدوین شده و به دانشگاه ها ابلاغ شده است. </a:t>
                      </a:r>
                      <a:r>
                        <a:rPr lang="fa-IR" sz="14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ولی اجرایی نشده</a:t>
                      </a:r>
                      <a:endParaRPr lang="en-US" sz="1400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ارزشیابی</a:t>
                      </a:r>
                      <a:r>
                        <a:rPr lang="fa-IR" sz="1400" kern="1200" baseline="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عملکرد کارکنان بر حسب رضایت مادران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بند خ 50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41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23758309"/>
                  </a:ext>
                </a:extLst>
              </a:tr>
              <a:tr h="57433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انجام نشده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پیش نیاز اعتباربخشی بیمارستانها</a:t>
                      </a:r>
                      <a:r>
                        <a:rPr lang="fa-IR" sz="1400" kern="1200" baseline="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</a:t>
                      </a:r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بر</a:t>
                      </a:r>
                      <a:r>
                        <a:rPr lang="fa-IR" sz="1400" kern="1200" baseline="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اساس </a:t>
                      </a:r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کاهش</a:t>
                      </a:r>
                      <a:r>
                        <a:rPr lang="fa-IR" sz="1400" kern="1200" baseline="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سالانه 5%  زایمان به روش جراحی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بند د 50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42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20322843"/>
                  </a:ext>
                </a:extLst>
              </a:tr>
              <a:tr h="57433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انجام نشده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اختصاص</a:t>
                      </a:r>
                      <a:r>
                        <a:rPr lang="fa-IR" sz="1400" kern="1200" baseline="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5% بودجه عمرانی به بهسازی محیط زایشگاه ها و از سال سوم پرداخت سهم هر زایشگاه بر اساس رضایت مادران از محیط فیزیکی زایشگاه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بند ذ 50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43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186707427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18E37258-9BD0-48C1-9D62-3C1AA43C9F6E}"/>
              </a:ext>
            </a:extLst>
          </p:cNvPr>
          <p:cNvSpPr txBox="1">
            <a:spLocks/>
          </p:cNvSpPr>
          <p:nvPr/>
        </p:nvSpPr>
        <p:spPr>
          <a:xfrm>
            <a:off x="2279576" y="44624"/>
            <a:ext cx="7721624" cy="103641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1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Clr>
                <a:srgbClr val="777C84">
                  <a:lumMod val="75000"/>
                </a:srgbClr>
              </a:buClr>
              <a:buNone/>
              <a:defRPr/>
            </a:pPr>
            <a:endParaRPr lang="en-US" sz="2800" dirty="0">
              <a:solidFill>
                <a:srgbClr val="00B050"/>
              </a:solidFill>
              <a:latin typeface="Trebuchet MS"/>
              <a:cs typeface="B Homa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55" y="160336"/>
            <a:ext cx="1154980" cy="1152128"/>
          </a:xfrm>
          <a:prstGeom prst="rect">
            <a:avLst/>
          </a:prstGeom>
        </p:spPr>
      </p:pic>
      <p:sp>
        <p:nvSpPr>
          <p:cNvPr id="9" name="Rectangle: Rounded Corners 1">
            <a:extLst>
              <a:ext uri="{FF2B5EF4-FFF2-40B4-BE49-F238E27FC236}">
                <a16:creationId xmlns:a16="http://schemas.microsoft.com/office/drawing/2014/main" id="{EE6C3A5F-7104-B23F-3412-DA810CEF6263}"/>
              </a:ext>
            </a:extLst>
          </p:cNvPr>
          <p:cNvSpPr/>
          <p:nvPr/>
        </p:nvSpPr>
        <p:spPr>
          <a:xfrm>
            <a:off x="3198527" y="548680"/>
            <a:ext cx="6285759" cy="648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rtl="1">
              <a:defRPr/>
            </a:pPr>
            <a:r>
              <a:rPr lang="fa-IR" sz="2000" dirty="0">
                <a:solidFill>
                  <a:prstClr val="white"/>
                </a:solidFill>
                <a:latin typeface="Trebuchet MS"/>
                <a:cs typeface="B Titr" panose="00000700000000000000" pitchFamily="2" charset="-78"/>
              </a:rPr>
              <a:t>تکالیف قانونی وزارت بهداشت، درمان و آموزش پزشکی</a:t>
            </a:r>
          </a:p>
          <a:p>
            <a:pPr algn="ctr" defTabSz="914400" rtl="1">
              <a:defRPr/>
            </a:pPr>
            <a:r>
              <a:rPr lang="fa-IR" sz="2000" dirty="0">
                <a:solidFill>
                  <a:prstClr val="white"/>
                </a:solidFill>
                <a:latin typeface="Trebuchet MS"/>
                <a:cs typeface="B Titr" panose="00000700000000000000" pitchFamily="2" charset="-78"/>
              </a:rPr>
              <a:t>در اجرای قانون حمایت از خانواده و جوانی جمعیت</a:t>
            </a:r>
          </a:p>
        </p:txBody>
      </p:sp>
    </p:spTree>
    <p:extLst>
      <p:ext uri="{BB962C8B-B14F-4D97-AF65-F5344CB8AC3E}">
        <p14:creationId xmlns:p14="http://schemas.microsoft.com/office/powerpoint/2010/main" val="14871235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7D1FD08-8A51-4687-8242-3209EA2B4003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665736549"/>
              </p:ext>
            </p:extLst>
          </p:nvPr>
        </p:nvGraphicFramePr>
        <p:xfrm>
          <a:off x="451026" y="1213379"/>
          <a:ext cx="8568952" cy="5536741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448271">
                  <a:extLst>
                    <a:ext uri="{9D8B030D-6E8A-4147-A177-3AD203B41FA5}">
                      <a16:colId xmlns:a16="http://schemas.microsoft.com/office/drawing/2014/main" val="128755260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667825986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98747566"/>
                    </a:ext>
                  </a:extLst>
                </a:gridCol>
                <a:gridCol w="2304257">
                  <a:extLst>
                    <a:ext uri="{9D8B030D-6E8A-4147-A177-3AD203B41FA5}">
                      <a16:colId xmlns:a16="http://schemas.microsoft.com/office/drawing/2014/main" val="3152030329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76725459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4216053288"/>
                    </a:ext>
                  </a:extLst>
                </a:gridCol>
              </a:tblGrid>
              <a:tr h="698122"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وضعیت اجرا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کمیته متولی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پایان مهلت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موضوع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ماده قانونی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ردیف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53180106"/>
                  </a:ext>
                </a:extLst>
              </a:tr>
              <a:tr h="698122"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solidFill>
                            <a:srgbClr val="00B050"/>
                          </a:solidFill>
                          <a:cs typeface="B Titr" panose="00000700000000000000" pitchFamily="2" charset="-78"/>
                        </a:rPr>
                        <a:t>بخشنامه با مضای معاون بهداشت ابلاغ و پرونده</a:t>
                      </a:r>
                      <a:r>
                        <a:rPr lang="fa-IR" sz="1400" baseline="0" dirty="0">
                          <a:solidFill>
                            <a:srgbClr val="00B050"/>
                          </a:solidFill>
                          <a:cs typeface="B Titr" panose="00000700000000000000" pitchFamily="2" charset="-78"/>
                        </a:rPr>
                        <a:t> الکترونیک سلامت اصلاح شده است</a:t>
                      </a:r>
                      <a:endParaRPr lang="en-US" sz="1400" dirty="0">
                        <a:solidFill>
                          <a:srgbClr val="00B050"/>
                        </a:solidFill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بهداشت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1400/11/24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ممنوعیت توزیع رایگان یا یارانه ای اقلام جلوگیری از بارداری و تشویق به استفاده از آنها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51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44</a:t>
                      </a:r>
                    </a:p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24647133"/>
                  </a:ext>
                </a:extLst>
              </a:tr>
              <a:tr h="69812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بخشنامه غذا و دارو ابلاغ</a:t>
                      </a:r>
                      <a:r>
                        <a:rPr lang="fa-IR" sz="1400" kern="1200" baseline="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شده است</a:t>
                      </a: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درمان و مراقبت (سازمان غذا و دارو)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1400/11/24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ارائه هرگونه اقلام پیشگیری در داروخانه ها و شبکه بهداشت، صرفا با تجویز پزشک امکان پذیر است.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تبصره 51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45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774923129"/>
                  </a:ext>
                </a:extLst>
              </a:tr>
              <a:tr h="69812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00B050"/>
                          </a:solidFill>
                          <a:effectLst/>
                          <a:cs typeface="B Titr" panose="00000700000000000000" pitchFamily="2" charset="-78"/>
                        </a:rPr>
                        <a:t>دستورالعمل تدوین، تایید، با امضای وزیر ابلاغ شد</a:t>
                      </a: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درمان و مراقبت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1400/11/24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تصویب موارد مجاز عقیم سازی دایم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52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46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497997760"/>
                  </a:ext>
                </a:extLst>
              </a:tr>
              <a:tr h="57433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00B050"/>
                          </a:solidFill>
                          <a:effectLst/>
                          <a:cs typeface="B Titr" panose="00000700000000000000" pitchFamily="2" charset="-78"/>
                        </a:rPr>
                        <a:t>دستورالعمل تدوین، تایید، با امضای وزیر ابلاغ شد</a:t>
                      </a: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درمان و مراقبت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1400/11/24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اصلاح دستورالعملهای مرتبط با سقط جنین و غربالگری جنین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53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47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23758309"/>
                  </a:ext>
                </a:extLst>
              </a:tr>
              <a:tr h="574337">
                <a:tc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فاز یک در خصوص اجرای ماده 53  انجام شده</a:t>
                      </a: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فاز 2 در حال انجام</a:t>
                      </a: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پشتیبانی و هوشمند سازی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1401/2/24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راه اندازی سامانه جامع ثبت کلیه اطلاعات باروری،بارداری،سقط جنین،زایمان در کلیه مراکز بهداشتی،درمانی،آزمایشگاهی و ... دولتی و غیر دولتی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54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48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20322843"/>
                  </a:ext>
                </a:extLst>
              </a:tr>
              <a:tr h="574337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400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انجام شده است</a:t>
                      </a: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بهداشت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-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برنامه جامع برای مهار، پایش، پیشگیری و کاهش سقط خود به خودی جنین به صورت ادغام در شبکه بهداشت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55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49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186707427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18E37258-9BD0-48C1-9D62-3C1AA43C9F6E}"/>
              </a:ext>
            </a:extLst>
          </p:cNvPr>
          <p:cNvSpPr txBox="1">
            <a:spLocks/>
          </p:cNvSpPr>
          <p:nvPr/>
        </p:nvSpPr>
        <p:spPr>
          <a:xfrm>
            <a:off x="2279576" y="44624"/>
            <a:ext cx="7721624" cy="103641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1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Clr>
                <a:srgbClr val="777C84">
                  <a:lumMod val="75000"/>
                </a:srgbClr>
              </a:buClr>
              <a:buNone/>
              <a:defRPr/>
            </a:pPr>
            <a:endParaRPr lang="en-US" sz="2800" dirty="0">
              <a:solidFill>
                <a:srgbClr val="00B050"/>
              </a:solidFill>
              <a:latin typeface="Trebuchet MS"/>
              <a:cs typeface="B Homa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065" y="158963"/>
            <a:ext cx="1154980" cy="1152128"/>
          </a:xfrm>
          <a:prstGeom prst="rect">
            <a:avLst/>
          </a:prstGeom>
        </p:spPr>
      </p:pic>
      <p:sp>
        <p:nvSpPr>
          <p:cNvPr id="9" name="Rectangle: Rounded Corners 1">
            <a:extLst>
              <a:ext uri="{FF2B5EF4-FFF2-40B4-BE49-F238E27FC236}">
                <a16:creationId xmlns:a16="http://schemas.microsoft.com/office/drawing/2014/main" id="{EE6C3A5F-7104-B23F-3412-DA810CEF6263}"/>
              </a:ext>
            </a:extLst>
          </p:cNvPr>
          <p:cNvSpPr/>
          <p:nvPr/>
        </p:nvSpPr>
        <p:spPr>
          <a:xfrm>
            <a:off x="3198527" y="476670"/>
            <a:ext cx="6285759" cy="648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rtl="1">
              <a:defRPr/>
            </a:pPr>
            <a:r>
              <a:rPr lang="fa-IR" sz="2000" dirty="0">
                <a:solidFill>
                  <a:prstClr val="white"/>
                </a:solidFill>
                <a:latin typeface="Trebuchet MS"/>
                <a:cs typeface="B Titr" panose="00000700000000000000" pitchFamily="2" charset="-78"/>
              </a:rPr>
              <a:t>تکالیف قانونی وزارت بهداشت، درمان و آموزش پزشکی</a:t>
            </a:r>
          </a:p>
          <a:p>
            <a:pPr algn="ctr" defTabSz="914400" rtl="1">
              <a:defRPr/>
            </a:pPr>
            <a:r>
              <a:rPr lang="fa-IR" sz="2000" dirty="0">
                <a:solidFill>
                  <a:prstClr val="white"/>
                </a:solidFill>
                <a:latin typeface="Trebuchet MS"/>
                <a:cs typeface="B Titr" panose="00000700000000000000" pitchFamily="2" charset="-78"/>
              </a:rPr>
              <a:t>در اجرای قانون حمایت از خانواده و جوانی جمعیت</a:t>
            </a:r>
          </a:p>
        </p:txBody>
      </p:sp>
    </p:spTree>
    <p:extLst>
      <p:ext uri="{BB962C8B-B14F-4D97-AF65-F5344CB8AC3E}">
        <p14:creationId xmlns:p14="http://schemas.microsoft.com/office/powerpoint/2010/main" val="25896483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7D1FD08-8A51-4687-8242-3209EA2B4003}"/>
              </a:ext>
            </a:extLst>
          </p:cNvPr>
          <p:cNvGraphicFramePr>
            <a:graphicFrameLocks noGrp="1"/>
          </p:cNvGraphicFramePr>
          <p:nvPr>
            <p:ph sz="quarter" idx="13"/>
          </p:nvPr>
        </p:nvGraphicFramePr>
        <p:xfrm>
          <a:off x="473193" y="1511970"/>
          <a:ext cx="8568952" cy="4904362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448271">
                  <a:extLst>
                    <a:ext uri="{9D8B030D-6E8A-4147-A177-3AD203B41FA5}">
                      <a16:colId xmlns:a16="http://schemas.microsoft.com/office/drawing/2014/main" val="128755260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667825986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98747566"/>
                    </a:ext>
                  </a:extLst>
                </a:gridCol>
                <a:gridCol w="2304257">
                  <a:extLst>
                    <a:ext uri="{9D8B030D-6E8A-4147-A177-3AD203B41FA5}">
                      <a16:colId xmlns:a16="http://schemas.microsoft.com/office/drawing/2014/main" val="3152030329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76725459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4216053288"/>
                    </a:ext>
                  </a:extLst>
                </a:gridCol>
              </a:tblGrid>
              <a:tr h="698122"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وضعیت اجرا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کمیته متولی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پایان مهلت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موضوع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ماده قانونی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a-IR" sz="1400" kern="1200" dirty="0">
                          <a:solidFill>
                            <a:srgbClr val="FF0000"/>
                          </a:solidFill>
                          <a:effectLst/>
                          <a:cs typeface="B Titr" panose="00000700000000000000" pitchFamily="2" charset="-78"/>
                        </a:rPr>
                        <a:t>ردیف</a:t>
                      </a:r>
                      <a:endParaRPr lang="en-US" sz="1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53180106"/>
                  </a:ext>
                </a:extLst>
              </a:tr>
              <a:tr h="698122">
                <a:tc rowSpan="2">
                  <a:txBody>
                    <a:bodyPr/>
                    <a:lstStyle/>
                    <a:p>
                      <a:pPr algn="ctr"/>
                      <a:endParaRPr lang="fa-IR" sz="1400" dirty="0">
                        <a:solidFill>
                          <a:srgbClr val="00B050"/>
                        </a:solidFill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fa-IR" sz="1400" dirty="0">
                        <a:solidFill>
                          <a:srgbClr val="00B050"/>
                        </a:solidFill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fa-IR" sz="1400" dirty="0">
                        <a:solidFill>
                          <a:srgbClr val="00B050"/>
                        </a:solidFill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dirty="0">
                          <a:solidFill>
                            <a:srgbClr val="00B050"/>
                          </a:solidFill>
                          <a:cs typeface="B Titr" panose="00000700000000000000" pitchFamily="2" charset="-78"/>
                        </a:rPr>
                        <a:t>کمیته</a:t>
                      </a:r>
                      <a:r>
                        <a:rPr lang="fa-IR" sz="1400" baseline="0" dirty="0">
                          <a:solidFill>
                            <a:srgbClr val="00B050"/>
                          </a:solidFill>
                          <a:cs typeface="B Titr" panose="00000700000000000000" pitchFamily="2" charset="-78"/>
                        </a:rPr>
                        <a:t> بهداشت: ابلاغ با امضای معاون بهداشت در خصوص مبادرت در سقط و عواقب آن</a:t>
                      </a:r>
                      <a:endParaRPr lang="en-US" sz="1400" dirty="0">
                        <a:solidFill>
                          <a:srgbClr val="00B050"/>
                        </a:solidFill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بنا بر دستور مقام عالی وزارت در جلسات قرارگاه، دفتر بازرسی نماینده وزارت با قوه قضائیه شده است.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-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ممنوعیت سقط جنین و مشمول مجازات دیه، حبس،</a:t>
                      </a:r>
                      <a:r>
                        <a:rPr lang="fa-IR" sz="1400" kern="1200" baseline="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ابطال پروانه پزشکی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56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50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24647133"/>
                  </a:ext>
                </a:extLst>
              </a:tr>
              <a:tr h="698122">
                <a:tc vMerge="1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برنامه و تهمیدات قانونی برای پیشگیری و مقابله با سقط غیرقانونی و مجازات در</a:t>
                      </a:r>
                      <a:r>
                        <a:rPr lang="fa-IR" sz="1400" kern="1200" baseline="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صورت جنایت علیه تمامیت جسمانی جنین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57</a:t>
                      </a:r>
                    </a:p>
                    <a:p>
                      <a:pPr algn="ctr" rtl="1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و </a:t>
                      </a:r>
                    </a:p>
                    <a:p>
                      <a:pPr algn="ctr" rtl="1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61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51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774923129"/>
                  </a:ext>
                </a:extLst>
              </a:tr>
              <a:tr h="698122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400" kern="1200" baseline="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400" kern="1200" baseline="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baseline="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ابلاغ شده است</a:t>
                      </a:r>
                      <a:endParaRPr lang="en-US" sz="1400" kern="1200" baseline="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کمیته درمان و مراقبت (سازمان غذا و دارو)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cs typeface="B Titr" panose="00000700000000000000" pitchFamily="2" charset="-78"/>
                        </a:rPr>
                        <a:t>-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داروهای سقط فقط در داروخانه های مجاز توزیع شود و هرگونه خرید، فروش و پخش آن خارج از سامانه رهیابی جرم است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58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52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497997760"/>
                  </a:ext>
                </a:extLst>
              </a:tr>
              <a:tr h="574337"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baseline="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دستورالعمل اجرایی توسط سازمان پدافند غیرعامل تدوین و به وزارت بهداشت نیز ابلاغ شده است. </a:t>
                      </a:r>
                      <a:r>
                        <a:rPr lang="fa-IR" sz="1400" kern="1200" baseline="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شناسایی مواد تهدیدکننده باروری توسط کمیته بهداشت و علمی (پژوهشی) و آموزش در این زمینه در دست اجرا است.</a:t>
                      </a:r>
                      <a:endParaRPr lang="en-US" sz="1400" kern="1200" baseline="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کلیه کمیته ها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-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 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ابلاغ دستورالعمل اجرایی پدافندغیرعامل برای مواد و فراورده های تهدیدکننده باروری و رعایت ضوابط آن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65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fa-IR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  <a:p>
                      <a:pPr algn="ctr"/>
                      <a:r>
                        <a:rPr lang="fa-IR" sz="14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53</a:t>
                      </a:r>
                      <a:endParaRPr lang="en-US" sz="1400" kern="1200" dirty="0">
                        <a:solidFill>
                          <a:srgbClr val="7030A0"/>
                        </a:solidFill>
                        <a:effectLst/>
                        <a:latin typeface="+mn-lt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23758309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18E37258-9BD0-48C1-9D62-3C1AA43C9F6E}"/>
              </a:ext>
            </a:extLst>
          </p:cNvPr>
          <p:cNvSpPr txBox="1">
            <a:spLocks/>
          </p:cNvSpPr>
          <p:nvPr/>
        </p:nvSpPr>
        <p:spPr>
          <a:xfrm>
            <a:off x="2279576" y="44624"/>
            <a:ext cx="7721624" cy="103641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1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Clr>
                <a:srgbClr val="777C84">
                  <a:lumMod val="75000"/>
                </a:srgbClr>
              </a:buClr>
              <a:buNone/>
              <a:defRPr/>
            </a:pPr>
            <a:endParaRPr lang="en-US" sz="2800" dirty="0">
              <a:solidFill>
                <a:srgbClr val="00B050"/>
              </a:solidFill>
              <a:latin typeface="Trebuchet MS"/>
              <a:cs typeface="B Homa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B39E7D9-7ABD-421F-83A5-6DA7C91DED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30" y="219924"/>
            <a:ext cx="1154980" cy="1152128"/>
          </a:xfrm>
          <a:prstGeom prst="rect">
            <a:avLst/>
          </a:prstGeom>
        </p:spPr>
      </p:pic>
      <p:sp>
        <p:nvSpPr>
          <p:cNvPr id="9" name="Rectangle: Rounded Corners 1">
            <a:extLst>
              <a:ext uri="{FF2B5EF4-FFF2-40B4-BE49-F238E27FC236}">
                <a16:creationId xmlns:a16="http://schemas.microsoft.com/office/drawing/2014/main" id="{EE6C3A5F-7104-B23F-3412-DA810CEF6263}"/>
              </a:ext>
            </a:extLst>
          </p:cNvPr>
          <p:cNvSpPr/>
          <p:nvPr/>
        </p:nvSpPr>
        <p:spPr>
          <a:xfrm>
            <a:off x="3198527" y="548680"/>
            <a:ext cx="6285759" cy="648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 rtl="1">
              <a:defRPr/>
            </a:pPr>
            <a:r>
              <a:rPr lang="fa-IR" sz="2000" dirty="0">
                <a:solidFill>
                  <a:prstClr val="white"/>
                </a:solidFill>
                <a:latin typeface="Trebuchet MS"/>
                <a:cs typeface="B Titr" panose="00000700000000000000" pitchFamily="2" charset="-78"/>
              </a:rPr>
              <a:t>تکالیف قانونی وزارت بهداشت، درمان و آموزش پزشکی</a:t>
            </a:r>
          </a:p>
          <a:p>
            <a:pPr algn="ctr" defTabSz="914400" rtl="1">
              <a:defRPr/>
            </a:pPr>
            <a:r>
              <a:rPr lang="fa-IR" sz="2000" dirty="0">
                <a:solidFill>
                  <a:prstClr val="white"/>
                </a:solidFill>
                <a:latin typeface="Trebuchet MS"/>
                <a:cs typeface="B Titr" panose="00000700000000000000" pitchFamily="2" charset="-78"/>
              </a:rPr>
              <a:t>در اجرای قانون حمایت از خانواده و جوانی جمعیت</a:t>
            </a:r>
          </a:p>
        </p:txBody>
      </p:sp>
    </p:spTree>
    <p:extLst>
      <p:ext uri="{BB962C8B-B14F-4D97-AF65-F5344CB8AC3E}">
        <p14:creationId xmlns:p14="http://schemas.microsoft.com/office/powerpoint/2010/main" val="306271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761" y="0"/>
            <a:ext cx="9144000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D15EFAF-DC42-417C-83C8-31704FBB92C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761" y="5571532"/>
            <a:ext cx="1814552" cy="1286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635832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F0902-9EF3-4FB6-A179-00001187C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6506" y="160338"/>
            <a:ext cx="7334200" cy="1468462"/>
          </a:xfrm>
        </p:spPr>
        <p:txBody>
          <a:bodyPr/>
          <a:lstStyle/>
          <a:p>
            <a:pPr algn="ctr"/>
            <a:br>
              <a:rPr lang="fa-IR" sz="2800" dirty="0">
                <a:solidFill>
                  <a:srgbClr val="00B050"/>
                </a:solidFill>
                <a:cs typeface="B Homa" panose="00000400000000000000" pitchFamily="2" charset="-78"/>
              </a:rPr>
            </a:br>
            <a:r>
              <a:rPr lang="fa-IR" sz="2800" dirty="0">
                <a:solidFill>
                  <a:srgbClr val="00B050"/>
                </a:solidFill>
                <a:cs typeface="B Homa" panose="00000400000000000000" pitchFamily="2" charset="-78"/>
              </a:rPr>
              <a:t>تحلیل آماری قانون حمایت از خانواده و جوانی جمعیت</a:t>
            </a:r>
            <a:endParaRPr lang="en-US" sz="2800" dirty="0">
              <a:solidFill>
                <a:srgbClr val="00B050"/>
              </a:solidFill>
              <a:cs typeface="B Homa" panose="00000400000000000000" pitchFamily="2" charset="-78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82F59C2-611D-43FC-AC60-AEF7AB3510AC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360538966"/>
              </p:ext>
            </p:extLst>
          </p:nvPr>
        </p:nvGraphicFramePr>
        <p:xfrm>
          <a:off x="715066" y="1556792"/>
          <a:ext cx="8064896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8901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7D1FD08-8A51-4687-8242-3209EA2B4003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16034354"/>
              </p:ext>
            </p:extLst>
          </p:nvPr>
        </p:nvGraphicFramePr>
        <p:xfrm>
          <a:off x="1444802" y="1556792"/>
          <a:ext cx="7461449" cy="3944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8299">
                  <a:extLst>
                    <a:ext uri="{9D8B030D-6E8A-4147-A177-3AD203B41FA5}">
                      <a16:colId xmlns:a16="http://schemas.microsoft.com/office/drawing/2014/main" val="198747566"/>
                    </a:ext>
                  </a:extLst>
                </a:gridCol>
                <a:gridCol w="2681146">
                  <a:extLst>
                    <a:ext uri="{9D8B030D-6E8A-4147-A177-3AD203B41FA5}">
                      <a16:colId xmlns:a16="http://schemas.microsoft.com/office/drawing/2014/main" val="2549093422"/>
                    </a:ext>
                  </a:extLst>
                </a:gridCol>
                <a:gridCol w="2472603">
                  <a:extLst>
                    <a:ext uri="{9D8B030D-6E8A-4147-A177-3AD203B41FA5}">
                      <a16:colId xmlns:a16="http://schemas.microsoft.com/office/drawing/2014/main" val="2767254591"/>
                    </a:ext>
                  </a:extLst>
                </a:gridCol>
                <a:gridCol w="839401">
                  <a:extLst>
                    <a:ext uri="{9D8B030D-6E8A-4147-A177-3AD203B41FA5}">
                      <a16:colId xmlns:a16="http://schemas.microsoft.com/office/drawing/2014/main" val="4216053288"/>
                    </a:ext>
                  </a:extLst>
                </a:gridCol>
              </a:tblGrid>
              <a:tr h="560194"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تاریخ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a-IR" dirty="0">
                          <a:cs typeface="B Titr" panose="00000700000000000000" pitchFamily="2" charset="-78"/>
                        </a:rPr>
                        <a:t>توسط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عنوان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a-IR" dirty="0">
                          <a:cs typeface="B Titr" panose="00000700000000000000" pitchFamily="2" charset="-78"/>
                        </a:rPr>
                        <a:t>ردیف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3180106"/>
                  </a:ext>
                </a:extLst>
              </a:tr>
              <a:tr h="427411"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99/12/26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مجلس شورای اسلامی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تصویب قانون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1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4647133"/>
                  </a:ext>
                </a:extLst>
              </a:tr>
              <a:tr h="427411"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1400/8/10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شورای نگهبان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تایید قانون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2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7355133"/>
                  </a:ext>
                </a:extLst>
              </a:tr>
              <a:tr h="737723"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1400/8/19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dirty="0">
                          <a:cs typeface="B Titr" panose="00000700000000000000" pitchFamily="2" charset="-78"/>
                        </a:rPr>
                        <a:t>مجلس شورای اسلامی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ابلاغ قانون به رییس جمهور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3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8078850"/>
                  </a:ext>
                </a:extLst>
              </a:tr>
              <a:tr h="737723"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1400/8/24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رییس جهور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ابلاغ قانون به وزیر بهداشت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4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401444"/>
                  </a:ext>
                </a:extLst>
              </a:tr>
              <a:tr h="1053890"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1400/9/15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وزیر بهداشت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ابلاغ قانون  به دانشگاهها،سازمانها و موسسات مربوطه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5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1706625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18E37258-9BD0-48C1-9D62-3C1AA43C9F6E}"/>
              </a:ext>
            </a:extLst>
          </p:cNvPr>
          <p:cNvSpPr txBox="1">
            <a:spLocks/>
          </p:cNvSpPr>
          <p:nvPr/>
        </p:nvSpPr>
        <p:spPr>
          <a:xfrm>
            <a:off x="1516810" y="376362"/>
            <a:ext cx="7334200" cy="146846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1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None/>
            </a:pPr>
            <a:br>
              <a:rPr lang="fa-IR" sz="2800" dirty="0">
                <a:solidFill>
                  <a:srgbClr val="00B050"/>
                </a:solidFill>
                <a:cs typeface="B Homa" panose="00000400000000000000" pitchFamily="2" charset="-78"/>
              </a:rPr>
            </a:br>
            <a:r>
              <a:rPr lang="fa-IR" sz="2800" dirty="0">
                <a:solidFill>
                  <a:srgbClr val="00B050"/>
                </a:solidFill>
                <a:cs typeface="B Homa" panose="00000400000000000000" pitchFamily="2" charset="-78"/>
              </a:rPr>
              <a:t>زمانبندی ابلاغ قانون حمایت از خانواده و جوانی جمعیت</a:t>
            </a:r>
            <a:endParaRPr lang="en-US" sz="2800" dirty="0">
              <a:solidFill>
                <a:srgbClr val="00B050"/>
              </a:solidFill>
              <a:cs typeface="B Homa" panose="00000400000000000000" pitchFamily="2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E26BA7B-11D5-439D-A95D-0B59F3EA1FC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54" y="5520480"/>
            <a:ext cx="1067132" cy="133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481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7D1FD08-8A51-4687-8242-3209EA2B4003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770741370"/>
              </p:ext>
            </p:extLst>
          </p:nvPr>
        </p:nvGraphicFramePr>
        <p:xfrm>
          <a:off x="3447895" y="1628800"/>
          <a:ext cx="3312004" cy="3384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2603">
                  <a:extLst>
                    <a:ext uri="{9D8B030D-6E8A-4147-A177-3AD203B41FA5}">
                      <a16:colId xmlns:a16="http://schemas.microsoft.com/office/drawing/2014/main" val="2767254591"/>
                    </a:ext>
                  </a:extLst>
                </a:gridCol>
                <a:gridCol w="839401">
                  <a:extLst>
                    <a:ext uri="{9D8B030D-6E8A-4147-A177-3AD203B41FA5}">
                      <a16:colId xmlns:a16="http://schemas.microsoft.com/office/drawing/2014/main" val="4216053288"/>
                    </a:ext>
                  </a:extLst>
                </a:gridCol>
              </a:tblGrid>
              <a:tr h="480664"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عنوان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a-IR" dirty="0">
                          <a:cs typeface="B Titr" panose="00000700000000000000" pitchFamily="2" charset="-78"/>
                        </a:rPr>
                        <a:t>ردیف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3180106"/>
                  </a:ext>
                </a:extLst>
              </a:tr>
              <a:tr h="366732"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ستاد جمعیت کشور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1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4647133"/>
                  </a:ext>
                </a:extLst>
              </a:tr>
              <a:tr h="366732"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شورای عالی انقلاب فرهنگی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2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7355133"/>
                  </a:ext>
                </a:extLst>
              </a:tr>
              <a:tr h="632989"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مجلس شورای اسلامی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3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8078850"/>
                  </a:ext>
                </a:extLst>
              </a:tr>
              <a:tr h="632989"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سازمان بازرسی کشور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4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401444"/>
                  </a:ext>
                </a:extLst>
              </a:tr>
              <a:tr h="904270"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نهادهای اطلاعاتی و امنیتی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5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1706625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18E37258-9BD0-48C1-9D62-3C1AA43C9F6E}"/>
              </a:ext>
            </a:extLst>
          </p:cNvPr>
          <p:cNvSpPr txBox="1">
            <a:spLocks/>
          </p:cNvSpPr>
          <p:nvPr/>
        </p:nvSpPr>
        <p:spPr>
          <a:xfrm>
            <a:off x="1603071" y="376362"/>
            <a:ext cx="7334200" cy="146846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1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None/>
            </a:pPr>
            <a:r>
              <a:rPr lang="fa-IR" sz="2800" dirty="0">
                <a:solidFill>
                  <a:srgbClr val="00B050"/>
                </a:solidFill>
                <a:cs typeface="B Homa" panose="00000400000000000000" pitchFamily="2" charset="-78"/>
              </a:rPr>
              <a:t>مراجع ناظر و اخذ گزارش اجرای قانون</a:t>
            </a:r>
            <a:endParaRPr lang="en-US" sz="2800" dirty="0">
              <a:solidFill>
                <a:srgbClr val="00B050"/>
              </a:solidFill>
              <a:cs typeface="B Homa" panose="00000400000000000000" pitchFamily="2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E26BA7B-11D5-439D-A95D-0B59F3EA1FC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215" y="5520480"/>
            <a:ext cx="1067132" cy="133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88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892261-E532-4228-96C4-D91D27D552D1}"/>
              </a:ext>
            </a:extLst>
          </p:cNvPr>
          <p:cNvSpPr txBox="1">
            <a:spLocks/>
          </p:cNvSpPr>
          <p:nvPr/>
        </p:nvSpPr>
        <p:spPr>
          <a:xfrm>
            <a:off x="1741089" y="-243408"/>
            <a:ext cx="7334200" cy="100811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1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None/>
            </a:pPr>
            <a:br>
              <a:rPr lang="fa-IR" sz="2800" dirty="0">
                <a:solidFill>
                  <a:srgbClr val="00B050"/>
                </a:solidFill>
                <a:cs typeface="B Homa" panose="00000400000000000000" pitchFamily="2" charset="-78"/>
              </a:rPr>
            </a:br>
            <a:r>
              <a:rPr lang="fa-IR" sz="2800" dirty="0">
                <a:solidFill>
                  <a:srgbClr val="00B050"/>
                </a:solidFill>
                <a:cs typeface="B Homa" panose="00000400000000000000" pitchFamily="2" charset="-78"/>
              </a:rPr>
              <a:t>قانون در معاونتها و بخشهای مختلف وزارت بهداشت</a:t>
            </a:r>
            <a:endParaRPr lang="en-US" sz="2800" dirty="0">
              <a:solidFill>
                <a:srgbClr val="00B050"/>
              </a:solidFill>
              <a:cs typeface="B Homa" panose="00000400000000000000" pitchFamily="2" charset="-78"/>
            </a:endParaRPr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81D12281-5B99-4476-B4A0-21D50E293F0A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232295042"/>
              </p:ext>
            </p:extLst>
          </p:nvPr>
        </p:nvGraphicFramePr>
        <p:xfrm>
          <a:off x="849609" y="816945"/>
          <a:ext cx="8568952" cy="6026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1843">
                  <a:extLst>
                    <a:ext uri="{9D8B030D-6E8A-4147-A177-3AD203B41FA5}">
                      <a16:colId xmlns:a16="http://schemas.microsoft.com/office/drawing/2014/main" val="198747566"/>
                    </a:ext>
                  </a:extLst>
                </a:gridCol>
                <a:gridCol w="952106">
                  <a:extLst>
                    <a:ext uri="{9D8B030D-6E8A-4147-A177-3AD203B41FA5}">
                      <a16:colId xmlns:a16="http://schemas.microsoft.com/office/drawing/2014/main" val="2549093422"/>
                    </a:ext>
                  </a:extLst>
                </a:gridCol>
                <a:gridCol w="2300922">
                  <a:extLst>
                    <a:ext uri="{9D8B030D-6E8A-4147-A177-3AD203B41FA5}">
                      <a16:colId xmlns:a16="http://schemas.microsoft.com/office/drawing/2014/main" val="2767254591"/>
                    </a:ext>
                  </a:extLst>
                </a:gridCol>
                <a:gridCol w="714081">
                  <a:extLst>
                    <a:ext uri="{9D8B030D-6E8A-4147-A177-3AD203B41FA5}">
                      <a16:colId xmlns:a16="http://schemas.microsoft.com/office/drawing/2014/main" val="4216053288"/>
                    </a:ext>
                  </a:extLst>
                </a:gridCol>
              </a:tblGrid>
              <a:tr h="302129"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مواد قانونی مرتبط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تعداد مواد قانونی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نام معاونت / اداره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a-IR" sz="1400" dirty="0">
                          <a:cs typeface="B Titr" panose="00000700000000000000" pitchFamily="2" charset="-78"/>
                        </a:rPr>
                        <a:t>ردیف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3180106"/>
                  </a:ext>
                </a:extLst>
              </a:tr>
              <a:tr h="302129"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2-22-24-28-35-36-38-42-44-47-48-49-50-51-52-53-54-55-57-61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20 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معاونت بهداشت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1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4647133"/>
                  </a:ext>
                </a:extLst>
              </a:tr>
              <a:tr h="302129">
                <a:tc>
                  <a:txBody>
                    <a:bodyPr/>
                    <a:lstStyle/>
                    <a:p>
                      <a:pPr algn="ctr"/>
                      <a:r>
                        <a:rPr lang="fa-IR" sz="1400">
                          <a:cs typeface="B Titr" panose="00000700000000000000" pitchFamily="2" charset="-78"/>
                        </a:rPr>
                        <a:t>26-27-35-40-41-42-43-46-47-48-49-50-52-56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13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معاونت درمان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2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7355133"/>
                  </a:ext>
                </a:extLst>
              </a:tr>
              <a:tr h="528726"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26-27-35-39-41-42-46-47-48-50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10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معاونت آموزش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3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8078850"/>
                  </a:ext>
                </a:extLst>
              </a:tr>
              <a:tr h="302129"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6-15-16-17-18-20-22-46-50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9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معاونت توسعه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4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401444"/>
                  </a:ext>
                </a:extLst>
              </a:tr>
              <a:tr h="302129"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24-34-47-48-49-50-53-54-55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9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آمار و فناوری اطلاعات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5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1706625"/>
                  </a:ext>
                </a:extLst>
              </a:tr>
              <a:tr h="528726"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2-7-28-35-36-38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6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معاونت فرهنگی و دانشجویی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6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8987795"/>
                  </a:ext>
                </a:extLst>
              </a:tr>
              <a:tr h="302129"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26-27-35-41-46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5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معاونت پرستاری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7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458117"/>
                  </a:ext>
                </a:extLst>
              </a:tr>
              <a:tr h="302129"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43-44-45-49-50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5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شورای عالی بیمه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8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8618822"/>
                  </a:ext>
                </a:extLst>
              </a:tr>
              <a:tr h="302129"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40-50-51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3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معاونت غذا و دارو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9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8792314"/>
                  </a:ext>
                </a:extLst>
              </a:tr>
              <a:tr h="528726"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39-50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2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معاونت تحقیقات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10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5267049"/>
                  </a:ext>
                </a:extLst>
              </a:tr>
              <a:tr h="528726"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28-35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2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روابط عمومی و اطلاع رسانی 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11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9379551"/>
                  </a:ext>
                </a:extLst>
              </a:tr>
              <a:tr h="302129"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41-42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2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>
                          <a:cs typeface="B Titr" panose="00000700000000000000" pitchFamily="2" charset="-78"/>
                        </a:rPr>
                        <a:t>دفتر طب ایرانی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dirty="0">
                          <a:cs typeface="B Titr" panose="00000700000000000000" pitchFamily="2" charset="-78"/>
                        </a:rPr>
                        <a:t>12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4040857"/>
                  </a:ext>
                </a:extLst>
              </a:tr>
              <a:tr h="528726"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8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1</a:t>
                      </a:r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>
                          <a:cs typeface="B Titr" panose="00000700000000000000" pitchFamily="2" charset="-78"/>
                        </a:rPr>
                        <a:t>صندوق رفاه دانشجویی</a:t>
                      </a:r>
                      <a:endParaRPr lang="en-US" sz="1400">
                        <a:cs typeface="B Titr" panose="00000700000000000000" pitchFamily="2" charset="-78"/>
                      </a:endParaRPr>
                    </a:p>
                    <a:p>
                      <a:pPr algn="ctr"/>
                      <a:endParaRPr lang="en-US" sz="1400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dirty="0">
                          <a:cs typeface="B Titr" panose="00000700000000000000" pitchFamily="2" charset="-78"/>
                        </a:rPr>
                        <a:t>13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97361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8615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8E37258-9BD0-48C1-9D62-3C1AA43C9F6E}"/>
              </a:ext>
            </a:extLst>
          </p:cNvPr>
          <p:cNvSpPr txBox="1">
            <a:spLocks/>
          </p:cNvSpPr>
          <p:nvPr/>
        </p:nvSpPr>
        <p:spPr>
          <a:xfrm>
            <a:off x="1827358" y="376362"/>
            <a:ext cx="7334200" cy="146846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1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None/>
            </a:pPr>
            <a:r>
              <a:rPr lang="fa-IR" sz="2800" i="1" dirty="0">
                <a:solidFill>
                  <a:srgbClr val="00B050"/>
                </a:solidFill>
                <a:cs typeface="B Homa" panose="00000400000000000000" pitchFamily="2" charset="-78"/>
              </a:rPr>
              <a:t>ساختار و شرح وظایف دبیرخانه ملی</a:t>
            </a:r>
            <a:br>
              <a:rPr lang="en-US" sz="2800" dirty="0">
                <a:solidFill>
                  <a:srgbClr val="00B050"/>
                </a:solidFill>
                <a:cs typeface="B Homa" panose="00000400000000000000" pitchFamily="2" charset="-78"/>
              </a:rPr>
            </a:br>
            <a:r>
              <a:rPr lang="fa-IR" sz="2800" i="1" dirty="0">
                <a:solidFill>
                  <a:srgbClr val="7030A0"/>
                </a:solidFill>
                <a:cs typeface="B Homa" panose="00000400000000000000" pitchFamily="2" charset="-78"/>
              </a:rPr>
              <a:t>قرارگاه عملیاتی سلامت و جوانی جمعیت </a:t>
            </a:r>
          </a:p>
          <a:p>
            <a:pPr marL="0" indent="0" algn="ctr">
              <a:buNone/>
            </a:pPr>
            <a:r>
              <a:rPr lang="fa-IR" sz="2800" i="1" dirty="0">
                <a:solidFill>
                  <a:srgbClr val="00B050"/>
                </a:solidFill>
                <a:cs typeface="B Homa" panose="00000400000000000000" pitchFamily="2" charset="-78"/>
              </a:rPr>
              <a:t>وزارت بهداشت، درمان و آموزش پزشکی</a:t>
            </a:r>
            <a:endParaRPr lang="en-US" sz="2800" dirty="0">
              <a:solidFill>
                <a:srgbClr val="00B050"/>
              </a:solidFill>
              <a:cs typeface="B Homa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BB734-08F3-4276-873A-CDA99A57B59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015998" y="1916832"/>
            <a:ext cx="6624736" cy="3474720"/>
          </a:xfrm>
        </p:spPr>
        <p:txBody>
          <a:bodyPr/>
          <a:lstStyle/>
          <a:p>
            <a:pPr marL="0" indent="0" algn="r" rtl="1">
              <a:buNone/>
            </a:pPr>
            <a:r>
              <a:rPr lang="fa-IR" b="1" dirty="0">
                <a:cs typeface="B Zar" panose="00000400000000000000" pitchFamily="2" charset="-78"/>
              </a:rPr>
              <a:t>مقدمه:</a:t>
            </a:r>
            <a:endParaRPr lang="en-US" b="1" dirty="0">
              <a:cs typeface="B Zar" panose="00000400000000000000" pitchFamily="2" charset="-78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fa-IR" sz="2000" b="1" dirty="0">
                <a:cs typeface="B Zar" panose="00000400000000000000" pitchFamily="2" charset="-78"/>
              </a:rPr>
              <a:t>در راستای لبیک به فرمان رهبر فرزانه انقلاب اسلامی امام خامنه ای      (مد ظله العالی) و </a:t>
            </a:r>
            <a:r>
              <a:rPr lang="fa-IR" sz="2000" b="1" dirty="0">
                <a:solidFill>
                  <a:srgbClr val="FF0000"/>
                </a:solidFill>
                <a:cs typeface="B Zar" panose="00000400000000000000" pitchFamily="2" charset="-78"/>
              </a:rPr>
              <a:t>اجرایی شدن قانون </a:t>
            </a:r>
            <a:r>
              <a:rPr lang="fa-IR" sz="2000" b="1" dirty="0">
                <a:cs typeface="B Zar" panose="00000400000000000000" pitchFamily="2" charset="-78"/>
              </a:rPr>
              <a:t>حمایت از خانواده و جوانی جمعیت در وزارت بهداشت، درمان و آموزش پزشکی به </a:t>
            </a:r>
            <a:r>
              <a:rPr lang="fa-IR" sz="2000" b="1" dirty="0">
                <a:solidFill>
                  <a:srgbClr val="FF0000"/>
                </a:solidFill>
                <a:cs typeface="B Zar" panose="00000400000000000000" pitchFamily="2" charset="-78"/>
              </a:rPr>
              <a:t>فرماندهی وزیر </a:t>
            </a:r>
            <a:r>
              <a:rPr lang="fa-IR" sz="2000" b="1" dirty="0">
                <a:cs typeface="B Zar" panose="00000400000000000000" pitchFamily="2" charset="-78"/>
              </a:rPr>
              <a:t>بهداشت، درمان و آموزش پزشکی قرار گاه عملیاتی سلامت و جوانی جمعیت تشکیل می گردد:</a:t>
            </a:r>
            <a:endParaRPr lang="en-US" sz="2000" b="1" dirty="0">
              <a:cs typeface="B Zar" panose="00000400000000000000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E3BBB7-94A3-4C9A-BDD6-62643B58C61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74" y="473898"/>
            <a:ext cx="1154980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21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8E37258-9BD0-48C1-9D62-3C1AA43C9F6E}"/>
              </a:ext>
            </a:extLst>
          </p:cNvPr>
          <p:cNvSpPr txBox="1">
            <a:spLocks/>
          </p:cNvSpPr>
          <p:nvPr/>
        </p:nvSpPr>
        <p:spPr>
          <a:xfrm>
            <a:off x="1654831" y="376362"/>
            <a:ext cx="7334200" cy="146846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1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None/>
            </a:pPr>
            <a:r>
              <a:rPr lang="fa-IR" sz="2800" i="1" dirty="0">
                <a:solidFill>
                  <a:srgbClr val="00B050"/>
                </a:solidFill>
                <a:cs typeface="B Homa" panose="00000400000000000000" pitchFamily="2" charset="-78"/>
              </a:rPr>
              <a:t>ساختار و شرح وظایف دبیرخانه ملی</a:t>
            </a:r>
            <a:br>
              <a:rPr lang="en-US" sz="2800" dirty="0">
                <a:solidFill>
                  <a:srgbClr val="00B050"/>
                </a:solidFill>
                <a:cs typeface="B Homa" panose="00000400000000000000" pitchFamily="2" charset="-78"/>
              </a:rPr>
            </a:br>
            <a:r>
              <a:rPr lang="fa-IR" sz="2800" i="1" dirty="0">
                <a:solidFill>
                  <a:srgbClr val="7030A0"/>
                </a:solidFill>
                <a:cs typeface="B Homa" panose="00000400000000000000" pitchFamily="2" charset="-78"/>
              </a:rPr>
              <a:t>قرارگاه عملیاتی سلامت و جوانی جمعیت</a:t>
            </a:r>
          </a:p>
          <a:p>
            <a:pPr marL="0" indent="0" algn="ctr">
              <a:buNone/>
            </a:pPr>
            <a:r>
              <a:rPr lang="fa-IR" sz="2800" i="1" dirty="0">
                <a:solidFill>
                  <a:srgbClr val="00B050"/>
                </a:solidFill>
                <a:cs typeface="B Homa" panose="00000400000000000000" pitchFamily="2" charset="-78"/>
              </a:rPr>
              <a:t>وزارت بهداشت، درمان و آموزش پزشکی</a:t>
            </a:r>
            <a:endParaRPr lang="en-US" sz="2800" dirty="0">
              <a:solidFill>
                <a:srgbClr val="00B050"/>
              </a:solidFill>
              <a:cs typeface="B Homa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BB734-08F3-4276-873A-CDA99A57B59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702307" y="1916832"/>
            <a:ext cx="6765900" cy="3960440"/>
          </a:xfrm>
        </p:spPr>
        <p:txBody>
          <a:bodyPr>
            <a:normAutofit fontScale="92500" lnSpcReduction="20000"/>
          </a:bodyPr>
          <a:lstStyle/>
          <a:p>
            <a:pPr marL="0" indent="0" algn="r" rtl="1">
              <a:buNone/>
            </a:pPr>
            <a:r>
              <a:rPr lang="fa-IR" sz="2400" b="1" dirty="0">
                <a:solidFill>
                  <a:srgbClr val="7030A0"/>
                </a:solidFill>
                <a:cs typeface="B Zar" panose="00000400000000000000" pitchFamily="2" charset="-78"/>
              </a:rPr>
              <a:t>اهداف قرارگاه</a:t>
            </a:r>
          </a:p>
          <a:p>
            <a:pPr marL="793750" algn="r" rtl="1">
              <a:buFont typeface="Wingdings" panose="05000000000000000000" pitchFamily="2" charset="2"/>
              <a:buChar char="Ø"/>
            </a:pPr>
            <a:r>
              <a:rPr lang="fa-IR" sz="2000" b="1" dirty="0">
                <a:solidFill>
                  <a:srgbClr val="FF0000"/>
                </a:solidFill>
                <a:cs typeface="B Zar" panose="00000400000000000000" pitchFamily="2" charset="-78"/>
              </a:rPr>
              <a:t>مرکزیت بخشی </a:t>
            </a:r>
            <a:r>
              <a:rPr lang="fa-IR" sz="2000" b="1" dirty="0">
                <a:cs typeface="B Zar" panose="00000400000000000000" pitchFamily="2" charset="-78"/>
              </a:rPr>
              <a:t>در الگوی مفهومی و عملیاتی اجرای قانون</a:t>
            </a:r>
            <a:endParaRPr lang="en-US" sz="2000" b="1" dirty="0">
              <a:cs typeface="B Zar" panose="00000400000000000000" pitchFamily="2" charset="-78"/>
            </a:endParaRPr>
          </a:p>
          <a:p>
            <a:pPr marL="793750" algn="r" rtl="1">
              <a:buFont typeface="Wingdings" panose="05000000000000000000" pitchFamily="2" charset="2"/>
              <a:buChar char="Ø"/>
            </a:pPr>
            <a:r>
              <a:rPr lang="fa-IR" sz="2000" b="1" dirty="0">
                <a:solidFill>
                  <a:srgbClr val="FF0000"/>
                </a:solidFill>
                <a:cs typeface="B Zar" panose="00000400000000000000" pitchFamily="2" charset="-78"/>
              </a:rPr>
              <a:t>سازماندهی ویژه </a:t>
            </a:r>
            <a:r>
              <a:rPr lang="fa-IR" sz="2000" b="1" dirty="0">
                <a:cs typeface="B Zar" panose="00000400000000000000" pitchFamily="2" charset="-78"/>
              </a:rPr>
              <a:t>متناسب با شرح وظایف معاونت های مختلف وزارتی جهت حسن اجرای قانون</a:t>
            </a:r>
            <a:endParaRPr lang="en-US" sz="2000" b="1" dirty="0">
              <a:cs typeface="B Zar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400" b="1" dirty="0">
                <a:solidFill>
                  <a:srgbClr val="7030A0"/>
                </a:solidFill>
                <a:cs typeface="B Zar" panose="00000400000000000000" pitchFamily="2" charset="-78"/>
              </a:rPr>
              <a:t>ماموریت قرارگاه:</a:t>
            </a:r>
            <a:endParaRPr lang="en-US" sz="2400" b="1" dirty="0">
              <a:solidFill>
                <a:srgbClr val="7030A0"/>
              </a:solidFill>
              <a:cs typeface="B Zar" panose="00000400000000000000" pitchFamily="2" charset="-78"/>
            </a:endParaRPr>
          </a:p>
          <a:p>
            <a:pPr marL="571500" indent="-39688" algn="r" rtl="1">
              <a:buFont typeface="Wingdings" panose="05000000000000000000" pitchFamily="2" charset="2"/>
              <a:buChar char="Ø"/>
            </a:pPr>
            <a:r>
              <a:rPr lang="fa-IR" sz="2000" b="1" dirty="0">
                <a:cs typeface="B Zar" panose="00000400000000000000" pitchFamily="2" charset="-78"/>
              </a:rPr>
              <a:t>انجام اقدامات سریع و به موقع در اجرای قانون با تاکید بر 3 اصل </a:t>
            </a:r>
            <a:r>
              <a:rPr lang="fa-IR" sz="2000" b="1" dirty="0">
                <a:solidFill>
                  <a:srgbClr val="FF0000"/>
                </a:solidFill>
                <a:cs typeface="B Zar" panose="00000400000000000000" pitchFamily="2" charset="-78"/>
              </a:rPr>
              <a:t>کارآیی</a:t>
            </a:r>
            <a:r>
              <a:rPr lang="fa-IR" sz="2000" b="1" dirty="0">
                <a:cs typeface="B Zar" panose="00000400000000000000" pitchFamily="2" charset="-78"/>
              </a:rPr>
              <a:t>، </a:t>
            </a:r>
            <a:r>
              <a:rPr lang="fa-IR" sz="2000" b="1" dirty="0">
                <a:solidFill>
                  <a:srgbClr val="FF0000"/>
                </a:solidFill>
                <a:cs typeface="B Zar" panose="00000400000000000000" pitchFamily="2" charset="-78"/>
              </a:rPr>
              <a:t>دانایی</a:t>
            </a:r>
            <a:r>
              <a:rPr lang="fa-IR" sz="2000" b="1" dirty="0">
                <a:cs typeface="B Zar" panose="00000400000000000000" pitchFamily="2" charset="-78"/>
              </a:rPr>
              <a:t>، </a:t>
            </a:r>
            <a:r>
              <a:rPr lang="fa-IR" sz="2000" b="1" dirty="0">
                <a:solidFill>
                  <a:srgbClr val="FF0000"/>
                </a:solidFill>
                <a:cs typeface="B Zar" panose="00000400000000000000" pitchFamily="2" charset="-78"/>
              </a:rPr>
              <a:t>مانایی</a:t>
            </a:r>
            <a:endParaRPr lang="en-US" sz="2000" b="1" dirty="0">
              <a:solidFill>
                <a:srgbClr val="FF0000"/>
              </a:solidFill>
              <a:cs typeface="B Zar" panose="00000400000000000000" pitchFamily="2" charset="-78"/>
            </a:endParaRPr>
          </a:p>
          <a:p>
            <a:pPr marL="571500" indent="-39688" algn="r" rtl="1">
              <a:buFont typeface="Wingdings" panose="05000000000000000000" pitchFamily="2" charset="2"/>
              <a:buChar char="Ø"/>
            </a:pPr>
            <a:r>
              <a:rPr lang="fa-IR" sz="2000" b="1" dirty="0">
                <a:cs typeface="B Zar" panose="00000400000000000000" pitchFamily="2" charset="-78"/>
              </a:rPr>
              <a:t>هماهنگی معاونت ها و بخش های مختلف </a:t>
            </a:r>
            <a:r>
              <a:rPr lang="fa-IR" sz="2000" b="1" dirty="0">
                <a:solidFill>
                  <a:srgbClr val="FF0000"/>
                </a:solidFill>
                <a:cs typeface="B Zar" panose="00000400000000000000" pitchFamily="2" charset="-78"/>
              </a:rPr>
              <a:t>درون وزارتی </a:t>
            </a:r>
            <a:r>
              <a:rPr lang="fa-IR" sz="2000" b="1" dirty="0">
                <a:cs typeface="B Zar" panose="00000400000000000000" pitchFamily="2" charset="-78"/>
              </a:rPr>
              <a:t>شامل ستاد وزارت بهداشت و دانشگاه های علوم پزشکی سراسر کشور جهت اجرای همزمان، هماهنگ و هم افزایی قانون</a:t>
            </a:r>
            <a:endParaRPr lang="en-US" sz="2000" b="1" dirty="0">
              <a:cs typeface="B Zar" panose="00000400000000000000" pitchFamily="2" charset="-78"/>
            </a:endParaRPr>
          </a:p>
          <a:p>
            <a:pPr marL="571500" indent="-39688" algn="r" rtl="1">
              <a:buFont typeface="Wingdings" panose="05000000000000000000" pitchFamily="2" charset="2"/>
              <a:buChar char="Ø"/>
            </a:pPr>
            <a:r>
              <a:rPr lang="fa-IR" sz="2000" b="1" dirty="0">
                <a:cs typeface="B Zar" panose="00000400000000000000" pitchFamily="2" charset="-78"/>
              </a:rPr>
              <a:t>هماهنگی ستاد وزارت بهداشت با سازمان های </a:t>
            </a:r>
            <a:r>
              <a:rPr lang="fa-IR" sz="2000" b="1" dirty="0">
                <a:solidFill>
                  <a:srgbClr val="FF0000"/>
                </a:solidFill>
                <a:cs typeface="B Zar" panose="00000400000000000000" pitchFamily="2" charset="-78"/>
              </a:rPr>
              <a:t>برون وزارتی </a:t>
            </a:r>
            <a:r>
              <a:rPr lang="fa-IR" sz="2000" b="1" dirty="0">
                <a:cs typeface="B Zar" panose="00000400000000000000" pitchFamily="2" charset="-78"/>
              </a:rPr>
              <a:t>مانند بیت رهبری، مجلس شورای اسلامی، شورای عالی انقلاب فرهنگی، سازمان بازرسی کل کشور و ....</a:t>
            </a:r>
            <a:endParaRPr lang="en-US" sz="2000" b="1" dirty="0">
              <a:cs typeface="B Zar" panose="00000400000000000000" pitchFamily="2" charset="-78"/>
            </a:endParaRPr>
          </a:p>
          <a:p>
            <a:pPr marL="0" indent="0" algn="r" rtl="1">
              <a:buNone/>
            </a:pPr>
            <a:endParaRPr lang="en-US" sz="2000" b="1" dirty="0">
              <a:cs typeface="B Zar" panose="00000400000000000000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E3BBB7-94A3-4C9A-BDD6-62643B58C61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327" y="399161"/>
            <a:ext cx="1154980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471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2868</Words>
  <Application>Microsoft Office PowerPoint</Application>
  <PresentationFormat>Widescreen</PresentationFormat>
  <Paragraphs>918</Paragraphs>
  <Slides>25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Arial</vt:lpstr>
      <vt:lpstr>B Titr</vt:lpstr>
      <vt:lpstr>B Zar</vt:lpstr>
      <vt:lpstr>Calibri</vt:lpstr>
      <vt:lpstr>Georgia</vt:lpstr>
      <vt:lpstr>Trebuchet MS</vt:lpstr>
      <vt:lpstr>Wingdings</vt:lpstr>
      <vt:lpstr>Wingdings 3</vt:lpstr>
      <vt:lpstr>Facet</vt:lpstr>
      <vt:lpstr>PowerPoint Presentation</vt:lpstr>
      <vt:lpstr>PowerPoint Presentation</vt:lpstr>
      <vt:lpstr>PowerPoint Presentation</vt:lpstr>
      <vt:lpstr> تحلیل آماری قانون حمایت از خانواده و جوانی جمعیت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Pro7</dc:creator>
  <cp:lastModifiedBy>User</cp:lastModifiedBy>
  <cp:revision>8</cp:revision>
  <dcterms:created xsi:type="dcterms:W3CDTF">2022-07-31T07:48:59Z</dcterms:created>
  <dcterms:modified xsi:type="dcterms:W3CDTF">2023-09-01T14:58:25Z</dcterms:modified>
</cp:coreProperties>
</file>