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2" r:id="rId2"/>
    <p:sldId id="270" r:id="rId3"/>
    <p:sldId id="317" r:id="rId4"/>
    <p:sldId id="295" r:id="rId5"/>
    <p:sldId id="296" r:id="rId6"/>
    <p:sldId id="297" r:id="rId7"/>
    <p:sldId id="280" r:id="rId8"/>
    <p:sldId id="278" r:id="rId9"/>
    <p:sldId id="298" r:id="rId10"/>
    <p:sldId id="299" r:id="rId11"/>
    <p:sldId id="293" r:id="rId12"/>
    <p:sldId id="294" r:id="rId13"/>
    <p:sldId id="303" r:id="rId14"/>
    <p:sldId id="257" r:id="rId15"/>
    <p:sldId id="259" r:id="rId16"/>
    <p:sldId id="282" r:id="rId17"/>
    <p:sldId id="261" r:id="rId18"/>
    <p:sldId id="262" r:id="rId19"/>
    <p:sldId id="263" r:id="rId20"/>
    <p:sldId id="264" r:id="rId21"/>
    <p:sldId id="265" r:id="rId22"/>
    <p:sldId id="266" r:id="rId23"/>
    <p:sldId id="305" r:id="rId24"/>
    <p:sldId id="287" r:id="rId25"/>
    <p:sldId id="267" r:id="rId26"/>
    <p:sldId id="306" r:id="rId27"/>
    <p:sldId id="307" r:id="rId28"/>
    <p:sldId id="309" r:id="rId29"/>
    <p:sldId id="313" r:id="rId30"/>
    <p:sldId id="318" r:id="rId31"/>
    <p:sldId id="304" r:id="rId32"/>
    <p:sldId id="310" r:id="rId33"/>
    <p:sldId id="316" r:id="rId34"/>
    <p:sldId id="311" r:id="rId35"/>
    <p:sldId id="319" r:id="rId36"/>
    <p:sldId id="315"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298" y="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8AAEF-4C80-416B-B6EF-6E38D67A912D}"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32352-E144-49A6-9A29-DA2C497EA24E}" type="slidenum">
              <a:rPr lang="en-US" smtClean="0"/>
              <a:t>‹#›</a:t>
            </a:fld>
            <a:endParaRPr lang="en-US"/>
          </a:p>
        </p:txBody>
      </p:sp>
    </p:spTree>
    <p:extLst>
      <p:ext uri="{BB962C8B-B14F-4D97-AF65-F5344CB8AC3E}">
        <p14:creationId xmlns:p14="http://schemas.microsoft.com/office/powerpoint/2010/main" val="390691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angiotensin converting enzyme 2 (ACE2), </a:t>
            </a:r>
            <a:endParaRPr lang="fa-IR" dirty="0"/>
          </a:p>
        </p:txBody>
      </p:sp>
      <p:sp>
        <p:nvSpPr>
          <p:cNvPr id="4" name="Slide Number Placeholder 3"/>
          <p:cNvSpPr>
            <a:spLocks noGrp="1"/>
          </p:cNvSpPr>
          <p:nvPr>
            <p:ph type="sldNum" sz="quarter" idx="10"/>
          </p:nvPr>
        </p:nvSpPr>
        <p:spPr/>
        <p:txBody>
          <a:bodyPr/>
          <a:lstStyle/>
          <a:p>
            <a:fld id="{B6B32352-E144-49A6-9A29-DA2C497EA24E}" type="slidenum">
              <a:rPr lang="en-US" smtClean="0"/>
              <a:t>19</a:t>
            </a:fld>
            <a:endParaRPr lang="en-US"/>
          </a:p>
        </p:txBody>
      </p:sp>
    </p:spTree>
    <p:extLst>
      <p:ext uri="{BB962C8B-B14F-4D97-AF65-F5344CB8AC3E}">
        <p14:creationId xmlns:p14="http://schemas.microsoft.com/office/powerpoint/2010/main" val="6766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F0159-6425-4538-B103-120300469287}"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263625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0159-6425-4538-B103-120300469287}"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266273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0159-6425-4538-B103-120300469287}"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296757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F0159-6425-4538-B103-120300469287}"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349361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1F0159-6425-4538-B103-120300469287}"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308340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F0159-6425-4538-B103-120300469287}"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16266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F0159-6425-4538-B103-120300469287}"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71416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F0159-6425-4538-B103-120300469287}"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33348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F0159-6425-4538-B103-120300469287}"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41102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1F0159-6425-4538-B103-120300469287}"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217289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1F0159-6425-4538-B103-120300469287}"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9A32B-E019-4C90-B580-95FC5F19BFA5}" type="slidenum">
              <a:rPr lang="en-US" smtClean="0"/>
              <a:t>‹#›</a:t>
            </a:fld>
            <a:endParaRPr lang="en-US"/>
          </a:p>
        </p:txBody>
      </p:sp>
    </p:spTree>
    <p:extLst>
      <p:ext uri="{BB962C8B-B14F-4D97-AF65-F5344CB8AC3E}">
        <p14:creationId xmlns:p14="http://schemas.microsoft.com/office/powerpoint/2010/main" val="156456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F0159-6425-4538-B103-120300469287}" type="datetimeFigureOut">
              <a:rPr lang="en-US" smtClean="0"/>
              <a:t>6/22/2020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9A32B-E019-4C90-B580-95FC5F19BFA5}" type="slidenum">
              <a:rPr lang="en-US" smtClean="0"/>
              <a:t>‹#›</a:t>
            </a:fld>
            <a:endParaRPr lang="en-US"/>
          </a:p>
        </p:txBody>
      </p:sp>
    </p:spTree>
    <p:extLst>
      <p:ext uri="{BB962C8B-B14F-4D97-AF65-F5344CB8AC3E}">
        <p14:creationId xmlns:p14="http://schemas.microsoft.com/office/powerpoint/2010/main" val="177505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blogs.bmj.com/bmj/2020/05/15/intersectionality-offers-a-radical-rethinking-of-covid-19/?utm_campaign=shareaholic&amp;utm_medium=twitter&amp;utm_source=socialnetwor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5" y="1122363"/>
            <a:ext cx="9144000" cy="1011237"/>
          </a:xfrm>
        </p:spPr>
        <p:txBody>
          <a:bodyPr/>
          <a:lstStyle/>
          <a:p>
            <a:pPr rtl="1"/>
            <a:r>
              <a:rPr lang="fa-IR" sz="5400" b="1" dirty="0" smtClean="0">
                <a:solidFill>
                  <a:schemeClr val="accent5">
                    <a:lumMod val="75000"/>
                  </a:schemeClr>
                </a:solidFill>
                <a:cs typeface="B Nazanin" panose="00000400000000000000" pitchFamily="2" charset="-78"/>
              </a:rPr>
              <a:t>سلامت</a:t>
            </a:r>
            <a:r>
              <a:rPr lang="ar-SA" sz="5400" b="1" dirty="0" smtClean="0">
                <a:solidFill>
                  <a:schemeClr val="accent5">
                    <a:lumMod val="75000"/>
                  </a:schemeClr>
                </a:solidFill>
                <a:cs typeface="B Nazanin" panose="00000400000000000000" pitchFamily="2" charset="-78"/>
              </a:rPr>
              <a:t> </a:t>
            </a:r>
            <a:r>
              <a:rPr lang="ar-SA" sz="5400" b="1" dirty="0">
                <a:solidFill>
                  <a:schemeClr val="accent5">
                    <a:lumMod val="75000"/>
                  </a:schemeClr>
                </a:solidFill>
                <a:cs typeface="B Nazanin" panose="00000400000000000000" pitchFamily="2" charset="-78"/>
              </a:rPr>
              <a:t>مردان </a:t>
            </a:r>
            <a:r>
              <a:rPr lang="fa-IR" sz="5400" b="1" dirty="0" smtClean="0">
                <a:solidFill>
                  <a:schemeClr val="accent5">
                    <a:lumMod val="75000"/>
                  </a:schemeClr>
                </a:solidFill>
                <a:cs typeface="B Nazanin" panose="00000400000000000000" pitchFamily="2" charset="-78"/>
              </a:rPr>
              <a:t>و</a:t>
            </a:r>
            <a:r>
              <a:rPr lang="en-US" sz="5400" b="1" dirty="0" smtClean="0">
                <a:solidFill>
                  <a:schemeClr val="accent5">
                    <a:lumMod val="75000"/>
                  </a:schemeClr>
                </a:solidFill>
                <a:cs typeface="B Nazanin" panose="00000400000000000000" pitchFamily="2" charset="-78"/>
              </a:rPr>
              <a:t>C</a:t>
            </a:r>
            <a:r>
              <a:rPr lang="en-US" sz="5400" b="1" dirty="0" smtClean="0">
                <a:solidFill>
                  <a:schemeClr val="accent5">
                    <a:lumMod val="75000"/>
                  </a:schemeClr>
                </a:solidFill>
              </a:rPr>
              <a:t>OVID-19</a:t>
            </a:r>
            <a:r>
              <a:rPr lang="en-US" b="1" dirty="0" smtClean="0">
                <a:solidFill>
                  <a:schemeClr val="accent5">
                    <a:lumMod val="75000"/>
                  </a:schemeClr>
                </a:solidFill>
              </a:rPr>
              <a:t> </a:t>
            </a:r>
            <a:endParaRPr lang="en-US" dirty="0">
              <a:solidFill>
                <a:schemeClr val="accent5">
                  <a:lumMod val="75000"/>
                </a:schemeClr>
              </a:solidFill>
            </a:endParaRPr>
          </a:p>
        </p:txBody>
      </p:sp>
      <p:sp>
        <p:nvSpPr>
          <p:cNvPr id="3" name="Subtitle 2"/>
          <p:cNvSpPr>
            <a:spLocks noGrp="1"/>
          </p:cNvSpPr>
          <p:nvPr>
            <p:ph type="subTitle" idx="1"/>
          </p:nvPr>
        </p:nvSpPr>
        <p:spPr>
          <a:xfrm>
            <a:off x="7125648" y="3991430"/>
            <a:ext cx="4985610" cy="2510970"/>
          </a:xfrm>
        </p:spPr>
        <p:txBody>
          <a:bodyPr>
            <a:normAutofit fontScale="92500"/>
          </a:bodyPr>
          <a:lstStyle/>
          <a:p>
            <a:pPr algn="r" rtl="1"/>
            <a:endParaRPr lang="fa-IR" sz="2800" dirty="0" smtClean="0">
              <a:solidFill>
                <a:schemeClr val="accent5">
                  <a:lumMod val="75000"/>
                </a:schemeClr>
              </a:solidFill>
              <a:effectLst>
                <a:outerShdw blurRad="38100" dist="38100" dir="2700000" algn="tl">
                  <a:srgbClr val="000000">
                    <a:alpha val="43137"/>
                  </a:srgbClr>
                </a:outerShdw>
              </a:effectLst>
            </a:endParaRPr>
          </a:p>
          <a:p>
            <a:pPr algn="r" rtl="1"/>
            <a:r>
              <a:rPr lang="fa-IR" sz="3000" dirty="0" smtClean="0">
                <a:solidFill>
                  <a:schemeClr val="accent5">
                    <a:lumMod val="75000"/>
                  </a:schemeClr>
                </a:solidFill>
                <a:cs typeface="B Nazanin" panose="00000400000000000000" pitchFamily="2" charset="-78"/>
              </a:rPr>
              <a:t>دکتر </a:t>
            </a:r>
            <a:r>
              <a:rPr lang="fa-IR" sz="3000" dirty="0" smtClean="0">
                <a:solidFill>
                  <a:schemeClr val="accent5">
                    <a:lumMod val="75000"/>
                  </a:schemeClr>
                </a:solidFill>
                <a:cs typeface="B Nazanin" panose="00000400000000000000" pitchFamily="2" charset="-78"/>
              </a:rPr>
              <a:t>شهرزاد نعمت اللهی</a:t>
            </a:r>
          </a:p>
          <a:p>
            <a:pPr algn="r" rtl="1"/>
            <a:r>
              <a:rPr lang="fa-IR" sz="2200" dirty="0">
                <a:solidFill>
                  <a:schemeClr val="accent5">
                    <a:lumMod val="75000"/>
                  </a:schemeClr>
                </a:solidFill>
                <a:cs typeface="B Nazanin" panose="00000400000000000000" pitchFamily="2" charset="-78"/>
              </a:rPr>
              <a:t>استادیاراپیدمیولوژی</a:t>
            </a:r>
          </a:p>
          <a:p>
            <a:pPr algn="r" rtl="1"/>
            <a:r>
              <a:rPr lang="fa-IR" sz="2200" dirty="0">
                <a:solidFill>
                  <a:schemeClr val="accent5">
                    <a:lumMod val="75000"/>
                  </a:schemeClr>
                </a:solidFill>
                <a:cs typeface="B Nazanin" panose="00000400000000000000" pitchFamily="2" charset="-78"/>
              </a:rPr>
              <a:t>مرکز تحقیقات سلامت مردان و بهداشت باروری</a:t>
            </a:r>
          </a:p>
          <a:p>
            <a:pPr algn="r" rtl="1"/>
            <a:r>
              <a:rPr lang="fa-IR" sz="2200" dirty="0">
                <a:solidFill>
                  <a:schemeClr val="accent5">
                    <a:lumMod val="75000"/>
                  </a:schemeClr>
                </a:solidFill>
                <a:cs typeface="B Nazanin" panose="00000400000000000000" pitchFamily="2" charset="-78"/>
              </a:rPr>
              <a:t>دانشگاه علوم پزشکی شهید بهشتی</a:t>
            </a:r>
          </a:p>
          <a:p>
            <a:pPr algn="r"/>
            <a:endParaRPr lang="en-US" dirty="0"/>
          </a:p>
        </p:txBody>
      </p:sp>
      <p:pic>
        <p:nvPicPr>
          <p:cNvPr id="5" name="Picture 2" descr="Men's Health Week: 15-21 June 2020 | Men's Health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09" y="2780145"/>
            <a:ext cx="6742339" cy="347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32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4" name="Content Placeholder 3"/>
          <p:cNvSpPr>
            <a:spLocks noGrp="1"/>
          </p:cNvSpPr>
          <p:nvPr>
            <p:ph sz="quarter" idx="4294967295"/>
          </p:nvPr>
        </p:nvSpPr>
        <p:spPr/>
        <p:txBody>
          <a:bodyPr/>
          <a:lstStyle/>
          <a:p>
            <a:endParaRPr lang="en-US"/>
          </a:p>
        </p:txBody>
      </p:sp>
      <p:sp>
        <p:nvSpPr>
          <p:cNvPr id="6" name="Content Placeholder 5"/>
          <p:cNvSpPr>
            <a:spLocks noGrp="1"/>
          </p:cNvSpPr>
          <p:nvPr>
            <p:ph sz="quarter" idx="4294967295"/>
          </p:nvPr>
        </p:nvSpPr>
        <p:spPr>
          <a:xfrm>
            <a:off x="6913265" y="953037"/>
            <a:ext cx="4291397" cy="4945488"/>
          </a:xfrm>
        </p:spPr>
        <p:txBody>
          <a:bodyPr>
            <a:normAutofit lnSpcReduction="10000"/>
          </a:bodyPr>
          <a:lstStyle/>
          <a:p>
            <a:pPr algn="r" rtl="1"/>
            <a:r>
              <a:rPr lang="fa-IR" sz="2800" b="1" dirty="0" smtClean="0">
                <a:cs typeface="B Nazanin" panose="00000400000000000000" pitchFamily="2" charset="-78"/>
              </a:rPr>
              <a:t>علت های مرگ منتسب به اختلاف در امید زندگی در بین زنان و مردان  (سال 2016)</a:t>
            </a:r>
          </a:p>
          <a:p>
            <a:pPr algn="r" rtl="1"/>
            <a:endParaRPr lang="fa-IR" sz="2800" dirty="0" smtClean="0">
              <a:cs typeface="B Nazanin" panose="00000400000000000000" pitchFamily="2" charset="-78"/>
            </a:endParaRPr>
          </a:p>
          <a:p>
            <a:pPr marL="0" indent="0" algn="r" rtl="1">
              <a:buNone/>
            </a:pPr>
            <a:endParaRPr lang="fa-IR" sz="2800" dirty="0">
              <a:cs typeface="B Nazanin" panose="00000400000000000000" pitchFamily="2" charset="-78"/>
            </a:endParaRPr>
          </a:p>
          <a:p>
            <a:pPr marL="0" indent="0" algn="r" rtl="1">
              <a:buNone/>
            </a:pPr>
            <a:endParaRPr lang="fa-IR" sz="2800" dirty="0">
              <a:cs typeface="B Nazanin" panose="00000400000000000000" pitchFamily="2" charset="-78"/>
            </a:endParaRPr>
          </a:p>
          <a:p>
            <a:pPr algn="r" rtl="1"/>
            <a:r>
              <a:rPr lang="fa-IR" sz="2800" dirty="0" smtClean="0">
                <a:solidFill>
                  <a:schemeClr val="accent2">
                    <a:lumMod val="75000"/>
                  </a:schemeClr>
                </a:solidFill>
                <a:effectLst>
                  <a:outerShdw blurRad="38100" dist="38100" dir="2700000" algn="tl">
                    <a:srgbClr val="000000">
                      <a:alpha val="43137"/>
                    </a:srgbClr>
                  </a:outerShdw>
                </a:effectLst>
                <a:cs typeface="B Nazanin" panose="00000400000000000000" pitchFamily="2" charset="-78"/>
              </a:rPr>
              <a:t>بالاتر بودن شیوع 33 علت از </a:t>
            </a:r>
            <a:r>
              <a:rPr lang="fa-IR" sz="2800" dirty="0">
                <a:solidFill>
                  <a:schemeClr val="accent2">
                    <a:lumMod val="75000"/>
                  </a:schemeClr>
                </a:solidFill>
                <a:effectLst>
                  <a:outerShdw blurRad="38100" dist="38100" dir="2700000" algn="tl">
                    <a:srgbClr val="000000">
                      <a:alpha val="43137"/>
                    </a:srgbClr>
                  </a:outerShdw>
                </a:effectLst>
                <a:cs typeface="B Nazanin" panose="00000400000000000000" pitchFamily="2" charset="-78"/>
              </a:rPr>
              <a:t>40 علت اصلی مرگ در سطح </a:t>
            </a:r>
            <a:r>
              <a:rPr lang="fa-IR" sz="2800" dirty="0" smtClean="0">
                <a:solidFill>
                  <a:schemeClr val="accent2">
                    <a:lumMod val="75000"/>
                  </a:schemeClr>
                </a:solidFill>
                <a:effectLst>
                  <a:outerShdw blurRad="38100" dist="38100" dir="2700000" algn="tl">
                    <a:srgbClr val="000000">
                      <a:alpha val="43137"/>
                    </a:srgbClr>
                  </a:outerShdw>
                </a:effectLst>
                <a:cs typeface="B Nazanin" panose="00000400000000000000" pitchFamily="2" charset="-78"/>
              </a:rPr>
              <a:t>جهان در مردان</a:t>
            </a:r>
            <a:endParaRPr lang="fa-IR" sz="2800" dirty="0">
              <a:solidFill>
                <a:schemeClr val="accent2">
                  <a:lumMod val="75000"/>
                </a:schemeClr>
              </a:solidFill>
              <a:effectLst>
                <a:outerShdw blurRad="38100" dist="38100" dir="2700000" algn="tl">
                  <a:srgbClr val="000000">
                    <a:alpha val="43137"/>
                  </a:srgbClr>
                </a:outerShdw>
              </a:effectLst>
              <a:cs typeface="B Nazanin" panose="00000400000000000000" pitchFamily="2" charset="-78"/>
            </a:endParaRPr>
          </a:p>
          <a:p>
            <a:pPr algn="r" rtl="1"/>
            <a:endParaRPr lang="en-US" dirty="0"/>
          </a:p>
        </p:txBody>
      </p:sp>
      <p:pic>
        <p:nvPicPr>
          <p:cNvPr id="7" name="Picture 6"/>
          <p:cNvPicPr>
            <a:picLocks noChangeAspect="1"/>
          </p:cNvPicPr>
          <p:nvPr/>
        </p:nvPicPr>
        <p:blipFill>
          <a:blip r:embed="rId2"/>
          <a:stretch>
            <a:fillRect/>
          </a:stretch>
        </p:blipFill>
        <p:spPr>
          <a:xfrm>
            <a:off x="74524" y="140556"/>
            <a:ext cx="6838741" cy="6591840"/>
          </a:xfrm>
          <a:prstGeom prst="rect">
            <a:avLst/>
          </a:prstGeom>
        </p:spPr>
      </p:pic>
    </p:spTree>
    <p:extLst>
      <p:ext uri="{BB962C8B-B14F-4D97-AF65-F5344CB8AC3E}">
        <p14:creationId xmlns:p14="http://schemas.microsoft.com/office/powerpoint/2010/main" val="2838154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smtClean="0">
                <a:solidFill>
                  <a:schemeClr val="accent5">
                    <a:lumMod val="75000"/>
                  </a:schemeClr>
                </a:solidFill>
              </a:rPr>
              <a:t>اپیدمیولوژی توصیفی بیماری کووید-19</a:t>
            </a:r>
            <a:endParaRPr lang="en-US" sz="3200" dirty="0">
              <a:solidFill>
                <a:schemeClr val="accent5">
                  <a:lumMod val="75000"/>
                </a:schemeClr>
              </a:solidFill>
            </a:endParaRPr>
          </a:p>
        </p:txBody>
      </p:sp>
      <p:sp>
        <p:nvSpPr>
          <p:cNvPr id="3" name="Content Placeholder 2"/>
          <p:cNvSpPr>
            <a:spLocks noGrp="1"/>
          </p:cNvSpPr>
          <p:nvPr>
            <p:ph idx="1"/>
          </p:nvPr>
        </p:nvSpPr>
        <p:spPr/>
        <p:txBody>
          <a:bodyPr/>
          <a:lstStyle/>
          <a:p>
            <a:pPr algn="r" rtl="1"/>
            <a:r>
              <a:rPr lang="fa-IR" dirty="0" smtClean="0"/>
              <a:t>جنس یکی از مهمترین خصوصیات میزبان و جزء مهمی از اپیدمیولوژی توصیفی بیماری است</a:t>
            </a:r>
            <a:endParaRPr lang="en-US" dirty="0"/>
          </a:p>
        </p:txBody>
      </p:sp>
      <p:pic>
        <p:nvPicPr>
          <p:cNvPr id="4" name="Content Placeholder 5"/>
          <p:cNvPicPr>
            <a:picLocks noChangeAspect="1"/>
          </p:cNvPicPr>
          <p:nvPr/>
        </p:nvPicPr>
        <p:blipFill>
          <a:blip r:embed="rId2"/>
          <a:stretch>
            <a:fillRect/>
          </a:stretch>
        </p:blipFill>
        <p:spPr>
          <a:xfrm>
            <a:off x="997528" y="2782813"/>
            <a:ext cx="5329382" cy="3529087"/>
          </a:xfrm>
          <a:prstGeom prst="rect">
            <a:avLst/>
          </a:prstGeom>
        </p:spPr>
      </p:pic>
    </p:spTree>
    <p:extLst>
      <p:ext uri="{BB962C8B-B14F-4D97-AF65-F5344CB8AC3E}">
        <p14:creationId xmlns:p14="http://schemas.microsoft.com/office/powerpoint/2010/main" val="196316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smtClean="0">
                <a:solidFill>
                  <a:schemeClr val="accent5">
                    <a:lumMod val="75000"/>
                  </a:schemeClr>
                </a:solidFill>
                <a:cs typeface="B Nazanin" panose="00000400000000000000" pitchFamily="2" charset="-78"/>
              </a:rPr>
              <a:t>وضعیت بیماری کووید-19 </a:t>
            </a:r>
            <a:r>
              <a:rPr lang="fa-IR" sz="3200" dirty="0" smtClean="0">
                <a:solidFill>
                  <a:schemeClr val="accent5">
                    <a:lumMod val="75000"/>
                  </a:schemeClr>
                </a:solidFill>
                <a:cs typeface="B Nazanin" panose="00000400000000000000" pitchFamily="2" charset="-78"/>
              </a:rPr>
              <a:t>(تا تاریخ 1 تیرماه 1399)</a:t>
            </a:r>
            <a:endParaRPr lang="en-US" sz="32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p:txBody>
          <a:bodyPr/>
          <a:lstStyle/>
          <a:p>
            <a:endParaRPr lang="fa-I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103" b="18651"/>
          <a:stretch/>
        </p:blipFill>
        <p:spPr bwMode="auto">
          <a:xfrm>
            <a:off x="0" y="1814286"/>
            <a:ext cx="12192000" cy="484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247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20242" r="7841" b="15722"/>
          <a:stretch/>
        </p:blipFill>
        <p:spPr>
          <a:xfrm>
            <a:off x="1209964" y="960582"/>
            <a:ext cx="9910617" cy="5216381"/>
          </a:xfrm>
          <a:prstGeom prst="rect">
            <a:avLst/>
          </a:prstGeom>
        </p:spPr>
      </p:pic>
    </p:spTree>
    <p:extLst>
      <p:ext uri="{BB962C8B-B14F-4D97-AF65-F5344CB8AC3E}">
        <p14:creationId xmlns:p14="http://schemas.microsoft.com/office/powerpoint/2010/main" val="349894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lnSpc>
                <a:spcPct val="200000"/>
              </a:lnSpc>
            </a:pPr>
            <a:r>
              <a:rPr lang="fa-IR" dirty="0" smtClean="0">
                <a:cs typeface="B Nazanin" panose="00000400000000000000" pitchFamily="2" charset="-78"/>
              </a:rPr>
              <a:t>در </a:t>
            </a:r>
            <a:r>
              <a:rPr lang="fa-IR" dirty="0">
                <a:cs typeface="B Nazanin" panose="00000400000000000000" pitchFamily="2" charset="-78"/>
              </a:rPr>
              <a:t>ایران </a:t>
            </a:r>
            <a:r>
              <a:rPr lang="fa-IR" dirty="0" smtClean="0">
                <a:cs typeface="B Nazanin" panose="00000400000000000000" pitchFamily="2" charset="-78"/>
              </a:rPr>
              <a:t>میانگین </a:t>
            </a:r>
            <a:r>
              <a:rPr lang="fa-IR" dirty="0">
                <a:cs typeface="B Nazanin" panose="00000400000000000000" pitchFamily="2" charset="-78"/>
              </a:rPr>
              <a:t>سنی </a:t>
            </a:r>
            <a:r>
              <a:rPr lang="fa-IR" dirty="0" smtClean="0">
                <a:cs typeface="B Nazanin" panose="00000400000000000000" pitchFamily="2" charset="-78"/>
              </a:rPr>
              <a:t>بیماران52.7  </a:t>
            </a:r>
            <a:r>
              <a:rPr lang="fa-IR" dirty="0">
                <a:cs typeface="B Nazanin" panose="00000400000000000000" pitchFamily="2" charset="-78"/>
              </a:rPr>
              <a:t>سال </a:t>
            </a:r>
            <a:endParaRPr lang="fa-IR" dirty="0" smtClean="0">
              <a:cs typeface="B Nazanin" panose="00000400000000000000" pitchFamily="2" charset="-78"/>
            </a:endParaRPr>
          </a:p>
          <a:p>
            <a:pPr algn="r" rtl="1">
              <a:lnSpc>
                <a:spcPct val="200000"/>
              </a:lnSpc>
            </a:pPr>
            <a:r>
              <a:rPr lang="fa-IR" dirty="0" smtClean="0">
                <a:cs typeface="B Nazanin" panose="00000400000000000000" pitchFamily="2" charset="-78"/>
              </a:rPr>
              <a:t>در </a:t>
            </a:r>
            <a:r>
              <a:rPr lang="fa-IR" dirty="0">
                <a:cs typeface="B Nazanin" panose="00000400000000000000" pitchFamily="2" charset="-78"/>
              </a:rPr>
              <a:t>مقایسه با زنان، احتمال ابتلا به عفونت ویروس کرونا در مردان 13٪ بالاتر و احتمال مرگ از بیماری کووید-19 در آنها 29٪ </a:t>
            </a:r>
            <a:r>
              <a:rPr lang="fa-IR" dirty="0" smtClean="0">
                <a:cs typeface="B Nazanin" panose="00000400000000000000" pitchFamily="2" charset="-78"/>
              </a:rPr>
              <a:t>بالاتر</a:t>
            </a:r>
            <a:endParaRPr lang="en-US" dirty="0">
              <a:cs typeface="B Nazanin" panose="00000400000000000000" pitchFamily="2" charset="-78"/>
            </a:endParaRPr>
          </a:p>
        </p:txBody>
      </p:sp>
    </p:spTree>
    <p:extLst>
      <p:ext uri="{BB962C8B-B14F-4D97-AF65-F5344CB8AC3E}">
        <p14:creationId xmlns:p14="http://schemas.microsoft.com/office/powerpoint/2010/main" val="314726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r" rtl="1">
              <a:lnSpc>
                <a:spcPct val="200000"/>
              </a:lnSpc>
            </a:pPr>
            <a:r>
              <a:rPr lang="fa-IR" dirty="0" smtClean="0">
                <a:cs typeface="B Nazanin" panose="00000400000000000000" pitchFamily="2" charset="-78"/>
              </a:rPr>
              <a:t>بررسی </a:t>
            </a:r>
            <a:r>
              <a:rPr lang="fa-IR" dirty="0">
                <a:cs typeface="B Nazanin" panose="00000400000000000000" pitchFamily="2" charset="-78"/>
              </a:rPr>
              <a:t>های انجام شده در طی اپیدمی درکشور چین نشان می دهد مردان اشکال جدی تری از این بیماری را در مقایسه با زنان نشان می دهند. </a:t>
            </a:r>
            <a:endParaRPr lang="fa-IR" dirty="0" smtClean="0">
              <a:cs typeface="B Nazanin" panose="00000400000000000000" pitchFamily="2" charset="-78"/>
            </a:endParaRPr>
          </a:p>
          <a:p>
            <a:pPr algn="r" rtl="1">
              <a:lnSpc>
                <a:spcPct val="200000"/>
              </a:lnSpc>
            </a:pPr>
            <a:r>
              <a:rPr lang="fa-IR" dirty="0" smtClean="0">
                <a:cs typeface="B Nazanin" panose="00000400000000000000" pitchFamily="2" charset="-78"/>
              </a:rPr>
              <a:t>اگرچه </a:t>
            </a:r>
            <a:r>
              <a:rPr lang="fa-IR" dirty="0">
                <a:cs typeface="B Nazanin" panose="00000400000000000000" pitchFamily="2" charset="-78"/>
              </a:rPr>
              <a:t>توزیع سنی در بین زنان و مردان درگروه های بقا یافته و متوفی تقریبا مشابه است، تناسب مردان در گروه متوفی بالاتر از گروه بقا یافته </a:t>
            </a:r>
            <a:r>
              <a:rPr lang="fa-IR" dirty="0" smtClean="0">
                <a:cs typeface="B Nazanin" panose="00000400000000000000" pitchFamily="2" charset="-78"/>
              </a:rPr>
              <a:t>(70 درصد در مقابل50درصد) </a:t>
            </a:r>
            <a:r>
              <a:rPr lang="fa-IR" dirty="0">
                <a:cs typeface="B Nazanin" panose="00000400000000000000" pitchFamily="2" charset="-78"/>
              </a:rPr>
              <a:t>می </a:t>
            </a:r>
            <a:r>
              <a:rPr lang="fa-IR" dirty="0" smtClean="0">
                <a:cs typeface="B Nazanin" panose="00000400000000000000" pitchFamily="2" charset="-78"/>
              </a:rPr>
              <a:t>باشد.</a:t>
            </a:r>
            <a:endParaRPr lang="en-US" dirty="0">
              <a:cs typeface="B Nazanin" panose="00000400000000000000" pitchFamily="2" charset="-78"/>
            </a:endParaRPr>
          </a:p>
        </p:txBody>
      </p:sp>
    </p:spTree>
    <p:extLst>
      <p:ext uri="{BB962C8B-B14F-4D97-AF65-F5344CB8AC3E}">
        <p14:creationId xmlns:p14="http://schemas.microsoft.com/office/powerpoint/2010/main" val="278210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r" rtl="1">
              <a:lnSpc>
                <a:spcPct val="150000"/>
              </a:lnSpc>
            </a:pPr>
            <a:r>
              <a:rPr lang="fa-IR" dirty="0" smtClean="0">
                <a:cs typeface="B Nazanin" panose="00000400000000000000" pitchFamily="2" charset="-78"/>
              </a:rPr>
              <a:t>این مشاهده در طی پاندمی سارس هم اتفاق افتاده بود به نحوی که مرگ در اثر ابتلا به </a:t>
            </a:r>
            <a:r>
              <a:rPr lang="en-US" dirty="0" smtClean="0">
                <a:cs typeface="B Nazanin" panose="00000400000000000000" pitchFamily="2" charset="-78"/>
              </a:rPr>
              <a:t>SARS</a:t>
            </a:r>
            <a:r>
              <a:rPr lang="fa-IR" dirty="0" smtClean="0">
                <a:cs typeface="B Nazanin" panose="00000400000000000000" pitchFamily="2" charset="-78"/>
              </a:rPr>
              <a:t> در مردان 66درصد بیشتر و خطر نسبی مرگ پس از تطبیق سنی 62درصد بالاتر بود</a:t>
            </a:r>
          </a:p>
          <a:p>
            <a:pPr algn="r" rtl="1">
              <a:lnSpc>
                <a:spcPct val="150000"/>
              </a:lnSpc>
            </a:pPr>
            <a:r>
              <a:rPr lang="fa-IR" dirty="0" smtClean="0">
                <a:cs typeface="B Nazanin" panose="00000400000000000000" pitchFamily="2" charset="-78"/>
              </a:rPr>
              <a:t>عوامل مختلفی در این مشاهده نقش دارند: تعاریف متفاوت برای کیس ها- درمان های مختلف- عوامل وابسته به محیط کار- مصرف سیگار- یا عوامل ایمنی مخصوص جنسیت</a:t>
            </a:r>
          </a:p>
        </p:txBody>
      </p:sp>
      <p:sp>
        <p:nvSpPr>
          <p:cNvPr id="4" name="Footer Placeholder 3"/>
          <p:cNvSpPr>
            <a:spLocks noGrp="1"/>
          </p:cNvSpPr>
          <p:nvPr>
            <p:ph type="ftr" sz="quarter" idx="11"/>
          </p:nvPr>
        </p:nvSpPr>
        <p:spPr>
          <a:xfrm>
            <a:off x="1043709" y="6356350"/>
            <a:ext cx="9698182" cy="365125"/>
          </a:xfrm>
        </p:spPr>
        <p:txBody>
          <a:bodyPr/>
          <a:lstStyle/>
          <a:p>
            <a:pPr algn="l"/>
            <a:r>
              <a:rPr lang="en-US" dirty="0" smtClean="0">
                <a:solidFill>
                  <a:schemeClr val="tx1"/>
                </a:solidFill>
              </a:rPr>
              <a:t>Karlberg </a:t>
            </a:r>
            <a:r>
              <a:rPr lang="en-US" dirty="0">
                <a:solidFill>
                  <a:schemeClr val="tx1"/>
                </a:solidFill>
              </a:rPr>
              <a:t>J</a:t>
            </a:r>
            <a:r>
              <a:rPr lang="en-US" dirty="0" smtClean="0">
                <a:solidFill>
                  <a:schemeClr val="tx1"/>
                </a:solidFill>
              </a:rPr>
              <a:t>, Chong DSY, Lai WYY.</a:t>
            </a:r>
            <a:r>
              <a:rPr lang="en-US" dirty="0">
                <a:solidFill>
                  <a:schemeClr val="tx1"/>
                </a:solidFill>
              </a:rPr>
              <a:t> </a:t>
            </a:r>
            <a:r>
              <a:rPr lang="en-US" dirty="0" smtClean="0">
                <a:solidFill>
                  <a:schemeClr val="tx1"/>
                </a:solidFill>
              </a:rPr>
              <a:t>Do Men Have a Higher Case Fatality Rate of Severe Acute Respiratory Syndrome Than Women Do? Am J </a:t>
            </a:r>
            <a:r>
              <a:rPr lang="en-US" dirty="0" err="1" smtClean="0">
                <a:solidFill>
                  <a:schemeClr val="tx1"/>
                </a:solidFill>
              </a:rPr>
              <a:t>Epidemiol</a:t>
            </a:r>
            <a:r>
              <a:rPr lang="en-US" dirty="0" smtClean="0">
                <a:solidFill>
                  <a:schemeClr val="tx1"/>
                </a:solidFill>
              </a:rPr>
              <a:t>, 2004; 159(3):229-31.</a:t>
            </a:r>
          </a:p>
        </p:txBody>
      </p:sp>
    </p:spTree>
    <p:extLst>
      <p:ext uri="{BB962C8B-B14F-4D97-AF65-F5344CB8AC3E}">
        <p14:creationId xmlns:p14="http://schemas.microsoft.com/office/powerpoint/2010/main" val="3332567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lnSpc>
                <a:spcPct val="200000"/>
              </a:lnSpc>
            </a:pPr>
            <a:r>
              <a:rPr lang="fa-IR" dirty="0">
                <a:cs typeface="B Nazanin" panose="00000400000000000000" pitchFamily="2" charset="-78"/>
              </a:rPr>
              <a:t>دلایل اختلاف جنسیتی در ابتلا و میرائی از عفونت ویروس کرونا به طور کامل بررسی نشده است. چندین مطالعه آزمایشگاهی سعی در یافتن پاسخ داشته اند اما شواهد اپیدمیولوژیک در این خصوص همچنان </a:t>
            </a:r>
            <a:r>
              <a:rPr lang="fa-IR" dirty="0" smtClean="0">
                <a:cs typeface="B Nazanin" panose="00000400000000000000" pitchFamily="2" charset="-78"/>
              </a:rPr>
              <a:t>کمیاب </a:t>
            </a:r>
            <a:r>
              <a:rPr lang="fa-IR" dirty="0">
                <a:cs typeface="B Nazanin" panose="00000400000000000000" pitchFamily="2" charset="-78"/>
              </a:rPr>
              <a:t>هستند. </a:t>
            </a:r>
            <a:endParaRPr lang="en-US" dirty="0">
              <a:cs typeface="B Nazanin" panose="00000400000000000000" pitchFamily="2" charset="-78"/>
            </a:endParaRPr>
          </a:p>
        </p:txBody>
      </p:sp>
    </p:spTree>
    <p:extLst>
      <p:ext uri="{BB962C8B-B14F-4D97-AF65-F5344CB8AC3E}">
        <p14:creationId xmlns:p14="http://schemas.microsoft.com/office/powerpoint/2010/main" val="300308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b="1" dirty="0">
                <a:solidFill>
                  <a:schemeClr val="accent5">
                    <a:lumMod val="75000"/>
                  </a:schemeClr>
                </a:solidFill>
                <a:cs typeface="B Nazanin" panose="00000400000000000000" pitchFamily="2" charset="-78"/>
              </a:rPr>
              <a:t>توضیح ژنتیکی و فیزیولوژیکی</a:t>
            </a:r>
            <a:r>
              <a:rPr lang="fa-IR" sz="3200" b="1" dirty="0" smtClean="0">
                <a:solidFill>
                  <a:schemeClr val="accent5">
                    <a:lumMod val="75000"/>
                  </a:schemeClr>
                </a:solidFill>
                <a:cs typeface="B Nazanin" panose="00000400000000000000" pitchFamily="2" charset="-78"/>
              </a:rPr>
              <a:t>:</a:t>
            </a:r>
            <a:endParaRPr lang="en-US" sz="32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r" rtl="1">
              <a:lnSpc>
                <a:spcPct val="150000"/>
              </a:lnSpc>
            </a:pPr>
            <a:r>
              <a:rPr lang="fa-IR" dirty="0">
                <a:cs typeface="B Nazanin" panose="00000400000000000000" pitchFamily="2" charset="-78"/>
              </a:rPr>
              <a:t>ویروس کرونا مشابه ویروس سارس از طریق گیرنده </a:t>
            </a:r>
            <a:r>
              <a:rPr lang="en-US" dirty="0">
                <a:cs typeface="B Nazanin" panose="00000400000000000000" pitchFamily="2" charset="-78"/>
              </a:rPr>
              <a:t>ACE2</a:t>
            </a:r>
            <a:r>
              <a:rPr lang="fa-IR" dirty="0">
                <a:cs typeface="B Nazanin" panose="00000400000000000000" pitchFamily="2" charset="-78"/>
              </a:rPr>
              <a:t> به سلول ها حمله می کند. </a:t>
            </a:r>
            <a:endParaRPr lang="fa-IR" dirty="0" smtClean="0">
              <a:cs typeface="B Nazanin" panose="00000400000000000000" pitchFamily="2" charset="-78"/>
            </a:endParaRPr>
          </a:p>
          <a:p>
            <a:pPr algn="r" rtl="1">
              <a:lnSpc>
                <a:spcPct val="150000"/>
              </a:lnSpc>
            </a:pPr>
            <a:r>
              <a:rPr lang="fa-IR" dirty="0" smtClean="0">
                <a:cs typeface="B Nazanin" panose="00000400000000000000" pitchFamily="2" charset="-78"/>
              </a:rPr>
              <a:t>ژن </a:t>
            </a:r>
            <a:r>
              <a:rPr lang="en-US" dirty="0">
                <a:cs typeface="B Nazanin" panose="00000400000000000000" pitchFamily="2" charset="-78"/>
              </a:rPr>
              <a:t>ACE2</a:t>
            </a:r>
            <a:r>
              <a:rPr lang="fa-IR" dirty="0">
                <a:cs typeface="B Nazanin" panose="00000400000000000000" pitchFamily="2" charset="-78"/>
              </a:rPr>
              <a:t> در كروموزوم </a:t>
            </a:r>
            <a:r>
              <a:rPr lang="en-US" dirty="0">
                <a:cs typeface="B Nazanin" panose="00000400000000000000" pitchFamily="2" charset="-78"/>
              </a:rPr>
              <a:t>X</a:t>
            </a:r>
            <a:r>
              <a:rPr lang="fa-IR" dirty="0">
                <a:cs typeface="B Nazanin" panose="00000400000000000000" pitchFamily="2" charset="-78"/>
              </a:rPr>
              <a:t> قرار دارد </a:t>
            </a:r>
            <a:r>
              <a:rPr lang="fa-IR" dirty="0" smtClean="0">
                <a:cs typeface="B Nazanin" panose="00000400000000000000" pitchFamily="2" charset="-78"/>
              </a:rPr>
              <a:t>و سطح </a:t>
            </a:r>
            <a:r>
              <a:rPr lang="en-US" dirty="0">
                <a:cs typeface="B Nazanin" panose="00000400000000000000" pitchFamily="2" charset="-78"/>
              </a:rPr>
              <a:t>ACE2 </a:t>
            </a:r>
            <a:r>
              <a:rPr lang="fa-IR" dirty="0" smtClean="0">
                <a:cs typeface="B Nazanin" panose="00000400000000000000" pitchFamily="2" charset="-78"/>
              </a:rPr>
              <a:t> در </a:t>
            </a:r>
            <a:r>
              <a:rPr lang="fa-IR" dirty="0">
                <a:cs typeface="B Nazanin" panose="00000400000000000000" pitchFamily="2" charset="-78"/>
              </a:rPr>
              <a:t>مردان بالاتر از زنان </a:t>
            </a:r>
            <a:r>
              <a:rPr lang="fa-IR" dirty="0" smtClean="0">
                <a:cs typeface="B Nazanin" panose="00000400000000000000" pitchFamily="2" charset="-78"/>
              </a:rPr>
              <a:t>است</a:t>
            </a:r>
          </a:p>
          <a:p>
            <a:pPr algn="r" rtl="1">
              <a:lnSpc>
                <a:spcPct val="150000"/>
              </a:lnSpc>
            </a:pPr>
            <a:r>
              <a:rPr lang="fa-IR" dirty="0" smtClean="0">
                <a:cs typeface="B Nazanin" panose="00000400000000000000" pitchFamily="2" charset="-78"/>
              </a:rPr>
              <a:t>علاوه </a:t>
            </a:r>
            <a:r>
              <a:rPr lang="fa-IR" dirty="0">
                <a:cs typeface="B Nazanin" panose="00000400000000000000" pitchFamily="2" charset="-78"/>
              </a:rPr>
              <a:t>بر بیان </a:t>
            </a:r>
            <a:r>
              <a:rPr lang="en-US" dirty="0">
                <a:cs typeface="B Nazanin" panose="00000400000000000000" pitchFamily="2" charset="-78"/>
              </a:rPr>
              <a:t>ACE2</a:t>
            </a:r>
            <a:r>
              <a:rPr lang="fa-IR" dirty="0">
                <a:cs typeface="B Nazanin" panose="00000400000000000000" pitchFamily="2" charset="-78"/>
              </a:rPr>
              <a:t> ، بیان سیتوکین های پیش ضد التهابی (</a:t>
            </a:r>
            <a:r>
              <a:rPr lang="en-SG" dirty="0">
                <a:cs typeface="B Nazanin" panose="00000400000000000000" pitchFamily="2" charset="-78"/>
              </a:rPr>
              <a:t>IL-6</a:t>
            </a:r>
            <a:r>
              <a:rPr lang="fa-IR" dirty="0">
                <a:cs typeface="B Nazanin" panose="00000400000000000000" pitchFamily="2" charset="-78"/>
              </a:rPr>
              <a:t>) و کموکین ها (</a:t>
            </a:r>
            <a:r>
              <a:rPr lang="en-SG" dirty="0">
                <a:cs typeface="B Nazanin" panose="00000400000000000000" pitchFamily="2" charset="-78"/>
              </a:rPr>
              <a:t>CCL2 &amp; CXCL1</a:t>
            </a:r>
            <a:r>
              <a:rPr lang="fa-IR" dirty="0">
                <a:cs typeface="B Nazanin" panose="00000400000000000000" pitchFamily="2" charset="-78"/>
              </a:rPr>
              <a:t>) نیز به عنوان مکانیسم محتمل برای آسیب پذیری بالاتر مردان به عفونت ویروس کرونا معرفی شده اند. </a:t>
            </a:r>
            <a:endParaRPr lang="en-US" dirty="0">
              <a:cs typeface="B Nazanin" panose="00000400000000000000" pitchFamily="2" charset="-78"/>
            </a:endParaRPr>
          </a:p>
        </p:txBody>
      </p:sp>
    </p:spTree>
    <p:extLst>
      <p:ext uri="{BB962C8B-B14F-4D97-AF65-F5344CB8AC3E}">
        <p14:creationId xmlns:p14="http://schemas.microsoft.com/office/powerpoint/2010/main" val="3640982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dirty="0" smtClean="0">
                <a:cs typeface="B Nazanin" panose="00000400000000000000" pitchFamily="2" charset="-78"/>
              </a:rPr>
              <a:t>سیگنالینگ </a:t>
            </a:r>
            <a:r>
              <a:rPr lang="fa-IR" dirty="0">
                <a:cs typeface="B Nazanin" panose="00000400000000000000" pitchFamily="2" charset="-78"/>
              </a:rPr>
              <a:t>استروژن در زنان ممکن است مستقیماً تکثیر ویروس کرونا را از طریق اثرات بر متابولیسم سلولی سرکوب کند. </a:t>
            </a:r>
            <a:endParaRPr lang="fa-IR" dirty="0" smtClean="0">
              <a:cs typeface="B Nazanin" panose="00000400000000000000" pitchFamily="2" charset="-78"/>
            </a:endParaRPr>
          </a:p>
          <a:p>
            <a:pPr algn="r" rtl="1">
              <a:lnSpc>
                <a:spcPct val="150000"/>
              </a:lnSpc>
            </a:pPr>
            <a:r>
              <a:rPr lang="fa-IR" dirty="0" smtClean="0">
                <a:cs typeface="B Nazanin" panose="00000400000000000000" pitchFamily="2" charset="-78"/>
              </a:rPr>
              <a:t>براین </a:t>
            </a:r>
            <a:r>
              <a:rPr lang="fa-IR" dirty="0">
                <a:cs typeface="B Nazanin" panose="00000400000000000000" pitchFamily="2" charset="-78"/>
              </a:rPr>
              <a:t>اساس، بیان بالاتر ژن </a:t>
            </a:r>
            <a:r>
              <a:rPr lang="en-US" dirty="0">
                <a:cs typeface="B Nazanin" panose="00000400000000000000" pitchFamily="2" charset="-78"/>
              </a:rPr>
              <a:t>ACE2</a:t>
            </a:r>
            <a:r>
              <a:rPr lang="fa-IR" dirty="0">
                <a:cs typeface="B Nazanin" panose="00000400000000000000" pitchFamily="2" charset="-78"/>
              </a:rPr>
              <a:t> در مردان می تواند توجیهی برای مرگ و میر بالاتر در میان آنها تلقی شود ، اگرچه تحقیقات بیشتری در مورد این مکانیسم مورد نیاز است. </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75001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chemeClr val="accent5">
                    <a:lumMod val="75000"/>
                  </a:schemeClr>
                </a:solidFill>
                <a:cs typeface="B Nazanin" panose="00000400000000000000" pitchFamily="2" charset="-78"/>
              </a:rPr>
              <a:t>مقدمه:</a:t>
            </a:r>
            <a:endParaRPr lang="en-US" sz="40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a:xfrm>
            <a:off x="1236371" y="1066800"/>
            <a:ext cx="9723549" cy="3994597"/>
          </a:xfrm>
        </p:spPr>
        <p:txBody>
          <a:bodyPr>
            <a:normAutofit fontScale="92500" lnSpcReduction="20000"/>
          </a:bodyPr>
          <a:lstStyle/>
          <a:p>
            <a:pPr>
              <a:lnSpc>
                <a:spcPct val="200000"/>
              </a:lnSpc>
            </a:pPr>
            <a:endParaRPr lang="en-US" sz="2400" dirty="0"/>
          </a:p>
          <a:p>
            <a:pPr algn="r" rtl="1">
              <a:lnSpc>
                <a:spcPct val="200000"/>
              </a:lnSpc>
            </a:pPr>
            <a:r>
              <a:rPr lang="fa-IR" sz="2400" dirty="0" smtClean="0">
                <a:cs typeface="B Nazanin" panose="00000400000000000000" pitchFamily="2" charset="-78"/>
              </a:rPr>
              <a:t>در بسیاری از مناطق دنیا پیامدهای منفی سلامتی در بین مردان و پسران همچنان بروز و شیوع بالاتری نسبت به زنان و دختران دارند اما چنین تفاوت های سلامتی </a:t>
            </a:r>
            <a:r>
              <a:rPr lang="fa-IR" sz="2400" dirty="0">
                <a:cs typeface="B Nazanin" panose="00000400000000000000" pitchFamily="2" charset="-78"/>
              </a:rPr>
              <a:t>در دوجنس </a:t>
            </a:r>
            <a:r>
              <a:rPr lang="fa-IR" sz="2400" dirty="0" smtClean="0">
                <a:cs typeface="B Nazanin" panose="00000400000000000000" pitchFamily="2" charset="-78"/>
              </a:rPr>
              <a:t>توجه کمی در سطح ملی، بین المللی و یا منطقه ای از سوی سیاست گذاران و مسوولان بهداشتی دریافت کرده است.</a:t>
            </a:r>
            <a:endParaRPr lang="en-US" sz="2400" dirty="0" smtClean="0">
              <a:cs typeface="B Nazanin" panose="00000400000000000000" pitchFamily="2" charset="-78"/>
            </a:endParaRPr>
          </a:p>
          <a:p>
            <a:pPr marL="0" indent="0" algn="r" rtl="1">
              <a:lnSpc>
                <a:spcPct val="200000"/>
              </a:lnSpc>
              <a:buNone/>
            </a:pPr>
            <a:endParaRPr lang="fa-IR" sz="2400" dirty="0" smtClean="0"/>
          </a:p>
          <a:p>
            <a:pPr algn="r" rtl="1">
              <a:lnSpc>
                <a:spcPct val="200000"/>
              </a:lnSpc>
            </a:pPr>
            <a:endParaRPr lang="fa-IR" sz="2400" dirty="0" smtClean="0"/>
          </a:p>
        </p:txBody>
      </p:sp>
      <p:sp>
        <p:nvSpPr>
          <p:cNvPr id="4" name="Footer Placeholder 3"/>
          <p:cNvSpPr>
            <a:spLocks noGrp="1"/>
          </p:cNvSpPr>
          <p:nvPr>
            <p:ph type="ftr" sz="quarter" idx="11"/>
          </p:nvPr>
        </p:nvSpPr>
        <p:spPr>
          <a:xfrm>
            <a:off x="951870" y="5452860"/>
            <a:ext cx="10252750" cy="741878"/>
          </a:xfrm>
        </p:spPr>
        <p:txBody>
          <a:bodyPr/>
          <a:lstStyle/>
          <a:p>
            <a:pPr algn="l"/>
            <a:r>
              <a:rPr lang="en-US" sz="2000" dirty="0" smtClean="0">
                <a:solidFill>
                  <a:schemeClr val="tx1"/>
                </a:solidFill>
                <a:latin typeface="Times New Roman" panose="02020603050405020304" pitchFamily="18" charset="0"/>
                <a:cs typeface="Times New Roman" panose="02020603050405020304" pitchFamily="18" charset="0"/>
              </a:rPr>
              <a:t>World Health Statistics; World health Organization. Monitoring health for the SDGs, 2019. available at: https://www.who.int/gho/publications/world_health_statistics/2019/en/ </a:t>
            </a:r>
            <a:r>
              <a:rPr lang="fa-IR"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44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lnSpc>
                <a:spcPct val="150000"/>
              </a:lnSpc>
            </a:pPr>
            <a:r>
              <a:rPr lang="fa-IR" dirty="0">
                <a:cs typeface="B Nazanin" panose="00000400000000000000" pitchFamily="2" charset="-78"/>
              </a:rPr>
              <a:t>مطالعات برای یافتن ارتباط بین جنسیت مرد و استعداد ابتلا به عفونت ویروس کرونا در جمعیت های انسانی نیز انجام شده است. </a:t>
            </a:r>
            <a:endParaRPr lang="fa-IR" dirty="0" smtClean="0">
              <a:cs typeface="B Nazanin" panose="00000400000000000000" pitchFamily="2" charset="-78"/>
            </a:endParaRPr>
          </a:p>
          <a:p>
            <a:pPr algn="r" rtl="1">
              <a:lnSpc>
                <a:spcPct val="150000"/>
              </a:lnSpc>
            </a:pPr>
            <a:r>
              <a:rPr lang="fa-IR" dirty="0">
                <a:cs typeface="B Nazanin" panose="00000400000000000000" pitchFamily="2" charset="-78"/>
              </a:rPr>
              <a:t>استروئیدهای جنسی و فعالیت ژن های مرتبط با کروموزوم </a:t>
            </a:r>
            <a:r>
              <a:rPr lang="en-US" dirty="0">
                <a:cs typeface="B Nazanin" panose="00000400000000000000" pitchFamily="2" charset="-78"/>
              </a:rPr>
              <a:t>X</a:t>
            </a:r>
            <a:r>
              <a:rPr lang="fa-IR" dirty="0">
                <a:cs typeface="B Nazanin" panose="00000400000000000000" pitchFamily="2" charset="-78"/>
              </a:rPr>
              <a:t> ، </a:t>
            </a:r>
            <a:r>
              <a:rPr lang="fa-IR" dirty="0" smtClean="0">
                <a:cs typeface="B Nazanin" panose="00000400000000000000" pitchFamily="2" charset="-78"/>
              </a:rPr>
              <a:t>منتسب به ایجاد </a:t>
            </a:r>
            <a:r>
              <a:rPr lang="fa-IR" dirty="0">
                <a:cs typeface="B Nazanin" panose="00000400000000000000" pitchFamily="2" charset="-78"/>
              </a:rPr>
              <a:t>تفاوت های جنسیتی در عفونت های </a:t>
            </a:r>
            <a:r>
              <a:rPr lang="fa-IR" dirty="0" smtClean="0">
                <a:cs typeface="B Nazanin" panose="00000400000000000000" pitchFamily="2" charset="-78"/>
              </a:rPr>
              <a:t>ویروسی هستند</a:t>
            </a:r>
          </a:p>
        </p:txBody>
      </p:sp>
    </p:spTree>
    <p:extLst>
      <p:ext uri="{BB962C8B-B14F-4D97-AF65-F5344CB8AC3E}">
        <p14:creationId xmlns:p14="http://schemas.microsoft.com/office/powerpoint/2010/main" val="1707451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r" rtl="1">
              <a:lnSpc>
                <a:spcPct val="150000"/>
              </a:lnSpc>
            </a:pPr>
            <a:r>
              <a:rPr lang="fa-IR" dirty="0" smtClean="0">
                <a:cs typeface="B Nazanin" panose="00000400000000000000" pitchFamily="2" charset="-78"/>
              </a:rPr>
              <a:t>با این وجود ، با توجه به ویژگی های منحصر به فرد بیماری های عفونی ، هنوز هم فرصت های تحقیقاتی فراوانی در مورد نقش صفات ژنتیکی در بیماریزائی عفونت ویروس کرونا در انسان وجود دارد. در حالی که تاکنون مطالعات ارتباط وسیع ژنومی در انسان نقش </a:t>
            </a:r>
            <a:r>
              <a:rPr lang="en-US" dirty="0" smtClean="0">
                <a:cs typeface="B Nazanin" panose="00000400000000000000" pitchFamily="2" charset="-78"/>
              </a:rPr>
              <a:t>ACE2 </a:t>
            </a:r>
            <a:r>
              <a:rPr lang="fa-IR" dirty="0" smtClean="0">
                <a:cs typeface="B Nazanin" panose="00000400000000000000" pitchFamily="2" charset="-78"/>
              </a:rPr>
              <a:t>، </a:t>
            </a:r>
            <a:r>
              <a:rPr lang="en-US" dirty="0" smtClean="0">
                <a:cs typeface="B Nazanin" panose="00000400000000000000" pitchFamily="2" charset="-78"/>
              </a:rPr>
              <a:t>IMM</a:t>
            </a:r>
            <a:r>
              <a:rPr lang="fa-IR" dirty="0" smtClean="0">
                <a:cs typeface="B Nazanin" panose="00000400000000000000" pitchFamily="2" charset="-78"/>
              </a:rPr>
              <a:t> ، سیتوکین ها و نشانگرهای زیستی التهابی را تا حدی روشن نموده اند، توسعه درمان های پزشکی و اقدامات پیشگیری همچنان نیاز به توسعه گسترده تر مرزهای دانش دارند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407664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smtClean="0">
                <a:solidFill>
                  <a:schemeClr val="accent5">
                    <a:lumMod val="75000"/>
                  </a:schemeClr>
                </a:solidFill>
                <a:cs typeface="B Nazanin" panose="00000400000000000000" pitchFamily="2" charset="-78"/>
              </a:rPr>
              <a:t>توضیح اپیدمیولوژیک</a:t>
            </a:r>
            <a:endParaRPr lang="en-US" sz="36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a:xfrm>
            <a:off x="838200" y="1825625"/>
            <a:ext cx="10515600" cy="4836432"/>
          </a:xfrm>
        </p:spPr>
        <p:txBody>
          <a:bodyPr>
            <a:normAutofit/>
          </a:bodyPr>
          <a:lstStyle/>
          <a:p>
            <a:pPr algn="r" rtl="1">
              <a:lnSpc>
                <a:spcPct val="100000"/>
              </a:lnSpc>
            </a:pPr>
            <a:r>
              <a:rPr lang="fa-IR" dirty="0">
                <a:cs typeface="B Nazanin" panose="00000400000000000000" pitchFamily="2" charset="-78"/>
              </a:rPr>
              <a:t>عدم بررسی اپیدمیولوژیک توزیع جنسی عفونت ویروس کرونا در جمعیت های انسانی با وجود شواهد فراوان از اپیدمیولوژی توصیفی مبتلایان به کووید-19</a:t>
            </a:r>
          </a:p>
          <a:p>
            <a:pPr algn="r" rtl="1">
              <a:lnSpc>
                <a:spcPct val="100000"/>
              </a:lnSpc>
            </a:pPr>
            <a:r>
              <a:rPr lang="fa-IR" dirty="0" smtClean="0">
                <a:cs typeface="B Nazanin" panose="00000400000000000000" pitchFamily="2" charset="-78"/>
              </a:rPr>
              <a:t>توزیع </a:t>
            </a:r>
            <a:r>
              <a:rPr lang="fa-IR" dirty="0">
                <a:cs typeface="B Nazanin" panose="00000400000000000000" pitchFamily="2" charset="-78"/>
              </a:rPr>
              <a:t>متوازن جنسی در مبتلایان در سنین </a:t>
            </a:r>
            <a:r>
              <a:rPr lang="fa-IR" dirty="0" smtClean="0">
                <a:cs typeface="B Nazanin" panose="00000400000000000000" pitchFamily="2" charset="-78"/>
              </a:rPr>
              <a:t>بالاتراز75 </a:t>
            </a:r>
            <a:r>
              <a:rPr lang="fa-IR" dirty="0">
                <a:cs typeface="B Nazanin" panose="00000400000000000000" pitchFamily="2" charset="-78"/>
              </a:rPr>
              <a:t>سال:خطرهای </a:t>
            </a:r>
            <a:r>
              <a:rPr lang="fa-IR" dirty="0" smtClean="0">
                <a:cs typeface="B Nazanin" panose="00000400000000000000" pitchFamily="2" charset="-78"/>
              </a:rPr>
              <a:t>رقیب (بیماری </a:t>
            </a:r>
            <a:r>
              <a:rPr lang="fa-IR" dirty="0">
                <a:cs typeface="B Nazanin" panose="00000400000000000000" pitchFamily="2" charset="-78"/>
              </a:rPr>
              <a:t>های قلبی عروقی، پرفشاری خون و </a:t>
            </a:r>
            <a:r>
              <a:rPr lang="fa-IR" dirty="0" smtClean="0">
                <a:cs typeface="B Nazanin" panose="00000400000000000000" pitchFamily="2" charset="-78"/>
              </a:rPr>
              <a:t>دیابت)</a:t>
            </a:r>
          </a:p>
          <a:p>
            <a:pPr algn="r" rtl="1">
              <a:lnSpc>
                <a:spcPct val="100000"/>
              </a:lnSpc>
            </a:pPr>
            <a:r>
              <a:rPr lang="fa-IR" dirty="0" smtClean="0">
                <a:cs typeface="B Nazanin" panose="00000400000000000000" pitchFamily="2" charset="-78"/>
              </a:rPr>
              <a:t>کاهش اثرات </a:t>
            </a:r>
            <a:r>
              <a:rPr lang="fa-IR" dirty="0">
                <a:cs typeface="B Nazanin" panose="00000400000000000000" pitchFamily="2" charset="-78"/>
              </a:rPr>
              <a:t>صفات ژنتیکی </a:t>
            </a:r>
            <a:r>
              <a:rPr lang="fa-IR" dirty="0" smtClean="0">
                <a:cs typeface="B Nazanin" panose="00000400000000000000" pitchFamily="2" charset="-78"/>
              </a:rPr>
              <a:t>توسط </a:t>
            </a:r>
            <a:r>
              <a:rPr lang="fa-IR" dirty="0">
                <a:cs typeface="B Nazanin" panose="00000400000000000000" pitchFamily="2" charset="-78"/>
              </a:rPr>
              <a:t>بیماری ها و اختلالات بالینی در سالمندان </a:t>
            </a:r>
            <a:r>
              <a:rPr lang="fa-IR" dirty="0" smtClean="0">
                <a:cs typeface="B Nazanin" panose="00000400000000000000" pitchFamily="2" charset="-78"/>
              </a:rPr>
              <a:t>(</a:t>
            </a:r>
            <a:r>
              <a:rPr lang="fa-IR" dirty="0">
                <a:cs typeface="B Nazanin" panose="00000400000000000000" pitchFamily="2" charset="-78"/>
              </a:rPr>
              <a:t>احتمالاً  ژن </a:t>
            </a:r>
            <a:r>
              <a:rPr lang="en-US" dirty="0">
                <a:cs typeface="B Nazanin" panose="00000400000000000000" pitchFamily="2" charset="-78"/>
              </a:rPr>
              <a:t>ACE2 </a:t>
            </a:r>
            <a:r>
              <a:rPr lang="fa-IR" dirty="0">
                <a:cs typeface="B Nazanin" panose="00000400000000000000" pitchFamily="2" charset="-78"/>
              </a:rPr>
              <a:t> </a:t>
            </a:r>
            <a:r>
              <a:rPr lang="fa-IR" dirty="0" smtClean="0">
                <a:cs typeface="B Nazanin" panose="00000400000000000000" pitchFamily="2" charset="-78"/>
              </a:rPr>
              <a:t>)</a:t>
            </a:r>
            <a:endParaRPr lang="fa-IR" dirty="0" smtClean="0">
              <a:cs typeface="B Nazanin" panose="00000400000000000000" pitchFamily="2" charset="-78"/>
            </a:endParaRPr>
          </a:p>
        </p:txBody>
      </p:sp>
    </p:spTree>
    <p:extLst>
      <p:ext uri="{BB962C8B-B14F-4D97-AF65-F5344CB8AC3E}">
        <p14:creationId xmlns:p14="http://schemas.microsoft.com/office/powerpoint/2010/main" val="2033521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r" rtl="1">
              <a:lnSpc>
                <a:spcPct val="150000"/>
              </a:lnSpc>
            </a:pPr>
            <a:r>
              <a:rPr lang="fa-IR" dirty="0" smtClean="0">
                <a:cs typeface="B Nazanin" panose="00000400000000000000" pitchFamily="2" charset="-78"/>
              </a:rPr>
              <a:t>رابطه </a:t>
            </a:r>
            <a:r>
              <a:rPr lang="fa-IR" dirty="0">
                <a:cs typeface="B Nazanin" panose="00000400000000000000" pitchFamily="2" charset="-78"/>
              </a:rPr>
              <a:t>بین عفونت ویروس کرونا و استعمال دخانیات </a:t>
            </a:r>
            <a:endParaRPr lang="fa-IR" dirty="0" smtClean="0">
              <a:cs typeface="B Nazanin" panose="00000400000000000000" pitchFamily="2" charset="-78"/>
            </a:endParaRPr>
          </a:p>
          <a:p>
            <a:pPr algn="r" rtl="1">
              <a:lnSpc>
                <a:spcPct val="150000"/>
              </a:lnSpc>
            </a:pPr>
            <a:r>
              <a:rPr lang="fa-IR" dirty="0" smtClean="0">
                <a:cs typeface="B Nazanin" panose="00000400000000000000" pitchFamily="2" charset="-78"/>
              </a:rPr>
              <a:t>استعمال </a:t>
            </a:r>
            <a:r>
              <a:rPr lang="fa-IR" dirty="0">
                <a:cs typeface="B Nazanin" panose="00000400000000000000" pitchFamily="2" charset="-78"/>
              </a:rPr>
              <a:t>سیگار مرتبط با بیان بیشتر ژن </a:t>
            </a:r>
            <a:r>
              <a:rPr lang="en-US" dirty="0">
                <a:cs typeface="B Nazanin" panose="00000400000000000000" pitchFamily="2" charset="-78"/>
              </a:rPr>
              <a:t>ACE2 </a:t>
            </a:r>
            <a:r>
              <a:rPr lang="fa-IR" dirty="0">
                <a:cs typeface="B Nazanin" panose="00000400000000000000" pitchFamily="2" charset="-78"/>
              </a:rPr>
              <a:t> است </a:t>
            </a:r>
            <a:endParaRPr lang="fa-IR" dirty="0" smtClean="0">
              <a:cs typeface="B Nazanin" panose="00000400000000000000" pitchFamily="2" charset="-78"/>
            </a:endParaRPr>
          </a:p>
          <a:p>
            <a:pPr algn="r" rtl="1">
              <a:lnSpc>
                <a:spcPct val="150000"/>
              </a:lnSpc>
            </a:pPr>
            <a:r>
              <a:rPr lang="fa-IR" dirty="0" smtClean="0">
                <a:cs typeface="B Nazanin" panose="00000400000000000000" pitchFamily="2" charset="-78"/>
              </a:rPr>
              <a:t>روند دوز-پاسخ ابتلا به کووید-19 و مصرف دخانیات در مطالعات (عمدتا </a:t>
            </a:r>
            <a:r>
              <a:rPr lang="fa-IR" dirty="0">
                <a:cs typeface="B Nazanin" panose="00000400000000000000" pitchFamily="2" charset="-78"/>
              </a:rPr>
              <a:t>در </a:t>
            </a:r>
            <a:r>
              <a:rPr lang="fa-IR" dirty="0" smtClean="0">
                <a:cs typeface="B Nazanin" panose="00000400000000000000" pitchFamily="2" charset="-78"/>
              </a:rPr>
              <a:t>چین)</a:t>
            </a:r>
          </a:p>
          <a:p>
            <a:pPr algn="r" rtl="1">
              <a:lnSpc>
                <a:spcPct val="150000"/>
              </a:lnSpc>
            </a:pPr>
            <a:r>
              <a:rPr lang="fa-IR" dirty="0" smtClean="0">
                <a:cs typeface="B Nazanin" panose="00000400000000000000" pitchFamily="2" charset="-78"/>
              </a:rPr>
              <a:t>عدم کفایت شواهد </a:t>
            </a:r>
            <a:r>
              <a:rPr lang="fa-IR" dirty="0">
                <a:cs typeface="B Nazanin" panose="00000400000000000000" pitchFamily="2" charset="-78"/>
              </a:rPr>
              <a:t>علمی </a:t>
            </a:r>
            <a:r>
              <a:rPr lang="fa-IR" dirty="0" smtClean="0">
                <a:cs typeface="B Nazanin" panose="00000400000000000000" pitchFamily="2" charset="-78"/>
              </a:rPr>
              <a:t>فعلا </a:t>
            </a:r>
            <a:r>
              <a:rPr lang="fa-IR" dirty="0">
                <a:cs typeface="B Nazanin" panose="00000400000000000000" pitchFamily="2" charset="-78"/>
              </a:rPr>
              <a:t>برای معرفی دخانیات به عنوان یک عامل مستعد کننده در مردان برای عفونت با ویروس </a:t>
            </a:r>
            <a:r>
              <a:rPr lang="fa-IR" dirty="0" smtClean="0">
                <a:cs typeface="B Nazanin" panose="00000400000000000000" pitchFamily="2" charset="-78"/>
              </a:rPr>
              <a:t>کرونا</a:t>
            </a:r>
            <a:endParaRPr lang="fa-IR" dirty="0"/>
          </a:p>
        </p:txBody>
      </p:sp>
    </p:spTree>
    <p:extLst>
      <p:ext uri="{BB962C8B-B14F-4D97-AF65-F5344CB8AC3E}">
        <p14:creationId xmlns:p14="http://schemas.microsoft.com/office/powerpoint/2010/main" val="30539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4000" dirty="0" smtClean="0">
                <a:solidFill>
                  <a:schemeClr val="tx2"/>
                </a:solidFill>
              </a:rPr>
              <a:t>No significant effect of active smoking on covid-19</a:t>
            </a:r>
            <a:endParaRPr lang="en-US" sz="4000"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838200" y="2358231"/>
            <a:ext cx="10515600" cy="3286125"/>
          </a:xfrm>
          <a:prstGeom prst="rect">
            <a:avLst/>
          </a:prstGeom>
        </p:spPr>
      </p:pic>
      <p:sp>
        <p:nvSpPr>
          <p:cNvPr id="3" name="Footer Placeholder 2"/>
          <p:cNvSpPr>
            <a:spLocks noGrp="1"/>
          </p:cNvSpPr>
          <p:nvPr>
            <p:ph type="ftr" sz="quarter" idx="11"/>
          </p:nvPr>
        </p:nvSpPr>
        <p:spPr>
          <a:xfrm>
            <a:off x="870857" y="6125030"/>
            <a:ext cx="9477829" cy="596446"/>
          </a:xfrm>
        </p:spPr>
        <p:txBody>
          <a:bodyPr/>
          <a:lstStyle/>
          <a:p>
            <a:pPr algn="l"/>
            <a:r>
              <a:rPr lang="it-IT" sz="1400" b="1" dirty="0" smtClean="0">
                <a:solidFill>
                  <a:schemeClr val="tx1"/>
                </a:solidFill>
              </a:rPr>
              <a:t>Lippi G, Henry BM. </a:t>
            </a:r>
            <a:r>
              <a:rPr lang="en-US" sz="1400" b="1" dirty="0" smtClean="0">
                <a:solidFill>
                  <a:schemeClr val="tx1"/>
                </a:solidFill>
              </a:rPr>
              <a:t>Active </a:t>
            </a:r>
            <a:r>
              <a:rPr lang="en-US" sz="1400" b="1" dirty="0">
                <a:solidFill>
                  <a:schemeClr val="tx1"/>
                </a:solidFill>
              </a:rPr>
              <a:t>smoking is not associated with severity of coronavirus disease 2019 (COVID-19</a:t>
            </a:r>
            <a:r>
              <a:rPr lang="en-US" sz="1400" b="1" dirty="0" smtClean="0">
                <a:solidFill>
                  <a:schemeClr val="tx1"/>
                </a:solidFill>
              </a:rPr>
              <a:t>). European </a:t>
            </a:r>
            <a:r>
              <a:rPr lang="en-US" sz="1400" b="1" dirty="0">
                <a:solidFill>
                  <a:schemeClr val="tx1"/>
                </a:solidFill>
              </a:rPr>
              <a:t>Journal of Internal </a:t>
            </a:r>
            <a:r>
              <a:rPr lang="en-US" sz="1400" b="1" dirty="0" smtClean="0">
                <a:solidFill>
                  <a:schemeClr val="tx1"/>
                </a:solidFill>
              </a:rPr>
              <a:t>Medicine;75(2020):107–108</a:t>
            </a:r>
            <a:endParaRPr lang="en-US" sz="1400" b="1" dirty="0">
              <a:solidFill>
                <a:schemeClr val="tx1"/>
              </a:solidFill>
            </a:endParaRPr>
          </a:p>
        </p:txBody>
      </p:sp>
    </p:spTree>
    <p:extLst>
      <p:ext uri="{BB962C8B-B14F-4D97-AF65-F5344CB8AC3E}">
        <p14:creationId xmlns:p14="http://schemas.microsoft.com/office/powerpoint/2010/main" val="417733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گزارشی </a:t>
            </a:r>
            <a:r>
              <a:rPr lang="fa-IR" dirty="0">
                <a:cs typeface="B Nazanin" panose="00000400000000000000" pitchFamily="2" charset="-78"/>
              </a:rPr>
              <a:t>مبنی بر توزیع مبتلایان به کووید-19 برحسب وضعیت سیگار کشیدن در ایران هنوز تهیه نشده است. </a:t>
            </a:r>
            <a:endParaRPr lang="fa-IR" dirty="0" smtClean="0">
              <a:cs typeface="B Nazanin" panose="00000400000000000000" pitchFamily="2" charset="-78"/>
            </a:endParaRPr>
          </a:p>
          <a:p>
            <a:endParaRPr lang="en-US" dirty="0">
              <a:cs typeface="B Nazanin" panose="00000400000000000000" pitchFamily="2" charset="-78"/>
            </a:endParaRPr>
          </a:p>
        </p:txBody>
      </p:sp>
    </p:spTree>
    <p:extLst>
      <p:ext uri="{BB962C8B-B14F-4D97-AF65-F5344CB8AC3E}">
        <p14:creationId xmlns:p14="http://schemas.microsoft.com/office/powerpoint/2010/main" val="1358848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smtClean="0">
                <a:solidFill>
                  <a:schemeClr val="tx2"/>
                </a:solidFill>
              </a:rPr>
              <a:t>کووید-19 بعنوان یک مخاطره شغلی</a:t>
            </a:r>
            <a:endParaRPr lang="fa-IR" sz="3600" dirty="0">
              <a:solidFill>
                <a:schemeClr val="tx2"/>
              </a:solidFill>
            </a:endParaRPr>
          </a:p>
        </p:txBody>
      </p:sp>
      <p:sp>
        <p:nvSpPr>
          <p:cNvPr id="3" name="Content Placeholder 2"/>
          <p:cNvSpPr>
            <a:spLocks noGrp="1"/>
          </p:cNvSpPr>
          <p:nvPr>
            <p:ph idx="1"/>
          </p:nvPr>
        </p:nvSpPr>
        <p:spPr>
          <a:xfrm>
            <a:off x="838200" y="1825624"/>
            <a:ext cx="10515600" cy="4560661"/>
          </a:xfrm>
        </p:spPr>
        <p:txBody>
          <a:bodyPr>
            <a:normAutofit lnSpcReduction="10000"/>
          </a:bodyPr>
          <a:lstStyle/>
          <a:p>
            <a:pPr algn="r" rtl="1"/>
            <a:r>
              <a:rPr lang="fa-IR" dirty="0">
                <a:cs typeface="B Nazanin" panose="00000400000000000000" pitchFamily="2" charset="-78"/>
              </a:rPr>
              <a:t> بروز بالاتر عفونت ویروس کرونا در مردان ممکن است به دلیل تعاملات اجتماعی بالاتر در مکان های کاری باشد. </a:t>
            </a:r>
          </a:p>
          <a:p>
            <a:pPr algn="r" rtl="1"/>
            <a:r>
              <a:rPr lang="ar-SA" dirty="0">
                <a:cs typeface="B Nazanin" panose="00000400000000000000" pitchFamily="2" charset="-78"/>
              </a:rPr>
              <a:t>گزارش </a:t>
            </a:r>
            <a:r>
              <a:rPr lang="fa-IR" dirty="0">
                <a:cs typeface="B Nazanin" panose="00000400000000000000" pitchFamily="2" charset="-78"/>
              </a:rPr>
              <a:t>مرکز ملی آمار ایران در سالهای 98-1397 ، مردان بیش از 81 درصد نیروی کار در ایران را تشکیل می دادند، در حالی که بیش از 50 درصد از آنها در مشاغل خدماتی اشتغال دارند</a:t>
            </a:r>
            <a:r>
              <a:rPr lang="fa-IR" dirty="0" smtClean="0">
                <a:cs typeface="B Nazanin" panose="00000400000000000000" pitchFamily="2" charset="-78"/>
              </a:rPr>
              <a:t>.</a:t>
            </a:r>
          </a:p>
          <a:p>
            <a:pPr algn="r" rtl="1"/>
            <a:r>
              <a:rPr lang="fa-IR" dirty="0" smtClean="0">
                <a:cs typeface="B Nazanin" panose="00000400000000000000" pitchFamily="2" charset="-78"/>
              </a:rPr>
              <a:t>درسرتاسر دنیا: مخاطرات شغلی زیر گزارش شده اند:</a:t>
            </a:r>
          </a:p>
          <a:p>
            <a:pPr algn="r" rtl="1"/>
            <a:r>
              <a:rPr lang="fa-IR" dirty="0" smtClean="0">
                <a:cs typeface="B Nazanin" panose="00000400000000000000" pitchFamily="2" charset="-78"/>
              </a:rPr>
              <a:t>پرسنل بهداشتی-درمانی</a:t>
            </a:r>
          </a:p>
          <a:p>
            <a:pPr algn="r" rtl="1"/>
            <a:r>
              <a:rPr lang="fa-IR" dirty="0" smtClean="0">
                <a:cs typeface="B Nazanin" panose="00000400000000000000" pitchFamily="2" charset="-78"/>
              </a:rPr>
              <a:t>شاغلین بخش های گردشگری- صنعت- هتلداری- حمل و نقل- حراست</a:t>
            </a:r>
            <a:endParaRPr lang="en-US" dirty="0">
              <a:cs typeface="B Nazanin" panose="00000400000000000000" pitchFamily="2" charset="-78"/>
            </a:endParaRPr>
          </a:p>
          <a:p>
            <a:endParaRPr lang="fa-IR" dirty="0"/>
          </a:p>
        </p:txBody>
      </p:sp>
      <p:sp>
        <p:nvSpPr>
          <p:cNvPr id="4" name="Footer Placeholder 3"/>
          <p:cNvSpPr>
            <a:spLocks noGrp="1"/>
          </p:cNvSpPr>
          <p:nvPr>
            <p:ph type="ftr" sz="quarter" idx="11"/>
          </p:nvPr>
        </p:nvSpPr>
        <p:spPr>
          <a:xfrm>
            <a:off x="914399" y="6212116"/>
            <a:ext cx="9303657" cy="493486"/>
          </a:xfrm>
        </p:spPr>
        <p:txBody>
          <a:bodyPr/>
          <a:lstStyle/>
          <a:p>
            <a:pPr algn="l"/>
            <a:r>
              <a:rPr lang="en-US" sz="1400" b="1" dirty="0" err="1" smtClean="0">
                <a:solidFill>
                  <a:schemeClr val="tx1"/>
                </a:solidFill>
              </a:rPr>
              <a:t>Koh</a:t>
            </a:r>
            <a:r>
              <a:rPr lang="en-US" sz="1400" b="1" dirty="0" smtClean="0">
                <a:solidFill>
                  <a:schemeClr val="tx1"/>
                </a:solidFill>
              </a:rPr>
              <a:t> D. Occupational </a:t>
            </a:r>
            <a:r>
              <a:rPr lang="en-US" sz="1400" b="1" dirty="0">
                <a:solidFill>
                  <a:schemeClr val="tx1"/>
                </a:solidFill>
              </a:rPr>
              <a:t>risks for COVID-19 </a:t>
            </a:r>
            <a:r>
              <a:rPr lang="en-US" sz="1400" b="1" dirty="0" smtClean="0">
                <a:solidFill>
                  <a:schemeClr val="tx1"/>
                </a:solidFill>
              </a:rPr>
              <a:t>infection.</a:t>
            </a:r>
            <a:r>
              <a:rPr lang="en-US" sz="1400" b="1" dirty="0">
                <a:solidFill>
                  <a:schemeClr val="tx1"/>
                </a:solidFill>
              </a:rPr>
              <a:t> </a:t>
            </a:r>
            <a:r>
              <a:rPr lang="en-US" sz="1400" b="1" dirty="0" err="1">
                <a:solidFill>
                  <a:schemeClr val="tx1"/>
                </a:solidFill>
              </a:rPr>
              <a:t>Occup</a:t>
            </a:r>
            <a:r>
              <a:rPr lang="en-US" sz="1400" b="1" dirty="0">
                <a:solidFill>
                  <a:schemeClr val="tx1"/>
                </a:solidFill>
              </a:rPr>
              <a:t> Med (</a:t>
            </a:r>
            <a:r>
              <a:rPr lang="en-US" sz="1400" b="1" dirty="0" err="1">
                <a:solidFill>
                  <a:schemeClr val="tx1"/>
                </a:solidFill>
              </a:rPr>
              <a:t>Lond</a:t>
            </a:r>
            <a:r>
              <a:rPr lang="en-US" sz="1400" b="1" dirty="0">
                <a:solidFill>
                  <a:schemeClr val="tx1"/>
                </a:solidFill>
              </a:rPr>
              <a:t>). 2020 Mar; 70(1): </a:t>
            </a:r>
            <a:r>
              <a:rPr lang="en-US" sz="1400" b="1" dirty="0" smtClean="0">
                <a:solidFill>
                  <a:schemeClr val="tx1"/>
                </a:solidFill>
              </a:rPr>
              <a:t>3–5. </a:t>
            </a:r>
            <a:r>
              <a:rPr lang="en-US" sz="1400" b="1" dirty="0" err="1" smtClean="0">
                <a:solidFill>
                  <a:schemeClr val="tx1"/>
                </a:solidFill>
              </a:rPr>
              <a:t>doi</a:t>
            </a:r>
            <a:r>
              <a:rPr lang="en-US" sz="1400" b="1" dirty="0">
                <a:solidFill>
                  <a:schemeClr val="tx1"/>
                </a:solidFill>
              </a:rPr>
              <a:t>: 10.1093/</a:t>
            </a:r>
            <a:r>
              <a:rPr lang="en-US" sz="1400" b="1" dirty="0" err="1">
                <a:solidFill>
                  <a:schemeClr val="tx1"/>
                </a:solidFill>
              </a:rPr>
              <a:t>occmed</a:t>
            </a:r>
            <a:r>
              <a:rPr lang="en-US" sz="1400" b="1" dirty="0">
                <a:solidFill>
                  <a:schemeClr val="tx1"/>
                </a:solidFill>
              </a:rPr>
              <a:t>/kqaa036</a:t>
            </a:r>
          </a:p>
          <a:p>
            <a:endParaRPr lang="en-US" sz="1400" b="1" dirty="0">
              <a:solidFill>
                <a:schemeClr val="tx1"/>
              </a:solidFill>
            </a:endParaRPr>
          </a:p>
        </p:txBody>
      </p:sp>
    </p:spTree>
    <p:extLst>
      <p:ext uri="{BB962C8B-B14F-4D97-AF65-F5344CB8AC3E}">
        <p14:creationId xmlns:p14="http://schemas.microsoft.com/office/powerpoint/2010/main" val="326559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6304"/>
          </a:xfrm>
        </p:spPr>
        <p:txBody>
          <a:bodyPr>
            <a:normAutofit/>
          </a:bodyPr>
          <a:lstStyle/>
          <a:p>
            <a:pPr algn="ctr" rtl="1"/>
            <a:r>
              <a:rPr lang="fa-IR" sz="4000" dirty="0" smtClean="0">
                <a:solidFill>
                  <a:schemeClr val="accent5">
                    <a:lumMod val="75000"/>
                  </a:schemeClr>
                </a:solidFill>
              </a:rPr>
              <a:t>هنجارهای فرهنگی و اجتماعی</a:t>
            </a:r>
            <a:endParaRPr lang="fa-IR" sz="4000" dirty="0">
              <a:solidFill>
                <a:schemeClr val="accent5">
                  <a:lumMod val="75000"/>
                </a:schemeClr>
              </a:solidFill>
            </a:endParaRPr>
          </a:p>
        </p:txBody>
      </p:sp>
      <p:sp>
        <p:nvSpPr>
          <p:cNvPr id="3" name="Content Placeholder 2"/>
          <p:cNvSpPr>
            <a:spLocks noGrp="1"/>
          </p:cNvSpPr>
          <p:nvPr>
            <p:ph idx="1"/>
          </p:nvPr>
        </p:nvSpPr>
        <p:spPr/>
        <p:txBody>
          <a:bodyPr>
            <a:normAutofit lnSpcReduction="10000"/>
          </a:bodyPr>
          <a:lstStyle/>
          <a:p>
            <a:pPr algn="r" rtl="1"/>
            <a:r>
              <a:rPr lang="fa-IR" dirty="0">
                <a:cs typeface="B Nazanin" panose="00000400000000000000" pitchFamily="2" charset="-78"/>
              </a:rPr>
              <a:t>یکی دیگر از جنبه های متداول اما فراموش شده در این موضوع، تفکر مردانگی و هنجارهای اجتماعی مردان است که مانع می شود مردان در مواقع نیاز برای دریافت خدمات بهداشتی و درمانی اقدام کنند. </a:t>
            </a:r>
            <a:endParaRPr lang="fa-IR" dirty="0" smtClean="0">
              <a:cs typeface="B Nazanin" panose="00000400000000000000" pitchFamily="2" charset="-78"/>
            </a:endParaRPr>
          </a:p>
          <a:p>
            <a:pPr algn="r" rtl="1"/>
            <a:r>
              <a:rPr lang="fa-IR" dirty="0" smtClean="0">
                <a:cs typeface="B Nazanin" panose="00000400000000000000" pitchFamily="2" charset="-78"/>
              </a:rPr>
              <a:t>به </a:t>
            </a:r>
            <a:r>
              <a:rPr lang="fa-IR" dirty="0">
                <a:cs typeface="B Nazanin" panose="00000400000000000000" pitchFamily="2" charset="-78"/>
              </a:rPr>
              <a:t>دلیل تفاوت های اجتماعی و فیزیولوژیکی متعدد، مردان معمولا از وضعیت سلامتی خود غافل می شوند و رغبتی به دریافت خدمات بهداشتی و پزشکی ندارند. این واقعیت به مشکل قبلی یعنی بالاتر بودن تعاملات اجتماعی مردان اضافه می شود و منجر به تماس بیشتر افراد سالم با بیماران بدون علامت یا دارای علائم خفیف در جامعه می </a:t>
            </a:r>
            <a:r>
              <a:rPr lang="fa-IR" dirty="0" smtClean="0">
                <a:cs typeface="B Nazanin" panose="00000400000000000000" pitchFamily="2" charset="-78"/>
              </a:rPr>
              <a:t>شود</a:t>
            </a:r>
          </a:p>
        </p:txBody>
      </p:sp>
    </p:spTree>
    <p:extLst>
      <p:ext uri="{BB962C8B-B14F-4D97-AF65-F5344CB8AC3E}">
        <p14:creationId xmlns:p14="http://schemas.microsoft.com/office/powerpoint/2010/main" val="1125943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lgn="r" rtl="1">
              <a:lnSpc>
                <a:spcPct val="150000"/>
              </a:lnSpc>
              <a:buNone/>
            </a:pPr>
            <a:r>
              <a:rPr lang="fa-IR" dirty="0" smtClean="0">
                <a:cs typeface="B Nazanin" panose="00000400000000000000" pitchFamily="2" charset="-78"/>
              </a:rPr>
              <a:t>مطالعات کیفی درکشورهای اروپایی نشان می دهد:</a:t>
            </a:r>
          </a:p>
          <a:p>
            <a:pPr algn="r" rtl="1">
              <a:lnSpc>
                <a:spcPct val="150000"/>
              </a:lnSpc>
            </a:pPr>
            <a:r>
              <a:rPr lang="fa-IR" dirty="0" smtClean="0">
                <a:cs typeface="B Nazanin" panose="00000400000000000000" pitchFamily="2" charset="-78"/>
              </a:rPr>
              <a:t>آسیب پذیری نشانه مردانگی نیست</a:t>
            </a:r>
          </a:p>
          <a:p>
            <a:pPr algn="r" rtl="1">
              <a:lnSpc>
                <a:spcPct val="150000"/>
              </a:lnSpc>
            </a:pPr>
            <a:r>
              <a:rPr lang="fa-IR" dirty="0" smtClean="0">
                <a:cs typeface="B Nazanin" panose="00000400000000000000" pitchFamily="2" charset="-78"/>
              </a:rPr>
              <a:t>انجام فعالیت های منظم ورزشی، رعایت تغذیه مناسب و پرداخت به سلامت از نگاه سایر مردان نشانه مردانگی بحساب نمی آید</a:t>
            </a:r>
          </a:p>
          <a:p>
            <a:pPr marL="0" indent="0" algn="r" rtl="1">
              <a:lnSpc>
                <a:spcPct val="150000"/>
              </a:lnSpc>
              <a:buNone/>
            </a:pPr>
            <a:r>
              <a:rPr lang="fa-IR" dirty="0" smtClean="0">
                <a:cs typeface="B Nazanin" panose="00000400000000000000" pitchFamily="2" charset="-78"/>
              </a:rPr>
              <a:t>مطالعات کیفی برروی مردان سیاه پوست نشان می دهد:</a:t>
            </a:r>
          </a:p>
          <a:p>
            <a:pPr algn="r" rtl="1">
              <a:lnSpc>
                <a:spcPct val="150000"/>
              </a:lnSpc>
            </a:pPr>
            <a:r>
              <a:rPr lang="fa-IR" dirty="0" smtClean="0">
                <a:cs typeface="B Nazanin" panose="00000400000000000000" pitchFamily="2" charset="-78"/>
              </a:rPr>
              <a:t>داشتن هنجارهای مردانه در تضاد با نگرش و عملکرد مثبت به دریافت خدمات بهداشتی است.</a:t>
            </a:r>
          </a:p>
          <a:p>
            <a:pPr algn="r" rtl="1">
              <a:lnSpc>
                <a:spcPct val="150000"/>
              </a:lnSpc>
            </a:pPr>
            <a:r>
              <a:rPr lang="fa-IR" dirty="0" smtClean="0">
                <a:cs typeface="B Nazanin" panose="00000400000000000000" pitchFamily="2" charset="-78"/>
              </a:rPr>
              <a:t>سلامت، ماورای توانائی افراد بوده و فرد هیچ کنترلی برای حفظ سلامتی خود ندارد</a:t>
            </a:r>
          </a:p>
          <a:p>
            <a:pPr marL="0" indent="0" algn="r" rtl="1">
              <a:lnSpc>
                <a:spcPct val="150000"/>
              </a:lnSpc>
              <a:buNone/>
            </a:pPr>
            <a:endParaRPr lang="fa-IR" dirty="0" smtClean="0">
              <a:cs typeface="B Nazanin" panose="00000400000000000000" pitchFamily="2" charset="-78"/>
            </a:endParaRPr>
          </a:p>
        </p:txBody>
      </p:sp>
    </p:spTree>
    <p:extLst>
      <p:ext uri="{BB962C8B-B14F-4D97-AF65-F5344CB8AC3E}">
        <p14:creationId xmlns:p14="http://schemas.microsoft.com/office/powerpoint/2010/main" val="3857733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537029"/>
            <a:ext cx="10515600" cy="5639934"/>
          </a:xfrm>
        </p:spPr>
        <p:txBody>
          <a:bodyPr>
            <a:normAutofit fontScale="92500" lnSpcReduction="20000"/>
          </a:bodyPr>
          <a:lstStyle/>
          <a:p>
            <a:pPr algn="r" rtl="1"/>
            <a:r>
              <a:rPr lang="fa-IR" dirty="0" smtClean="0">
                <a:cs typeface="B Nazanin" panose="00000400000000000000" pitchFamily="2" charset="-78"/>
              </a:rPr>
              <a:t>قوانین </a:t>
            </a:r>
            <a:r>
              <a:rPr lang="fa-IR" dirty="0">
                <a:cs typeface="B Nazanin" panose="00000400000000000000" pitchFamily="2" charset="-78"/>
              </a:rPr>
              <a:t>فاصله گذاری اجتماعی و قرنطینه باعث دیسترس های روانی برای مردان و اثرات منفی بر روابط زناشوئی</a:t>
            </a:r>
          </a:p>
          <a:p>
            <a:pPr algn="r" rtl="1"/>
            <a:r>
              <a:rPr lang="fa-IR" dirty="0" smtClean="0">
                <a:cs typeface="B Nazanin" panose="00000400000000000000" pitchFamily="2" charset="-78"/>
              </a:rPr>
              <a:t>بررسی مرکز تحقیقات سلامت مردان:</a:t>
            </a:r>
          </a:p>
          <a:p>
            <a:pPr algn="r" rtl="1"/>
            <a:r>
              <a:rPr lang="fa-IR" dirty="0" smtClean="0">
                <a:cs typeface="B Nazanin" panose="00000400000000000000" pitchFamily="2" charset="-78"/>
              </a:rPr>
              <a:t>میزان مشارکت مردان=20درصد</a:t>
            </a:r>
          </a:p>
          <a:p>
            <a:pPr algn="r" rtl="1"/>
            <a:r>
              <a:rPr lang="fa-IR" dirty="0" smtClean="0">
                <a:cs typeface="B Nazanin" panose="00000400000000000000" pitchFamily="2" charset="-78"/>
              </a:rPr>
              <a:t>آگاهی از قوانین فاصله گذاری اجتماعی 24درصد</a:t>
            </a:r>
          </a:p>
          <a:p>
            <a:pPr algn="r" rtl="1"/>
            <a:r>
              <a:rPr lang="fa-IR" dirty="0" smtClean="0">
                <a:cs typeface="B Nazanin" panose="00000400000000000000" pitchFamily="2" charset="-78"/>
              </a:rPr>
              <a:t>نگرش منفی به قانون فاصله گذاری اجتماعی72درصد</a:t>
            </a:r>
          </a:p>
          <a:p>
            <a:pPr algn="r" rtl="1">
              <a:lnSpc>
                <a:spcPct val="150000"/>
              </a:lnSpc>
            </a:pPr>
            <a:r>
              <a:rPr lang="fa-IR" dirty="0" smtClean="0">
                <a:cs typeface="B Nazanin" panose="00000400000000000000" pitchFamily="2" charset="-78"/>
              </a:rPr>
              <a:t>حفظ </a:t>
            </a:r>
            <a:r>
              <a:rPr lang="fa-IR" dirty="0">
                <a:cs typeface="B Nazanin" panose="00000400000000000000" pitchFamily="2" charset="-78"/>
              </a:rPr>
              <a:t>فاصله حداقل </a:t>
            </a:r>
            <a:r>
              <a:rPr lang="fa-IR" dirty="0" smtClean="0">
                <a:cs typeface="B Nazanin" panose="00000400000000000000" pitchFamily="2" charset="-78"/>
              </a:rPr>
              <a:t>1.5 متری </a:t>
            </a:r>
            <a:r>
              <a:rPr lang="fa-IR" dirty="0">
                <a:cs typeface="B Nazanin" panose="00000400000000000000" pitchFamily="2" charset="-78"/>
              </a:rPr>
              <a:t>با سایر افراد </a:t>
            </a:r>
            <a:r>
              <a:rPr lang="fa-IR" dirty="0" smtClean="0">
                <a:cs typeface="B Nazanin" panose="00000400000000000000" pitchFamily="2" charset="-78"/>
              </a:rPr>
              <a:t>(</a:t>
            </a:r>
            <a:r>
              <a:rPr lang="fa-IR" b="1" dirty="0" smtClean="0">
                <a:solidFill>
                  <a:schemeClr val="accent5">
                    <a:lumMod val="75000"/>
                  </a:schemeClr>
                </a:solidFill>
                <a:cs typeface="B Nazanin" panose="00000400000000000000" pitchFamily="2" charset="-78"/>
              </a:rPr>
              <a:t>12درصد</a:t>
            </a:r>
            <a:r>
              <a:rPr lang="fa-IR" dirty="0">
                <a:cs typeface="B Nazanin" panose="00000400000000000000" pitchFamily="2" charset="-78"/>
              </a:rPr>
              <a:t>)،  </a:t>
            </a:r>
            <a:r>
              <a:rPr lang="ar-SA" dirty="0">
                <a:cs typeface="B Nazanin" panose="00000400000000000000" pitchFamily="2" charset="-78"/>
              </a:rPr>
              <a:t>اجتناب از دست دادن و روبوسی با افراد </a:t>
            </a:r>
            <a:r>
              <a:rPr lang="ar-SA" dirty="0" smtClean="0">
                <a:cs typeface="B Nazanin" panose="00000400000000000000" pitchFamily="2" charset="-78"/>
              </a:rPr>
              <a:t>(</a:t>
            </a:r>
            <a:r>
              <a:rPr lang="ar-SA" b="1" dirty="0" smtClean="0">
                <a:solidFill>
                  <a:schemeClr val="accent5">
                    <a:lumMod val="75000"/>
                  </a:schemeClr>
                </a:solidFill>
                <a:cs typeface="B Nazanin" panose="00000400000000000000" pitchFamily="2" charset="-78"/>
              </a:rPr>
              <a:t>19درصد</a:t>
            </a:r>
            <a:r>
              <a:rPr lang="ar-SA" dirty="0">
                <a:cs typeface="B Nazanin" panose="00000400000000000000" pitchFamily="2" charset="-78"/>
              </a:rPr>
              <a:t>)،  اجتناب از سفر رفتن </a:t>
            </a:r>
            <a:r>
              <a:rPr lang="ar-SA" dirty="0" smtClean="0">
                <a:cs typeface="B Nazanin" panose="00000400000000000000" pitchFamily="2" charset="-78"/>
              </a:rPr>
              <a:t>(</a:t>
            </a:r>
            <a:r>
              <a:rPr lang="ar-SA" b="1" dirty="0" smtClean="0">
                <a:solidFill>
                  <a:schemeClr val="accent5">
                    <a:lumMod val="75000"/>
                  </a:schemeClr>
                </a:solidFill>
                <a:cs typeface="B Nazanin" panose="00000400000000000000" pitchFamily="2" charset="-78"/>
              </a:rPr>
              <a:t>17درصد</a:t>
            </a:r>
            <a:r>
              <a:rPr lang="ar-SA" dirty="0">
                <a:cs typeface="B Nazanin" panose="00000400000000000000" pitchFamily="2" charset="-78"/>
              </a:rPr>
              <a:t>)، عدم استفاده از وسایل حمل و نقل عمومی </a:t>
            </a:r>
            <a:r>
              <a:rPr lang="ar-SA" dirty="0" smtClean="0">
                <a:cs typeface="B Nazanin" panose="00000400000000000000" pitchFamily="2" charset="-78"/>
              </a:rPr>
              <a:t>(</a:t>
            </a:r>
            <a:r>
              <a:rPr lang="ar-SA" b="1" dirty="0" smtClean="0">
                <a:solidFill>
                  <a:schemeClr val="accent5">
                    <a:lumMod val="75000"/>
                  </a:schemeClr>
                </a:solidFill>
                <a:cs typeface="B Nazanin" panose="00000400000000000000" pitchFamily="2" charset="-78"/>
              </a:rPr>
              <a:t>17درصد</a:t>
            </a:r>
            <a:r>
              <a:rPr lang="ar-SA" dirty="0">
                <a:cs typeface="B Nazanin" panose="00000400000000000000" pitchFamily="2" charset="-78"/>
              </a:rPr>
              <a:t>)، عدم استفاده از فضای سبز و پارک </a:t>
            </a:r>
            <a:r>
              <a:rPr lang="ar-SA" dirty="0" smtClean="0">
                <a:cs typeface="B Nazanin" panose="00000400000000000000" pitchFamily="2" charset="-78"/>
              </a:rPr>
              <a:t>ها(</a:t>
            </a:r>
            <a:r>
              <a:rPr lang="ar-SA" b="1" dirty="0" smtClean="0">
                <a:solidFill>
                  <a:schemeClr val="accent5">
                    <a:lumMod val="75000"/>
                  </a:schemeClr>
                </a:solidFill>
                <a:cs typeface="B Nazanin" panose="00000400000000000000" pitchFamily="2" charset="-78"/>
              </a:rPr>
              <a:t>15درصد</a:t>
            </a:r>
            <a:r>
              <a:rPr lang="ar-SA" dirty="0">
                <a:cs typeface="B Nazanin" panose="00000400000000000000" pitchFamily="2" charset="-78"/>
              </a:rPr>
              <a:t>)، اجتناب از سفارش غذا از بیرون از خانه </a:t>
            </a:r>
            <a:r>
              <a:rPr lang="ar-SA" dirty="0" smtClean="0">
                <a:cs typeface="B Nazanin" panose="00000400000000000000" pitchFamily="2" charset="-78"/>
              </a:rPr>
              <a:t>(</a:t>
            </a:r>
            <a:r>
              <a:rPr lang="ar-SA" b="1" dirty="0" smtClean="0">
                <a:solidFill>
                  <a:schemeClr val="accent5">
                    <a:lumMod val="75000"/>
                  </a:schemeClr>
                </a:solidFill>
                <a:cs typeface="B Nazanin" panose="00000400000000000000" pitchFamily="2" charset="-78"/>
              </a:rPr>
              <a:t>17درصد</a:t>
            </a:r>
            <a:r>
              <a:rPr lang="ar-SA" dirty="0" smtClean="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417612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smtClean="0">
                <a:solidFill>
                  <a:schemeClr val="accent5">
                    <a:lumMod val="75000"/>
                  </a:schemeClr>
                </a:solidFill>
                <a:cs typeface="B Nazanin" panose="00000400000000000000" pitchFamily="2" charset="-78"/>
              </a:rPr>
              <a:t>کمبود شواهد علمی معتبر در جمعیت مردان</a:t>
            </a:r>
            <a:endParaRPr lang="fa-IR" sz="36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algn="r" rtl="1">
              <a:lnSpc>
                <a:spcPct val="150000"/>
              </a:lnSpc>
            </a:pPr>
            <a:r>
              <a:rPr lang="fa-IR" dirty="0" smtClean="0">
                <a:cs typeface="B Nazanin" panose="00000400000000000000" pitchFamily="2" charset="-78"/>
              </a:rPr>
              <a:t>کمبود داده های تفکیک شده جنسی یا آنالیزهای برحسب جنس یک مانع عمده در اتخاذ سیاست های مناسب سلامت مردان است</a:t>
            </a:r>
          </a:p>
          <a:p>
            <a:pPr algn="r" rtl="1">
              <a:lnSpc>
                <a:spcPct val="150000"/>
              </a:lnSpc>
            </a:pPr>
            <a:r>
              <a:rPr lang="fa-IR" dirty="0" smtClean="0">
                <a:cs typeface="B Nazanin" panose="00000400000000000000" pitchFamily="2" charset="-78"/>
              </a:rPr>
              <a:t>مروری بر 11.5 میلیون مقاله درسرتاسرجهان نشان می دهد در سال 2016 تنها 54درصد مطالعات بهداشتی و 43درصد مطالعات بالینی برروی هردو جمعیت زن و مرد انجام شده است</a:t>
            </a:r>
          </a:p>
          <a:p>
            <a:pPr algn="r" rtl="1">
              <a:lnSpc>
                <a:spcPct val="150000"/>
              </a:lnSpc>
            </a:pPr>
            <a:r>
              <a:rPr lang="fa-IR" dirty="0" smtClean="0">
                <a:cs typeface="B Nazanin" panose="00000400000000000000" pitchFamily="2" charset="-78"/>
              </a:rPr>
              <a:t>این داده ها در سرتاسرجهان تنها برای 39درصد از شاخص های </a:t>
            </a:r>
            <a:r>
              <a:rPr lang="en-US" dirty="0" smtClean="0">
                <a:cs typeface="B Nazanin" panose="00000400000000000000" pitchFamily="2" charset="-78"/>
              </a:rPr>
              <a:t>SDG</a:t>
            </a:r>
            <a:r>
              <a:rPr lang="fa-IR" dirty="0" smtClean="0">
                <a:cs typeface="B Nazanin" panose="00000400000000000000" pitchFamily="2" charset="-78"/>
              </a:rPr>
              <a:t> گزارش شده است.</a:t>
            </a:r>
            <a:endParaRPr lang="en-US" dirty="0" smtClean="0">
              <a:cs typeface="B Nazanin" panose="00000400000000000000" pitchFamily="2" charset="-78"/>
            </a:endParaRPr>
          </a:p>
        </p:txBody>
      </p:sp>
    </p:spTree>
    <p:extLst>
      <p:ext uri="{BB962C8B-B14F-4D97-AF65-F5344CB8AC3E}">
        <p14:creationId xmlns:p14="http://schemas.microsoft.com/office/powerpoint/2010/main" val="1913868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a:cs typeface="B Nazanin" panose="00000400000000000000" pitchFamily="2" charset="-78"/>
              </a:rPr>
              <a:t>مطالعات نشان می دهند رعایت توصیه های ساده بهداشتی مانند شستن دست ها در جریان اقدامات پیشگیری از کووید-19 در مردان کمتر دیده می شود.</a:t>
            </a:r>
          </a:p>
          <a:p>
            <a:pPr algn="r" rtl="1"/>
            <a:endParaRPr lang="fa-IR" dirty="0"/>
          </a:p>
        </p:txBody>
      </p:sp>
      <p:sp>
        <p:nvSpPr>
          <p:cNvPr id="4" name="Footer Placeholder 3"/>
          <p:cNvSpPr>
            <a:spLocks noGrp="1"/>
          </p:cNvSpPr>
          <p:nvPr>
            <p:ph type="ftr" sz="quarter" idx="11"/>
          </p:nvPr>
        </p:nvSpPr>
        <p:spPr>
          <a:xfrm>
            <a:off x="1436914" y="6023430"/>
            <a:ext cx="8911772" cy="698046"/>
          </a:xfrm>
        </p:spPr>
        <p:txBody>
          <a:bodyPr/>
          <a:lstStyle/>
          <a:p>
            <a:pPr algn="l"/>
            <a:r>
              <a:rPr lang="en-US" sz="1400" b="1" dirty="0">
                <a:solidFill>
                  <a:schemeClr val="tx1"/>
                </a:solidFill>
              </a:rPr>
              <a:t>Mooney, C. , Kaplan, S. , &amp; Dennis, B. (2020, April 4). All across the United States, the coronavirus is killing more men than women, data show. The Washington Post. https://www.washingtonpost.com/health/2020/04/04/coronavirus-men/</a:t>
            </a:r>
          </a:p>
        </p:txBody>
      </p:sp>
    </p:spTree>
    <p:extLst>
      <p:ext uri="{BB962C8B-B14F-4D97-AF65-F5344CB8AC3E}">
        <p14:creationId xmlns:p14="http://schemas.microsoft.com/office/powerpoint/2010/main" val="2666187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7275"/>
          </a:xfrm>
        </p:spPr>
        <p:txBody>
          <a:bodyPr>
            <a:normAutofit/>
          </a:bodyPr>
          <a:lstStyle/>
          <a:p>
            <a:pPr algn="ctr" rtl="1"/>
            <a:r>
              <a:rPr lang="fa-IR" sz="3600" dirty="0" smtClean="0">
                <a:solidFill>
                  <a:schemeClr val="accent5">
                    <a:lumMod val="75000"/>
                  </a:schemeClr>
                </a:solidFill>
                <a:cs typeface="B Nazanin" panose="00000400000000000000" pitchFamily="2" charset="-78"/>
              </a:rPr>
              <a:t>تبعات اقتصادی پاندمی کووید-19</a:t>
            </a:r>
            <a:endParaRPr lang="en-US" sz="36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dirty="0" smtClean="0">
                <a:cs typeface="B Nazanin" panose="00000400000000000000" pitchFamily="2" charset="-78"/>
              </a:rPr>
              <a:t>اثرات اقتصادی ناشی از تعطیلی بخش های مختلف تولیدی و صنعتی،</a:t>
            </a:r>
          </a:p>
          <a:p>
            <a:pPr algn="r" rtl="1">
              <a:lnSpc>
                <a:spcPct val="150000"/>
              </a:lnSpc>
            </a:pPr>
            <a:r>
              <a:rPr lang="fa-IR" dirty="0" smtClean="0">
                <a:cs typeface="B Nazanin" panose="00000400000000000000" pitchFamily="2" charset="-78"/>
              </a:rPr>
              <a:t>اثرات عمده بر وضعیت استخدام و پرداخت حقوق مردان</a:t>
            </a:r>
          </a:p>
        </p:txBody>
      </p:sp>
      <p:sp>
        <p:nvSpPr>
          <p:cNvPr id="4" name="Footer Placeholder 3"/>
          <p:cNvSpPr>
            <a:spLocks noGrp="1"/>
          </p:cNvSpPr>
          <p:nvPr>
            <p:ph type="ftr" sz="quarter" idx="11"/>
          </p:nvPr>
        </p:nvSpPr>
        <p:spPr>
          <a:xfrm>
            <a:off x="799605" y="6133422"/>
            <a:ext cx="9892145" cy="544512"/>
          </a:xfrm>
        </p:spPr>
        <p:txBody>
          <a:bodyPr/>
          <a:lstStyle/>
          <a:p>
            <a:pPr algn="l"/>
            <a:r>
              <a:rPr lang="en-US" sz="1400" b="1" dirty="0" err="1" smtClean="0">
                <a:solidFill>
                  <a:schemeClr val="tx1"/>
                </a:solidFill>
              </a:rPr>
              <a:t>Alon</a:t>
            </a:r>
            <a:r>
              <a:rPr lang="en-US" sz="1400" b="1" dirty="0" smtClean="0">
                <a:solidFill>
                  <a:schemeClr val="tx1"/>
                </a:solidFill>
              </a:rPr>
              <a:t> TM, </a:t>
            </a:r>
            <a:r>
              <a:rPr lang="en-US" sz="1400" b="1" dirty="0" err="1" smtClean="0">
                <a:solidFill>
                  <a:schemeClr val="tx1"/>
                </a:solidFill>
              </a:rPr>
              <a:t>Doepke</a:t>
            </a:r>
            <a:r>
              <a:rPr lang="en-US" sz="1400" b="1" dirty="0" smtClean="0">
                <a:solidFill>
                  <a:schemeClr val="tx1"/>
                </a:solidFill>
              </a:rPr>
              <a:t> M, Olmstead-Rumsey J, </a:t>
            </a:r>
            <a:r>
              <a:rPr lang="en-US" sz="1400" b="1" dirty="0" err="1" smtClean="0">
                <a:solidFill>
                  <a:schemeClr val="tx1"/>
                </a:solidFill>
              </a:rPr>
              <a:t>Tertilt</a:t>
            </a:r>
            <a:r>
              <a:rPr lang="en-US" sz="1400" b="1" dirty="0" smtClean="0">
                <a:solidFill>
                  <a:schemeClr val="tx1"/>
                </a:solidFill>
              </a:rPr>
              <a:t> M. The Impact of COVID-19 on Gender Equality. NBER Working Paper No. 26947</a:t>
            </a:r>
          </a:p>
          <a:p>
            <a:pPr algn="l"/>
            <a:r>
              <a:rPr lang="en-US" sz="1400" b="1" dirty="0" smtClean="0">
                <a:solidFill>
                  <a:schemeClr val="tx1"/>
                </a:solidFill>
              </a:rPr>
              <a:t>Issued in April 2020.</a:t>
            </a:r>
          </a:p>
          <a:p>
            <a:pPr algn="l"/>
            <a:endParaRPr lang="en-US" sz="1400" b="1" dirty="0">
              <a:solidFill>
                <a:schemeClr val="tx1"/>
              </a:solidFill>
            </a:endParaRPr>
          </a:p>
        </p:txBody>
      </p:sp>
    </p:spTree>
    <p:extLst>
      <p:ext uri="{BB962C8B-B14F-4D97-AF65-F5344CB8AC3E}">
        <p14:creationId xmlns:p14="http://schemas.microsoft.com/office/powerpoint/2010/main" val="3853889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lnSpc>
                <a:spcPct val="150000"/>
              </a:lnSpc>
            </a:pPr>
            <a:r>
              <a:rPr lang="fa-IR" dirty="0">
                <a:cs typeface="B Nazanin" panose="00000400000000000000" pitchFamily="2" charset="-78"/>
              </a:rPr>
              <a:t>از دست رفتن تقریبا 25 میلیون شغل در سرتاسردنیا و ملحق شدن 35 میلیون نفر دیگر به جمعیت فقرا (گزارش سازمان بین المللی کار</a:t>
            </a:r>
            <a:r>
              <a:rPr lang="fa-IR" dirty="0" smtClean="0">
                <a:cs typeface="B Nazanin" panose="00000400000000000000" pitchFamily="2" charset="-78"/>
              </a:rPr>
              <a:t>)</a:t>
            </a:r>
            <a:endParaRPr lang="fa-IR" dirty="0">
              <a:cs typeface="B Nazanin" panose="00000400000000000000" pitchFamily="2" charset="-78"/>
            </a:endParaRPr>
          </a:p>
        </p:txBody>
      </p:sp>
      <p:sp>
        <p:nvSpPr>
          <p:cNvPr id="4" name="Footer Placeholder 3"/>
          <p:cNvSpPr>
            <a:spLocks noGrp="1"/>
          </p:cNvSpPr>
          <p:nvPr>
            <p:ph type="ftr" sz="quarter" idx="11"/>
          </p:nvPr>
        </p:nvSpPr>
        <p:spPr>
          <a:xfrm>
            <a:off x="696686" y="5907314"/>
            <a:ext cx="9681028" cy="814161"/>
          </a:xfrm>
        </p:spPr>
        <p:txBody>
          <a:bodyPr/>
          <a:lstStyle/>
          <a:p>
            <a:pPr algn="l"/>
            <a:r>
              <a:rPr lang="en-US" sz="1400" b="1" dirty="0">
                <a:solidFill>
                  <a:schemeClr val="tx1"/>
                </a:solidFill>
              </a:rPr>
              <a:t>Anuj </a:t>
            </a:r>
            <a:r>
              <a:rPr lang="en-US" sz="1400" b="1" dirty="0" err="1">
                <a:solidFill>
                  <a:schemeClr val="tx1"/>
                </a:solidFill>
              </a:rPr>
              <a:t>Kapilashrami</a:t>
            </a:r>
            <a:r>
              <a:rPr lang="en-US" sz="1400" b="1" dirty="0">
                <a:solidFill>
                  <a:schemeClr val="tx1"/>
                </a:solidFill>
              </a:rPr>
              <a:t> Intersectionality offers a radical rethinking of covid-19. The </a:t>
            </a:r>
            <a:r>
              <a:rPr lang="en-US" sz="1400" b="1" dirty="0" err="1">
                <a:solidFill>
                  <a:schemeClr val="tx1"/>
                </a:solidFill>
              </a:rPr>
              <a:t>BMJopen</a:t>
            </a:r>
            <a:r>
              <a:rPr lang="en-US" sz="1400" b="1" dirty="0">
                <a:solidFill>
                  <a:schemeClr val="tx1"/>
                </a:solidFill>
              </a:rPr>
              <a:t>, 2020. Available </a:t>
            </a:r>
            <a:r>
              <a:rPr lang="en-US" sz="1400" b="1" dirty="0" err="1">
                <a:solidFill>
                  <a:schemeClr val="tx1"/>
                </a:solidFill>
              </a:rPr>
              <a:t>at:</a:t>
            </a:r>
            <a:r>
              <a:rPr lang="en-US" sz="1400" b="1" dirty="0" err="1">
                <a:hlinkClick r:id="rId2"/>
              </a:rPr>
              <a:t>https</a:t>
            </a:r>
            <a:r>
              <a:rPr lang="en-US" sz="1400" b="1" dirty="0">
                <a:hlinkClick r:id="rId2"/>
              </a:rPr>
              <a:t>://blogs.bmj.com/</a:t>
            </a:r>
            <a:r>
              <a:rPr lang="en-US" sz="1400" b="1" dirty="0" err="1">
                <a:hlinkClick r:id="rId2"/>
              </a:rPr>
              <a:t>bmj</a:t>
            </a:r>
            <a:r>
              <a:rPr lang="en-US" sz="1400" b="1" dirty="0">
                <a:hlinkClick r:id="rId2"/>
              </a:rPr>
              <a:t>/2020/05/15/intersectionality-offers-a-radical-rethinking-of-covid19/?</a:t>
            </a:r>
            <a:r>
              <a:rPr lang="en-US" sz="1400" b="1" dirty="0" err="1">
                <a:hlinkClick r:id="rId2"/>
              </a:rPr>
              <a:t>utm_campaign</a:t>
            </a:r>
            <a:r>
              <a:rPr lang="en-US" sz="1400" b="1" dirty="0">
                <a:hlinkClick r:id="rId2"/>
              </a:rPr>
              <a:t>=</a:t>
            </a:r>
            <a:r>
              <a:rPr lang="en-US" sz="1400" b="1" dirty="0" err="1">
                <a:hlinkClick r:id="rId2"/>
              </a:rPr>
              <a:t>shareaholic&amp;utm_medium</a:t>
            </a:r>
            <a:r>
              <a:rPr lang="en-US" sz="1400" b="1" dirty="0">
                <a:hlinkClick r:id="rId2"/>
              </a:rPr>
              <a:t>=</a:t>
            </a:r>
            <a:r>
              <a:rPr lang="en-US" sz="1400" b="1" dirty="0" err="1">
                <a:hlinkClick r:id="rId2"/>
              </a:rPr>
              <a:t>twitter&amp;utm_source</a:t>
            </a:r>
            <a:r>
              <a:rPr lang="en-US" sz="1400" b="1" dirty="0">
                <a:hlinkClick r:id="rId2"/>
              </a:rPr>
              <a:t>=</a:t>
            </a:r>
            <a:r>
              <a:rPr lang="en-US" sz="1400" b="1" dirty="0" err="1">
                <a:hlinkClick r:id="rId2"/>
              </a:rPr>
              <a:t>socialnetwork</a:t>
            </a:r>
            <a:endParaRPr lang="en-US" sz="1400" b="1" dirty="0"/>
          </a:p>
          <a:p>
            <a:endParaRPr lang="en-US" sz="1400" b="1" dirty="0"/>
          </a:p>
        </p:txBody>
      </p:sp>
    </p:spTree>
    <p:extLst>
      <p:ext uri="{BB962C8B-B14F-4D97-AF65-F5344CB8AC3E}">
        <p14:creationId xmlns:p14="http://schemas.microsoft.com/office/powerpoint/2010/main" val="986523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chemeClr val="tx2"/>
                </a:solidFill>
                <a:cs typeface="B Nazanin" panose="00000400000000000000" pitchFamily="2" charset="-78"/>
              </a:rPr>
              <a:t>کووید-19 و سیاست گذاری سلامتی</a:t>
            </a:r>
            <a:endParaRPr lang="fa-IR" sz="4000" dirty="0">
              <a:solidFill>
                <a:schemeClr val="tx2"/>
              </a:solidFill>
              <a:cs typeface="B Nazanin"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r" rtl="1">
              <a:lnSpc>
                <a:spcPct val="150000"/>
              </a:lnSpc>
            </a:pPr>
            <a:r>
              <a:rPr lang="fa-IR" dirty="0" smtClean="0">
                <a:cs typeface="B Nazanin" panose="00000400000000000000" pitchFamily="2" charset="-78"/>
              </a:rPr>
              <a:t>پاسخ سیاست گذاران بهداشتی به پاندمی کووید-19 همچنان با غفلت از سلامت مردان همراه است</a:t>
            </a:r>
          </a:p>
          <a:p>
            <a:pPr algn="r" rtl="1">
              <a:lnSpc>
                <a:spcPct val="150000"/>
              </a:lnSpc>
            </a:pPr>
            <a:r>
              <a:rPr lang="fa-IR" dirty="0" smtClean="0">
                <a:cs typeface="B Nazanin" panose="00000400000000000000" pitchFamily="2" charset="-78"/>
              </a:rPr>
              <a:t>با وجود میزانهای بالاتر ابتلا و میرائی در مردان، سیاست های مبارزه با پاندمی همچنان در سطح جهانی و ملی مستقل از جنس هستند</a:t>
            </a:r>
          </a:p>
          <a:p>
            <a:pPr algn="r" rtl="1">
              <a:lnSpc>
                <a:spcPct val="150000"/>
              </a:lnSpc>
            </a:pPr>
            <a:r>
              <a:rPr lang="fa-IR" dirty="0" smtClean="0">
                <a:cs typeface="B Nazanin" panose="00000400000000000000" pitchFamily="2" charset="-78"/>
              </a:rPr>
              <a:t>توصیه ها و سیاست های ساده ای مانند توصیه های بهداشتی و رعایت فاصله گذاری اجتماعی با تاکید بیشتر در جمعیت مردان می تواند کمک کننده باشد</a:t>
            </a:r>
            <a:endParaRPr lang="en-US" dirty="0" smtClean="0">
              <a:cs typeface="B Nazanin" panose="00000400000000000000" pitchFamily="2" charset="-78"/>
            </a:endParaRPr>
          </a:p>
        </p:txBody>
      </p:sp>
      <p:sp>
        <p:nvSpPr>
          <p:cNvPr id="4" name="Footer Placeholder 3"/>
          <p:cNvSpPr>
            <a:spLocks noGrp="1"/>
          </p:cNvSpPr>
          <p:nvPr>
            <p:ph type="ftr" sz="quarter" idx="11"/>
          </p:nvPr>
        </p:nvSpPr>
        <p:spPr>
          <a:xfrm>
            <a:off x="1364343" y="6096000"/>
            <a:ext cx="8969828" cy="625475"/>
          </a:xfrm>
        </p:spPr>
        <p:txBody>
          <a:bodyPr/>
          <a:lstStyle/>
          <a:p>
            <a:pPr algn="l"/>
            <a:r>
              <a:rPr lang="en-US" sz="1400" b="1" dirty="0">
                <a:solidFill>
                  <a:schemeClr val="tx1"/>
                </a:solidFill>
              </a:rPr>
              <a:t>Baker P. From the Margins to the Mainstream: Advocating the Inclusion of Men’s Health in Policy. A scoping study. Global Action on Men’s Health, London (UK); 2020.</a:t>
            </a:r>
          </a:p>
        </p:txBody>
      </p:sp>
    </p:spTree>
    <p:extLst>
      <p:ext uri="{BB962C8B-B14F-4D97-AF65-F5344CB8AC3E}">
        <p14:creationId xmlns:p14="http://schemas.microsoft.com/office/powerpoint/2010/main" val="2505737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9218"/>
          </a:xfrm>
        </p:spPr>
        <p:txBody>
          <a:bodyPr>
            <a:normAutofit fontScale="90000"/>
          </a:bodyPr>
          <a:lstStyle/>
          <a:p>
            <a:pPr algn="ctr" rtl="1"/>
            <a:r>
              <a:rPr lang="fa-IR" sz="3600" dirty="0" smtClean="0">
                <a:solidFill>
                  <a:schemeClr val="accent5">
                    <a:lumMod val="75000"/>
                  </a:schemeClr>
                </a:solidFill>
                <a:cs typeface="B Nazanin" panose="00000400000000000000" pitchFamily="2" charset="-78"/>
              </a:rPr>
              <a:t>درس آموخته های پاندمی کووید-19 و سلامت مردان</a:t>
            </a:r>
            <a:endParaRPr lang="fa-IR" sz="36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a:xfrm>
            <a:off x="838200" y="1378857"/>
            <a:ext cx="10515600" cy="4798106"/>
          </a:xfrm>
        </p:spPr>
        <p:txBody>
          <a:bodyPr>
            <a:normAutofit fontScale="92500" lnSpcReduction="10000"/>
          </a:bodyPr>
          <a:lstStyle/>
          <a:p>
            <a:pPr algn="r" rtl="1"/>
            <a:r>
              <a:rPr lang="fa-IR" dirty="0">
                <a:cs typeface="B Nazanin" panose="00000400000000000000" pitchFamily="2" charset="-78"/>
              </a:rPr>
              <a:t>مجموعه ای از </a:t>
            </a:r>
            <a:r>
              <a:rPr lang="fa-IR" dirty="0" smtClean="0">
                <a:cs typeface="B Nazanin" panose="00000400000000000000" pitchFamily="2" charset="-78"/>
              </a:rPr>
              <a:t>عوامل </a:t>
            </a:r>
            <a:r>
              <a:rPr lang="fa-IR" dirty="0">
                <a:cs typeface="B Nazanin" panose="00000400000000000000" pitchFamily="2" charset="-78"/>
              </a:rPr>
              <a:t>ژنتیکی، </a:t>
            </a:r>
            <a:r>
              <a:rPr lang="fa-IR" dirty="0" smtClean="0">
                <a:cs typeface="B Nazanin" panose="00000400000000000000" pitchFamily="2" charset="-78"/>
              </a:rPr>
              <a:t>جمعیت </a:t>
            </a:r>
            <a:r>
              <a:rPr lang="fa-IR" dirty="0">
                <a:cs typeface="B Nazanin" panose="00000400000000000000" pitchFamily="2" charset="-78"/>
              </a:rPr>
              <a:t>شناختی (دموگرافیک) و اجتماعی مسئول بروز و مرگ و میر بالاتر از بیماری کووید-19 در مردان </a:t>
            </a:r>
            <a:r>
              <a:rPr lang="fa-IR" dirty="0" smtClean="0">
                <a:cs typeface="B Nazanin" panose="00000400000000000000" pitchFamily="2" charset="-78"/>
              </a:rPr>
              <a:t>هستند</a:t>
            </a:r>
          </a:p>
          <a:p>
            <a:pPr algn="r" rtl="1"/>
            <a:r>
              <a:rPr lang="fa-IR" dirty="0" smtClean="0">
                <a:cs typeface="B Nazanin" panose="00000400000000000000" pitchFamily="2" charset="-78"/>
              </a:rPr>
              <a:t>ضرورت پرداختن به موضوعات مختلف در حیطه سلامت مردان وشناسائی تعیین کننده های جمعیتی، اجتماعی، فرهنگی و اقتصادی موثر بر ابتلا و میرائی از کووید-19 در مردان</a:t>
            </a:r>
          </a:p>
          <a:p>
            <a:pPr algn="r" rtl="1"/>
            <a:r>
              <a:rPr lang="fa-IR" dirty="0" smtClean="0">
                <a:cs typeface="B Nazanin" panose="00000400000000000000" pitchFamily="2" charset="-78"/>
              </a:rPr>
              <a:t>لحاظ کردن مردان به عنوان گروه های اجتماعی با نیازها و اولویت های متفاوت</a:t>
            </a:r>
          </a:p>
          <a:p>
            <a:pPr algn="r" rtl="1"/>
            <a:r>
              <a:rPr lang="fa-IR" dirty="0" smtClean="0">
                <a:cs typeface="B Nazanin" panose="00000400000000000000" pitchFamily="2" charset="-78"/>
              </a:rPr>
              <a:t>از بین بردن موانع دسترسی و بهره وری مردان از خدمات پیشگیری از کووید-19</a:t>
            </a:r>
          </a:p>
          <a:p>
            <a:pPr algn="r" rtl="1"/>
            <a:r>
              <a:rPr lang="fa-IR" dirty="0" smtClean="0">
                <a:cs typeface="B Nazanin" panose="00000400000000000000" pitchFamily="2" charset="-78"/>
              </a:rPr>
              <a:t>اطمینان از لحاظ کردن سلامت مردان در اقدامات پاسخ به کووید-19 به نحوی که مانعی برای پرداختن به سلامت زنان نباشد</a:t>
            </a:r>
          </a:p>
        </p:txBody>
      </p:sp>
      <p:sp>
        <p:nvSpPr>
          <p:cNvPr id="4" name="Footer Placeholder 3"/>
          <p:cNvSpPr>
            <a:spLocks noGrp="1"/>
          </p:cNvSpPr>
          <p:nvPr>
            <p:ph type="ftr" sz="quarter" idx="11"/>
          </p:nvPr>
        </p:nvSpPr>
        <p:spPr>
          <a:xfrm>
            <a:off x="1785257" y="5979886"/>
            <a:ext cx="8694057" cy="741589"/>
          </a:xfrm>
        </p:spPr>
        <p:txBody>
          <a:bodyPr/>
          <a:lstStyle/>
          <a:p>
            <a:pPr algn="l"/>
            <a:r>
              <a:rPr lang="en-US" sz="1400" b="1" dirty="0" err="1" smtClean="0">
                <a:solidFill>
                  <a:schemeClr val="tx1"/>
                </a:solidFill>
              </a:rPr>
              <a:t>Betron</a:t>
            </a:r>
            <a:r>
              <a:rPr lang="en-US" sz="1400" b="1" dirty="0" smtClean="0">
                <a:solidFill>
                  <a:schemeClr val="tx1"/>
                </a:solidFill>
              </a:rPr>
              <a:t> M, </a:t>
            </a:r>
            <a:r>
              <a:rPr lang="en-US" sz="1400" b="1" dirty="0" err="1" smtClean="0">
                <a:solidFill>
                  <a:schemeClr val="tx1"/>
                </a:solidFill>
              </a:rPr>
              <a:t>Gottert</a:t>
            </a:r>
            <a:r>
              <a:rPr lang="en-US" sz="1400" b="1" dirty="0" smtClean="0">
                <a:solidFill>
                  <a:schemeClr val="tx1"/>
                </a:solidFill>
              </a:rPr>
              <a:t> A, </a:t>
            </a:r>
            <a:r>
              <a:rPr lang="en-US" sz="1400" b="1" dirty="0" err="1" smtClean="0">
                <a:solidFill>
                  <a:schemeClr val="tx1"/>
                </a:solidFill>
              </a:rPr>
              <a:t>Pulerwitz</a:t>
            </a:r>
            <a:r>
              <a:rPr lang="en-US" sz="1400" b="1" dirty="0" smtClean="0">
                <a:solidFill>
                  <a:schemeClr val="tx1"/>
                </a:solidFill>
              </a:rPr>
              <a:t> J, Shattuck D, </a:t>
            </a:r>
            <a:r>
              <a:rPr lang="en-US" sz="1400" b="1" dirty="0" err="1" smtClean="0">
                <a:solidFill>
                  <a:schemeClr val="tx1"/>
                </a:solidFill>
              </a:rPr>
              <a:t>Stevanovic-Fenn</a:t>
            </a:r>
            <a:r>
              <a:rPr lang="en-US" sz="1400" b="1" dirty="0" smtClean="0">
                <a:solidFill>
                  <a:schemeClr val="tx1"/>
                </a:solidFill>
              </a:rPr>
              <a:t> N.</a:t>
            </a:r>
            <a:r>
              <a:rPr lang="en-US" sz="1400" b="1" dirty="0">
                <a:solidFill>
                  <a:schemeClr val="tx1"/>
                </a:solidFill>
              </a:rPr>
              <a:t> Men and COVID-19: Adding a gender </a:t>
            </a:r>
            <a:r>
              <a:rPr lang="en-US" sz="1400" b="1" dirty="0" smtClean="0">
                <a:solidFill>
                  <a:schemeClr val="tx1"/>
                </a:solidFill>
              </a:rPr>
              <a:t>lens. Global Public Health (2020);15(7):1090-1092</a:t>
            </a:r>
            <a:endParaRPr lang="en-US" sz="1400" b="1" dirty="0">
              <a:solidFill>
                <a:schemeClr val="tx1"/>
              </a:solidFill>
            </a:endParaRPr>
          </a:p>
        </p:txBody>
      </p:sp>
    </p:spTree>
    <p:extLst>
      <p:ext uri="{BB962C8B-B14F-4D97-AF65-F5344CB8AC3E}">
        <p14:creationId xmlns:p14="http://schemas.microsoft.com/office/powerpoint/2010/main" val="929888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4000" dirty="0">
                <a:solidFill>
                  <a:schemeClr val="accent5">
                    <a:lumMod val="75000"/>
                  </a:schemeClr>
                </a:solidFill>
                <a:cs typeface="B Nazanin" panose="00000400000000000000" pitchFamily="2" charset="-78"/>
              </a:rPr>
              <a:t>درس آموخته های پاندمی کووید-19 و سلامت </a:t>
            </a:r>
            <a:r>
              <a:rPr lang="fa-IR" sz="4000" dirty="0" smtClean="0">
                <a:solidFill>
                  <a:schemeClr val="accent5">
                    <a:lumMod val="75000"/>
                  </a:schemeClr>
                </a:solidFill>
                <a:cs typeface="B Nazanin" panose="00000400000000000000" pitchFamily="2" charset="-78"/>
              </a:rPr>
              <a:t>مردان</a:t>
            </a:r>
            <a:br>
              <a:rPr lang="fa-IR" sz="4000" dirty="0" smtClean="0">
                <a:solidFill>
                  <a:schemeClr val="accent5">
                    <a:lumMod val="75000"/>
                  </a:schemeClr>
                </a:solidFill>
                <a:cs typeface="B Nazanin" panose="00000400000000000000" pitchFamily="2" charset="-78"/>
              </a:rPr>
            </a:br>
            <a:r>
              <a:rPr lang="fa-IR" sz="4000" dirty="0" smtClean="0">
                <a:solidFill>
                  <a:schemeClr val="accent5">
                    <a:lumMod val="75000"/>
                  </a:schemeClr>
                </a:solidFill>
                <a:cs typeface="B Nazanin" panose="00000400000000000000" pitchFamily="2" charset="-78"/>
              </a:rPr>
              <a:t>(ادامه)</a:t>
            </a:r>
            <a:endParaRPr lang="fa-IR" sz="4000" dirty="0"/>
          </a:p>
        </p:txBody>
      </p:sp>
      <p:sp>
        <p:nvSpPr>
          <p:cNvPr id="3" name="Content Placeholder 2"/>
          <p:cNvSpPr>
            <a:spLocks noGrp="1"/>
          </p:cNvSpPr>
          <p:nvPr>
            <p:ph idx="1"/>
          </p:nvPr>
        </p:nvSpPr>
        <p:spPr/>
        <p:txBody>
          <a:bodyPr>
            <a:noAutofit/>
          </a:bodyPr>
          <a:lstStyle/>
          <a:p>
            <a:pPr algn="r" rtl="1">
              <a:lnSpc>
                <a:spcPct val="100000"/>
              </a:lnSpc>
            </a:pPr>
            <a:r>
              <a:rPr lang="fa-IR" sz="2400" dirty="0" smtClean="0">
                <a:cs typeface="B Nazanin" panose="00000400000000000000" pitchFamily="2" charset="-78"/>
              </a:rPr>
              <a:t>اقدامات مقابله با پاندمی </a:t>
            </a:r>
            <a:r>
              <a:rPr lang="en-US" sz="2400" dirty="0" smtClean="0">
                <a:cs typeface="B Nazanin" panose="00000400000000000000" pitchFamily="2" charset="-78"/>
              </a:rPr>
              <a:t>HIV</a:t>
            </a:r>
            <a:r>
              <a:rPr lang="fa-IR" sz="2400" dirty="0" smtClean="0">
                <a:cs typeface="B Nazanin" panose="00000400000000000000" pitchFamily="2" charset="-78"/>
              </a:rPr>
              <a:t> نشان داد می توانیم از تورش ایجاد شده برای مردان به هنجارها و خدمات بهداشتی مناسب دست یابیم</a:t>
            </a:r>
          </a:p>
          <a:p>
            <a:pPr algn="r" rtl="1">
              <a:lnSpc>
                <a:spcPct val="100000"/>
              </a:lnSpc>
            </a:pPr>
            <a:r>
              <a:rPr lang="fa-IR" sz="2400" dirty="0" smtClean="0">
                <a:cs typeface="B Nazanin" panose="00000400000000000000" pitchFamily="2" charset="-78"/>
              </a:rPr>
              <a:t>در طی پاندمی </a:t>
            </a:r>
            <a:r>
              <a:rPr lang="en-US" sz="2400" dirty="0" smtClean="0">
                <a:cs typeface="B Nazanin" panose="00000400000000000000" pitchFamily="2" charset="-78"/>
              </a:rPr>
              <a:t>HIV</a:t>
            </a:r>
            <a:r>
              <a:rPr lang="fa-IR" sz="2400" dirty="0" smtClean="0">
                <a:cs typeface="B Nazanin" panose="00000400000000000000" pitchFamily="2" charset="-78"/>
              </a:rPr>
              <a:t> سیاست های مناسب باعث شد رفتارهای پرخطر در مردان (مانند افراط در نوشیدن الکل- رفتارهای پرخطر جنسی- عدم بهره وری از خدمات بهداشتی) تغییر نمایند.</a:t>
            </a:r>
          </a:p>
          <a:p>
            <a:pPr algn="r" rtl="1">
              <a:lnSpc>
                <a:spcPct val="100000"/>
              </a:lnSpc>
            </a:pPr>
            <a:r>
              <a:rPr lang="fa-IR" sz="2400" dirty="0" smtClean="0">
                <a:cs typeface="B Nazanin" panose="00000400000000000000" pitchFamily="2" charset="-78"/>
              </a:rPr>
              <a:t>کووید-19 شرایط ویژه ای را فراهم کرده است تا بتوانیم با اجرای کامل تر استراتژی ها و برنامه هایی که برای دسترسی به مردان </a:t>
            </a:r>
            <a:r>
              <a:rPr lang="en-US" sz="2400" dirty="0" smtClean="0">
                <a:cs typeface="B Nazanin" panose="00000400000000000000" pitchFamily="2" charset="-78"/>
              </a:rPr>
              <a:t>hard-to-reach</a:t>
            </a:r>
            <a:r>
              <a:rPr lang="fa-IR" sz="2400" dirty="0" smtClean="0">
                <a:cs typeface="B Nazanin" panose="00000400000000000000" pitchFamily="2" charset="-78"/>
              </a:rPr>
              <a:t> (معتادین تزریقی- بی خانمان ها) تنظیم شده اند؛ این استراتژی ها را بهبود ببخشیم</a:t>
            </a:r>
          </a:p>
        </p:txBody>
      </p:sp>
      <p:sp>
        <p:nvSpPr>
          <p:cNvPr id="4" name="Footer Placeholder 3"/>
          <p:cNvSpPr>
            <a:spLocks noGrp="1"/>
          </p:cNvSpPr>
          <p:nvPr>
            <p:ph type="ftr" sz="quarter" idx="11"/>
          </p:nvPr>
        </p:nvSpPr>
        <p:spPr>
          <a:xfrm>
            <a:off x="1001485" y="6096000"/>
            <a:ext cx="9593943" cy="625475"/>
          </a:xfrm>
        </p:spPr>
        <p:txBody>
          <a:bodyPr/>
          <a:lstStyle/>
          <a:p>
            <a:pPr algn="l"/>
            <a:r>
              <a:rPr lang="en-US" sz="1400" b="1" dirty="0">
                <a:solidFill>
                  <a:schemeClr val="tx1"/>
                </a:solidFill>
              </a:rPr>
              <a:t>Weber, </a:t>
            </a:r>
            <a:r>
              <a:rPr lang="en-US" sz="1400" b="1" dirty="0" smtClean="0">
                <a:solidFill>
                  <a:schemeClr val="tx1"/>
                </a:solidFill>
              </a:rPr>
              <a:t>A.M., Cislaghi,B.,Meausoone,V.,Abdalla,S.,Mejía-Guevara,I.,</a:t>
            </a:r>
            <a:r>
              <a:rPr lang="en-US" sz="1400" b="1" dirty="0" err="1" smtClean="0">
                <a:solidFill>
                  <a:schemeClr val="tx1"/>
                </a:solidFill>
              </a:rPr>
              <a:t>Loftus,P</a:t>
            </a:r>
            <a:r>
              <a:rPr lang="en-US" sz="1400" b="1" dirty="0" smtClean="0">
                <a:solidFill>
                  <a:schemeClr val="tx1"/>
                </a:solidFill>
              </a:rPr>
              <a:t>., et al. </a:t>
            </a:r>
            <a:r>
              <a:rPr lang="en-US" sz="1400" b="1" dirty="0">
                <a:solidFill>
                  <a:schemeClr val="tx1"/>
                </a:solidFill>
              </a:rPr>
              <a:t>(2019). Gender norms and health: Insights from global survey data. Lancet , 393 (10189), 2455–2468. https://doi.org/10.1016/S0140-6736(19)30765-2 </a:t>
            </a:r>
          </a:p>
        </p:txBody>
      </p:sp>
    </p:spTree>
    <p:extLst>
      <p:ext uri="{BB962C8B-B14F-4D97-AF65-F5344CB8AC3E}">
        <p14:creationId xmlns:p14="http://schemas.microsoft.com/office/powerpoint/2010/main" val="1287091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3732"/>
          </a:xfrm>
        </p:spPr>
        <p:txBody>
          <a:bodyPr>
            <a:normAutofit/>
          </a:bodyPr>
          <a:lstStyle/>
          <a:p>
            <a:pPr algn="ctr" rtl="1"/>
            <a:r>
              <a:rPr lang="fa-IR" sz="4000" dirty="0" smtClean="0">
                <a:solidFill>
                  <a:schemeClr val="accent5">
                    <a:lumMod val="75000"/>
                  </a:schemeClr>
                </a:solidFill>
                <a:cs typeface="B Nazanin" panose="00000400000000000000" pitchFamily="2" charset="-78"/>
              </a:rPr>
              <a:t>کلام آخر....</a:t>
            </a:r>
            <a:endParaRPr lang="fa-IR" sz="40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a:xfrm>
            <a:off x="838200" y="1393371"/>
            <a:ext cx="10515600" cy="4783592"/>
          </a:xfrm>
        </p:spPr>
        <p:txBody>
          <a:bodyPr>
            <a:normAutofit fontScale="70000" lnSpcReduction="20000"/>
          </a:bodyPr>
          <a:lstStyle/>
          <a:p>
            <a:pPr algn="r" rtl="1"/>
            <a:r>
              <a:rPr lang="fa-IR" dirty="0" smtClean="0">
                <a:cs typeface="B Nazanin" panose="00000400000000000000" pitchFamily="2" charset="-78"/>
              </a:rPr>
              <a:t>پیشرفت چشمگیر در سیاست گذاری بهداشتی سلامت مردان در سطح ملی در کشورهای استرالیا، برزیل، ایران و ایرلند </a:t>
            </a:r>
            <a:r>
              <a:rPr lang="fa-IR" dirty="0">
                <a:cs typeface="B Nazanin" panose="00000400000000000000" pitchFamily="2" charset="-78"/>
              </a:rPr>
              <a:t>در طول 20 سال گذشته، </a:t>
            </a:r>
            <a:endParaRPr lang="fa-IR" dirty="0" smtClean="0">
              <a:cs typeface="B Nazanin" panose="00000400000000000000" pitchFamily="2" charset="-78"/>
            </a:endParaRPr>
          </a:p>
          <a:p>
            <a:pPr algn="r" rtl="1"/>
            <a:r>
              <a:rPr lang="fa-IR" dirty="0" smtClean="0">
                <a:cs typeface="B Nazanin" panose="00000400000000000000" pitchFamily="2" charset="-78"/>
              </a:rPr>
              <a:t>ضرورت </a:t>
            </a:r>
            <a:r>
              <a:rPr lang="fa-IR" dirty="0">
                <a:cs typeface="B Nazanin" panose="00000400000000000000" pitchFamily="2" charset="-78"/>
              </a:rPr>
              <a:t>همکاری های تحقیقاتی پرداختن به نیازسنجی و اولویت بندی خدمات بهداشتی برای عموم مردان</a:t>
            </a:r>
          </a:p>
          <a:p>
            <a:pPr algn="r" rtl="1"/>
            <a:r>
              <a:rPr lang="fa-IR" dirty="0">
                <a:cs typeface="B Nazanin" panose="00000400000000000000" pitchFamily="2" charset="-78"/>
              </a:rPr>
              <a:t>توسعه همکاری های تحقیقاتی جهت تولید شواهد اپیدمیولوژیک بومی و معتبر و سیاست گذاری در جهت گردآوری اطلاعات سلامتی مردان</a:t>
            </a:r>
          </a:p>
          <a:p>
            <a:pPr algn="r" rtl="1"/>
            <a:endParaRPr lang="fa-IR" dirty="0" smtClean="0">
              <a:cs typeface="B Nazanin" panose="00000400000000000000" pitchFamily="2" charset="-78"/>
            </a:endParaRPr>
          </a:p>
          <a:p>
            <a:pPr algn="r" rtl="1"/>
            <a:r>
              <a:rPr lang="fa-IR" b="1" dirty="0" smtClean="0">
                <a:solidFill>
                  <a:schemeClr val="accent2">
                    <a:lumMod val="75000"/>
                  </a:schemeClr>
                </a:solidFill>
                <a:cs typeface="B Nazanin" panose="00000400000000000000" pitchFamily="2" charset="-78"/>
              </a:rPr>
              <a:t>مهمترین موانع سیاست گذاری درخصوص سلامت مردان در جهان:</a:t>
            </a:r>
          </a:p>
          <a:p>
            <a:pPr algn="r" rtl="1"/>
            <a:r>
              <a:rPr lang="fa-IR" dirty="0" smtClean="0">
                <a:cs typeface="B Nazanin" panose="00000400000000000000" pitchFamily="2" charset="-78"/>
              </a:rPr>
              <a:t>تنوع تخصص های سیاست گذاران و عدم آشنائی برخی از آنها با مسائل مرتبط با جنسیت</a:t>
            </a:r>
          </a:p>
          <a:p>
            <a:pPr algn="r" rtl="1"/>
            <a:r>
              <a:rPr lang="fa-IR" dirty="0" smtClean="0">
                <a:cs typeface="B Nazanin" panose="00000400000000000000" pitchFamily="2" charset="-78"/>
              </a:rPr>
              <a:t>یکسان دانستن «جنسیت» با «زن بودن»</a:t>
            </a:r>
          </a:p>
          <a:p>
            <a:pPr algn="r" rtl="1"/>
            <a:r>
              <a:rPr lang="fa-IR" dirty="0" smtClean="0">
                <a:cs typeface="B Nazanin" panose="00000400000000000000" pitchFamily="2" charset="-78"/>
              </a:rPr>
              <a:t>نبود اطلاعات کافی در خصوص اثرات فقر در مردان، هزینه های درمانی و سلامتی و نحوه اتخاذ تصمیمات براساس اطلاعات</a:t>
            </a:r>
            <a:endParaRPr lang="en-US" dirty="0" smtClean="0">
              <a:cs typeface="B Nazanin" panose="00000400000000000000" pitchFamily="2" charset="-78"/>
            </a:endParaRPr>
          </a:p>
          <a:p>
            <a:pPr algn="r" rtl="1"/>
            <a:r>
              <a:rPr lang="fa-IR" dirty="0" smtClean="0">
                <a:cs typeface="B Nazanin" panose="00000400000000000000" pitchFamily="2" charset="-78"/>
              </a:rPr>
              <a:t>نبود اشتیاق و علاقه کافی به پرداختن به سلامت مردان بعنوان یک چالش عظیم از سمت سازمان های حمایتی</a:t>
            </a:r>
          </a:p>
          <a:p>
            <a:pPr algn="r" rtl="1"/>
            <a:endParaRPr lang="fa-IR" dirty="0">
              <a:cs typeface="B Nazanin" panose="00000400000000000000" pitchFamily="2" charset="-78"/>
            </a:endParaRPr>
          </a:p>
        </p:txBody>
      </p:sp>
      <p:sp>
        <p:nvSpPr>
          <p:cNvPr id="4" name="Footer Placeholder 3"/>
          <p:cNvSpPr>
            <a:spLocks noGrp="1"/>
          </p:cNvSpPr>
          <p:nvPr>
            <p:ph type="ftr" sz="quarter" idx="11"/>
          </p:nvPr>
        </p:nvSpPr>
        <p:spPr>
          <a:xfrm>
            <a:off x="1364343" y="6096000"/>
            <a:ext cx="8969828" cy="625475"/>
          </a:xfrm>
        </p:spPr>
        <p:txBody>
          <a:bodyPr/>
          <a:lstStyle/>
          <a:p>
            <a:pPr algn="l"/>
            <a:r>
              <a:rPr lang="en-US" sz="1400" b="1" dirty="0">
                <a:solidFill>
                  <a:schemeClr val="tx1"/>
                </a:solidFill>
              </a:rPr>
              <a:t>Baker P. From the Margins to the Mainstream: Advocating the Inclusion of Men’s Health in Policy. A scoping study. Global Action on Men’s Health, London (UK); 2020.</a:t>
            </a:r>
          </a:p>
        </p:txBody>
      </p:sp>
    </p:spTree>
    <p:extLst>
      <p:ext uri="{BB962C8B-B14F-4D97-AF65-F5344CB8AC3E}">
        <p14:creationId xmlns:p14="http://schemas.microsoft.com/office/powerpoint/2010/main" val="196319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286" y="696686"/>
            <a:ext cx="10566400" cy="548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94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977" y="725034"/>
            <a:ext cx="8415368" cy="739775"/>
          </a:xfrm>
        </p:spPr>
        <p:txBody>
          <a:bodyPr>
            <a:normAutofit fontScale="90000"/>
          </a:bodyPr>
          <a:lstStyle/>
          <a:p>
            <a:pPr algn="ctr" rtl="1"/>
            <a:r>
              <a:rPr lang="fa-IR" sz="3200" dirty="0" smtClean="0">
                <a:solidFill>
                  <a:schemeClr val="accent5">
                    <a:lumMod val="75000"/>
                  </a:schemeClr>
                </a:solidFill>
                <a:cs typeface="B Nazanin" panose="00000400000000000000" pitchFamily="2" charset="-78"/>
              </a:rPr>
              <a:t>تفاوت جنسیتی در برخی شاخص های اهداف توسعه پایدار (2017)</a:t>
            </a:r>
            <a:endParaRPr lang="en-US" sz="32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a:xfrm>
            <a:off x="1107583" y="1712890"/>
            <a:ext cx="9916732" cy="3193962"/>
          </a:xfrm>
        </p:spPr>
        <p:txBody>
          <a:bodyPr>
            <a:normAutofit fontScale="77500" lnSpcReduction="20000"/>
          </a:bodyPr>
          <a:lstStyle/>
          <a:p>
            <a:pPr marL="0" indent="0" algn="r" rtl="1">
              <a:buClr>
                <a:schemeClr val="accent2">
                  <a:lumMod val="75000"/>
                </a:schemeClr>
              </a:buClr>
              <a:buNone/>
            </a:pPr>
            <a:r>
              <a:rPr lang="fa-IR" dirty="0" smtClean="0">
                <a:solidFill>
                  <a:schemeClr val="accent2">
                    <a:lumMod val="75000"/>
                  </a:schemeClr>
                </a:solidFill>
                <a:cs typeface="B Nazanin" panose="00000400000000000000" pitchFamily="2" charset="-78"/>
              </a:rPr>
              <a:t>بالاتر بودن شاخص های زیر در مردان در مقایسه با زنان:</a:t>
            </a:r>
          </a:p>
          <a:p>
            <a:pPr algn="r" rtl="1">
              <a:lnSpc>
                <a:spcPct val="150000"/>
              </a:lnSpc>
              <a:buClr>
                <a:schemeClr val="accent2">
                  <a:lumMod val="75000"/>
                </a:schemeClr>
              </a:buClr>
              <a:buFont typeface="Wingdings" panose="05000000000000000000" pitchFamily="2" charset="2"/>
              <a:buChar char="Ø"/>
            </a:pPr>
            <a:r>
              <a:rPr lang="fa-IR" dirty="0" smtClean="0">
                <a:cs typeface="B Nazanin" panose="00000400000000000000" pitchFamily="2" charset="-78"/>
              </a:rPr>
              <a:t>میزان میرائی در پسران زیر سن 5 سال (11%)</a:t>
            </a:r>
          </a:p>
          <a:p>
            <a:pPr algn="r" rtl="1">
              <a:lnSpc>
                <a:spcPct val="150000"/>
              </a:lnSpc>
              <a:buClr>
                <a:schemeClr val="accent2">
                  <a:lumMod val="75000"/>
                </a:schemeClr>
              </a:buClr>
              <a:buFont typeface="Wingdings" panose="05000000000000000000" pitchFamily="2" charset="2"/>
              <a:buChar char="Ø"/>
            </a:pPr>
            <a:r>
              <a:rPr lang="fa-IR" dirty="0" smtClean="0">
                <a:cs typeface="B Nazanin" panose="00000400000000000000" pitchFamily="2" charset="-78"/>
              </a:rPr>
              <a:t>میزان های کوتاه قدی و لاغری (</a:t>
            </a:r>
            <a:r>
              <a:rPr lang="en-US" dirty="0" smtClean="0">
                <a:cs typeface="B Nazanin" panose="00000400000000000000" pitchFamily="2" charset="-78"/>
              </a:rPr>
              <a:t>stunting and wasting</a:t>
            </a:r>
            <a:r>
              <a:rPr lang="fa-IR" dirty="0" smtClean="0">
                <a:cs typeface="B Nazanin" panose="00000400000000000000" pitchFamily="2" charset="-78"/>
              </a:rPr>
              <a:t>) و اضافه وزن (</a:t>
            </a:r>
            <a:r>
              <a:rPr lang="en-US" dirty="0" smtClean="0">
                <a:cs typeface="B Nazanin" panose="00000400000000000000" pitchFamily="2" charset="-78"/>
              </a:rPr>
              <a:t>overweight</a:t>
            </a:r>
            <a:r>
              <a:rPr lang="fa-IR" dirty="0" smtClean="0">
                <a:cs typeface="B Nazanin" panose="00000400000000000000" pitchFamily="2" charset="-78"/>
              </a:rPr>
              <a:t>) </a:t>
            </a:r>
          </a:p>
          <a:p>
            <a:pPr algn="r" rtl="1">
              <a:lnSpc>
                <a:spcPct val="150000"/>
              </a:lnSpc>
              <a:buClr>
                <a:schemeClr val="accent2">
                  <a:lumMod val="75000"/>
                </a:schemeClr>
              </a:buClr>
              <a:buFont typeface="Wingdings" panose="05000000000000000000" pitchFamily="2" charset="2"/>
              <a:buChar char="Ø"/>
            </a:pPr>
            <a:r>
              <a:rPr lang="fa-IR" dirty="0" smtClean="0">
                <a:cs typeface="B Nazanin" panose="00000400000000000000" pitchFamily="2" charset="-78"/>
              </a:rPr>
              <a:t>میزان بروز عفونت </a:t>
            </a:r>
            <a:r>
              <a:rPr lang="en-US" dirty="0" smtClean="0">
                <a:cs typeface="B Nazanin" panose="00000400000000000000" pitchFamily="2" charset="-78"/>
              </a:rPr>
              <a:t>HIV</a:t>
            </a:r>
            <a:r>
              <a:rPr lang="fa-IR" dirty="0" smtClean="0">
                <a:cs typeface="B Nazanin" panose="00000400000000000000" pitchFamily="2" charset="-78"/>
              </a:rPr>
              <a:t> (در تمامی مناطق </a:t>
            </a:r>
            <a:r>
              <a:rPr lang="en-US" dirty="0" smtClean="0">
                <a:cs typeface="B Nazanin" panose="00000400000000000000" pitchFamily="2" charset="-78"/>
              </a:rPr>
              <a:t>WHO</a:t>
            </a:r>
            <a:r>
              <a:rPr lang="fa-IR" dirty="0" smtClean="0">
                <a:cs typeface="B Nazanin" panose="00000400000000000000" pitchFamily="2" charset="-78"/>
              </a:rPr>
              <a:t> بغیر از </a:t>
            </a:r>
            <a:r>
              <a:rPr lang="fa-IR" dirty="0">
                <a:cs typeface="B Nazanin" panose="00000400000000000000" pitchFamily="2" charset="-78"/>
              </a:rPr>
              <a:t>آ</a:t>
            </a:r>
            <a:r>
              <a:rPr lang="fa-IR" dirty="0" smtClean="0">
                <a:cs typeface="B Nazanin" panose="00000400000000000000" pitchFamily="2" charset="-78"/>
              </a:rPr>
              <a:t>فریقا)</a:t>
            </a:r>
          </a:p>
          <a:p>
            <a:pPr algn="r" rtl="1">
              <a:lnSpc>
                <a:spcPct val="150000"/>
              </a:lnSpc>
              <a:buClr>
                <a:schemeClr val="accent2">
                  <a:lumMod val="75000"/>
                </a:schemeClr>
              </a:buClr>
              <a:buFont typeface="Wingdings" panose="05000000000000000000" pitchFamily="2" charset="2"/>
              <a:buChar char="Ø"/>
            </a:pPr>
            <a:r>
              <a:rPr lang="fa-IR" dirty="0" smtClean="0">
                <a:cs typeface="B Nazanin" panose="00000400000000000000" pitchFamily="2" charset="-78"/>
              </a:rPr>
              <a:t>میزان بروز سل (1.7برابر)</a:t>
            </a:r>
          </a:p>
        </p:txBody>
      </p:sp>
      <p:sp>
        <p:nvSpPr>
          <p:cNvPr id="4" name="Footer Placeholder 3"/>
          <p:cNvSpPr>
            <a:spLocks noGrp="1"/>
          </p:cNvSpPr>
          <p:nvPr>
            <p:ph type="ftr" sz="quarter" idx="11"/>
          </p:nvPr>
        </p:nvSpPr>
        <p:spPr>
          <a:xfrm>
            <a:off x="979868" y="5223926"/>
            <a:ext cx="9992932" cy="713235"/>
          </a:xfrm>
        </p:spPr>
        <p:txBody>
          <a:bodyPr/>
          <a:lstStyle/>
          <a:p>
            <a:pPr algn="l"/>
            <a:r>
              <a:rPr lang="en-US" sz="1800" dirty="0" smtClean="0">
                <a:solidFill>
                  <a:schemeClr val="tx1"/>
                </a:solidFill>
                <a:latin typeface="Times New Roman" panose="02020603050405020304" pitchFamily="18" charset="0"/>
                <a:cs typeface="Times New Roman" panose="02020603050405020304" pitchFamily="18" charset="0"/>
              </a:rPr>
              <a:t>World Health Statistics; World health Organization. Monitoring health for the SDGs, 2019. available at: https://www.who.int/gho/publications/world_health_statistics/2019/en/ </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5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31569" cy="1325563"/>
          </a:xfrm>
        </p:spPr>
        <p:txBody>
          <a:bodyPr>
            <a:normAutofit fontScale="90000"/>
          </a:bodyPr>
          <a:lstStyle/>
          <a:p>
            <a:pPr algn="r" rtl="1"/>
            <a:r>
              <a:rPr lang="fa-IR" sz="3200" dirty="0">
                <a:solidFill>
                  <a:schemeClr val="accent5">
                    <a:lumMod val="75000"/>
                  </a:schemeClr>
                </a:solidFill>
                <a:cs typeface="B Nazanin" panose="00000400000000000000" pitchFamily="2" charset="-78"/>
              </a:rPr>
              <a:t>تفاوت جنسیتی در برخی شاخص های اهداف توسعه پایدار (2017</a:t>
            </a:r>
            <a:r>
              <a:rPr lang="fa-IR" sz="3200" dirty="0" smtClean="0">
                <a:solidFill>
                  <a:schemeClr val="accent5">
                    <a:lumMod val="75000"/>
                  </a:schemeClr>
                </a:solidFill>
                <a:cs typeface="B Nazanin" panose="00000400000000000000" pitchFamily="2" charset="-78"/>
              </a:rPr>
              <a:t>)</a:t>
            </a:r>
            <a:r>
              <a:rPr lang="en-SG" sz="3200" dirty="0" smtClean="0">
                <a:solidFill>
                  <a:schemeClr val="accent5">
                    <a:lumMod val="75000"/>
                  </a:schemeClr>
                </a:solidFill>
                <a:cs typeface="B Nazanin" panose="00000400000000000000" pitchFamily="2" charset="-78"/>
              </a:rPr>
              <a:t/>
            </a:r>
            <a:br>
              <a:rPr lang="en-SG" sz="3200" dirty="0" smtClean="0">
                <a:solidFill>
                  <a:schemeClr val="accent5">
                    <a:lumMod val="75000"/>
                  </a:schemeClr>
                </a:solidFill>
                <a:cs typeface="B Nazanin" panose="00000400000000000000" pitchFamily="2" charset="-78"/>
              </a:rPr>
            </a:br>
            <a:r>
              <a:rPr lang="fa-IR" sz="3200" dirty="0" smtClean="0">
                <a:solidFill>
                  <a:schemeClr val="accent5">
                    <a:lumMod val="75000"/>
                  </a:schemeClr>
                </a:solidFill>
                <a:cs typeface="B Nazanin" panose="00000400000000000000" pitchFamily="2" charset="-78"/>
              </a:rPr>
              <a:t>(ادامه)</a:t>
            </a:r>
            <a:endParaRPr lang="fa-IR" sz="3200" dirty="0">
              <a:solidFill>
                <a:schemeClr val="accent5">
                  <a:lumMod val="75000"/>
                </a:schemeClr>
              </a:solidFill>
              <a:cs typeface="B Nazanin" panose="00000400000000000000" pitchFamily="2" charset="-78"/>
            </a:endParaRPr>
          </a:p>
        </p:txBody>
      </p:sp>
      <p:sp>
        <p:nvSpPr>
          <p:cNvPr id="3" name="Content Placeholder 2"/>
          <p:cNvSpPr>
            <a:spLocks noGrp="1"/>
          </p:cNvSpPr>
          <p:nvPr>
            <p:ph idx="1"/>
          </p:nvPr>
        </p:nvSpPr>
        <p:spPr>
          <a:xfrm>
            <a:off x="1378038" y="1825625"/>
            <a:ext cx="9491731" cy="3583502"/>
          </a:xfrm>
        </p:spPr>
        <p:txBody>
          <a:bodyPr>
            <a:normAutofit fontScale="85000" lnSpcReduction="20000"/>
          </a:bodyPr>
          <a:lstStyle/>
          <a:p>
            <a:pPr algn="r" rtl="1">
              <a:lnSpc>
                <a:spcPct val="150000"/>
              </a:lnSpc>
              <a:buClr>
                <a:schemeClr val="accent2">
                  <a:lumMod val="75000"/>
                </a:schemeClr>
              </a:buClr>
              <a:buFont typeface="Wingdings" panose="05000000000000000000" pitchFamily="2" charset="2"/>
              <a:buChar char="Ø"/>
            </a:pPr>
            <a:r>
              <a:rPr lang="fa-IR" dirty="0">
                <a:cs typeface="B Nazanin" panose="00000400000000000000" pitchFamily="2" charset="-78"/>
              </a:rPr>
              <a:t>احتمال مرگ یک مرد 30 ساله از بیماری های غیر مزمن تا قبل از سن 70 سالگی (1.44 برابر)</a:t>
            </a:r>
          </a:p>
          <a:p>
            <a:pPr algn="r" rtl="1">
              <a:lnSpc>
                <a:spcPct val="150000"/>
              </a:lnSpc>
              <a:buClr>
                <a:schemeClr val="accent2">
                  <a:lumMod val="75000"/>
                </a:schemeClr>
              </a:buClr>
              <a:buFont typeface="Wingdings" panose="05000000000000000000" pitchFamily="2" charset="2"/>
              <a:buChar char="Ø"/>
            </a:pPr>
            <a:r>
              <a:rPr lang="fa-IR" dirty="0">
                <a:cs typeface="B Nazanin" panose="00000400000000000000" pitchFamily="2" charset="-78"/>
              </a:rPr>
              <a:t>میزان مرگ از خودکشی (1.75 برابر)</a:t>
            </a:r>
          </a:p>
          <a:p>
            <a:pPr algn="r" rtl="1">
              <a:lnSpc>
                <a:spcPct val="150000"/>
              </a:lnSpc>
              <a:buClr>
                <a:schemeClr val="accent2">
                  <a:lumMod val="75000"/>
                </a:schemeClr>
              </a:buClr>
              <a:buFont typeface="Wingdings" panose="05000000000000000000" pitchFamily="2" charset="2"/>
              <a:buChar char="Ø"/>
            </a:pPr>
            <a:r>
              <a:rPr lang="fa-IR" dirty="0">
                <a:cs typeface="B Nazanin" panose="00000400000000000000" pitchFamily="2" charset="-78"/>
              </a:rPr>
              <a:t>میزان مرگ ناشی از تصادفات جاده ای (2برابر)</a:t>
            </a:r>
          </a:p>
          <a:p>
            <a:pPr algn="r" rtl="1">
              <a:lnSpc>
                <a:spcPct val="150000"/>
              </a:lnSpc>
              <a:buClr>
                <a:schemeClr val="accent2">
                  <a:lumMod val="75000"/>
                </a:schemeClr>
              </a:buClr>
              <a:buFont typeface="Wingdings" panose="05000000000000000000" pitchFamily="2" charset="2"/>
              <a:buChar char="Ø"/>
            </a:pPr>
            <a:r>
              <a:rPr lang="fa-IR" dirty="0">
                <a:cs typeface="B Nazanin" panose="00000400000000000000" pitchFamily="2" charset="-78"/>
              </a:rPr>
              <a:t>میزان مرگ ناشی از قتل </a:t>
            </a:r>
            <a:r>
              <a:rPr lang="fa-IR" dirty="0" smtClean="0">
                <a:cs typeface="B Nazanin" panose="00000400000000000000" pitchFamily="2" charset="-78"/>
              </a:rPr>
              <a:t>(</a:t>
            </a:r>
            <a:r>
              <a:rPr lang="fa-IR" dirty="0">
                <a:cs typeface="B Nazanin" panose="00000400000000000000" pitchFamily="2" charset="-78"/>
              </a:rPr>
              <a:t>4برابر)</a:t>
            </a:r>
          </a:p>
          <a:p>
            <a:pPr algn="r" rtl="1">
              <a:lnSpc>
                <a:spcPct val="150000"/>
              </a:lnSpc>
              <a:buClr>
                <a:schemeClr val="accent2">
                  <a:lumMod val="75000"/>
                </a:schemeClr>
              </a:buClr>
              <a:buFont typeface="Wingdings" panose="05000000000000000000" pitchFamily="2" charset="2"/>
              <a:buChar char="Ø"/>
            </a:pPr>
            <a:r>
              <a:rPr lang="fa-IR" dirty="0">
                <a:cs typeface="B Nazanin" panose="00000400000000000000" pitchFamily="2" charset="-78"/>
              </a:rPr>
              <a:t> میزان مرگ منسوب به آلودگی هوا (1.27 برابر</a:t>
            </a:r>
            <a:r>
              <a:rPr lang="fa-IR" dirty="0" smtClean="0">
                <a:cs typeface="B Nazanin" panose="00000400000000000000" pitchFamily="2" charset="-78"/>
              </a:rPr>
              <a:t>)</a:t>
            </a:r>
            <a:endParaRPr lang="en-US" dirty="0">
              <a:cs typeface="B Nazanin" panose="00000400000000000000" pitchFamily="2" charset="-78"/>
            </a:endParaRPr>
          </a:p>
        </p:txBody>
      </p:sp>
      <p:sp>
        <p:nvSpPr>
          <p:cNvPr id="4" name="Footer Placeholder 3"/>
          <p:cNvSpPr>
            <a:spLocks noGrp="1"/>
          </p:cNvSpPr>
          <p:nvPr>
            <p:ph type="ftr" sz="quarter" idx="11"/>
          </p:nvPr>
        </p:nvSpPr>
        <p:spPr>
          <a:xfrm>
            <a:off x="1081825" y="5481503"/>
            <a:ext cx="9775065" cy="674598"/>
          </a:xfrm>
        </p:spPr>
        <p:txBody>
          <a:bodyPr/>
          <a:lstStyle/>
          <a:p>
            <a:pPr algn="l"/>
            <a:r>
              <a:rPr lang="en-US" sz="1800" dirty="0" smtClean="0">
                <a:solidFill>
                  <a:schemeClr val="tx1"/>
                </a:solidFill>
                <a:latin typeface="Times New Roman" panose="02020603050405020304" pitchFamily="18" charset="0"/>
                <a:cs typeface="Times New Roman" panose="02020603050405020304" pitchFamily="18" charset="0"/>
              </a:rPr>
              <a:t>World Health Statistics; World health Organization. Monitoring health for the SDGs, 2019. available at: https://www.who.int/gho/publications/world_health_statistics/2019/en/ </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0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58" y="957553"/>
            <a:ext cx="10515600" cy="770339"/>
          </a:xfrm>
        </p:spPr>
        <p:txBody>
          <a:bodyPr>
            <a:normAutofit/>
          </a:bodyPr>
          <a:lstStyle/>
          <a:p>
            <a:pPr algn="ctr" rtl="1"/>
            <a:r>
              <a:rPr lang="fa-IR" sz="3600" dirty="0" smtClean="0">
                <a:solidFill>
                  <a:schemeClr val="accent5">
                    <a:lumMod val="75000"/>
                  </a:schemeClr>
                </a:solidFill>
                <a:effectLst>
                  <a:outerShdw blurRad="38100" dist="38100" dir="2700000" algn="tl">
                    <a:srgbClr val="000000">
                      <a:alpha val="43137"/>
                    </a:srgbClr>
                  </a:outerShdw>
                </a:effectLst>
                <a:cs typeface="B Nazanin" panose="00000400000000000000" pitchFamily="2" charset="-78"/>
              </a:rPr>
              <a:t>در منطقه مدیترانه شرقی...</a:t>
            </a:r>
            <a:endParaRPr lang="en-US" sz="3600" dirty="0">
              <a:solidFill>
                <a:schemeClr val="accent5">
                  <a:lumMod val="75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1416675" y="2176531"/>
            <a:ext cx="9401577" cy="3425780"/>
          </a:xfrm>
        </p:spPr>
        <p:txBody>
          <a:bodyPr>
            <a:normAutofit fontScale="92500"/>
          </a:bodyPr>
          <a:lstStyle/>
          <a:p>
            <a:pPr algn="r" rtl="1">
              <a:lnSpc>
                <a:spcPct val="150000"/>
              </a:lnSpc>
            </a:pPr>
            <a:r>
              <a:rPr lang="fa-IR" sz="2800" dirty="0" smtClean="0">
                <a:cs typeface="B Nazanin" panose="00000400000000000000" pitchFamily="2" charset="-78"/>
              </a:rPr>
              <a:t>کمتر بودن به طور متوسط 4 سال امید زندگی در مردان (سال 2016)</a:t>
            </a:r>
          </a:p>
          <a:p>
            <a:pPr algn="r" rtl="1">
              <a:lnSpc>
                <a:spcPct val="150000"/>
              </a:lnSpc>
            </a:pPr>
            <a:r>
              <a:rPr lang="fa-IR" sz="2800" dirty="0" smtClean="0">
                <a:cs typeface="B Nazanin" panose="00000400000000000000" pitchFamily="2" charset="-78"/>
              </a:rPr>
              <a:t>بالاتر بودن سالهای از دست رفته سلامتی (</a:t>
            </a:r>
            <a:r>
              <a:rPr lang="en-US" sz="2800" dirty="0" smtClean="0">
                <a:cs typeface="B Nazanin" panose="00000400000000000000" pitchFamily="2" charset="-78"/>
              </a:rPr>
              <a:t>HALE</a:t>
            </a:r>
            <a:r>
              <a:rPr lang="fa-IR" sz="2800" dirty="0" smtClean="0">
                <a:cs typeface="B Nazanin" panose="00000400000000000000" pitchFamily="2" charset="-78"/>
              </a:rPr>
              <a:t>) به عنوان شاخص سالهای از دست رفته از زندگی سالم به دلیل ابتلا به بیماری یا ناتوانی در مردان</a:t>
            </a:r>
            <a:endParaRPr lang="en-US" sz="2800" dirty="0">
              <a:cs typeface="B Nazanin" panose="00000400000000000000" pitchFamily="2" charset="-78"/>
            </a:endParaRPr>
          </a:p>
        </p:txBody>
      </p:sp>
      <p:sp>
        <p:nvSpPr>
          <p:cNvPr id="7" name="Footer Placeholder 4"/>
          <p:cNvSpPr>
            <a:spLocks noGrp="1"/>
          </p:cNvSpPr>
          <p:nvPr>
            <p:ph type="ftr" sz="quarter" idx="11"/>
          </p:nvPr>
        </p:nvSpPr>
        <p:spPr>
          <a:xfrm>
            <a:off x="1236373" y="5215943"/>
            <a:ext cx="9543245" cy="544779"/>
          </a:xfrm>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Global health estimates 2016 (deaths by cause, age, sex, by country and </a:t>
            </a:r>
            <a:r>
              <a:rPr lang="en-US" dirty="0" err="1" smtClean="0">
                <a:solidFill>
                  <a:schemeClr val="tx1"/>
                </a:solidFill>
                <a:latin typeface="Times New Roman" panose="02020603050405020304" pitchFamily="18" charset="0"/>
                <a:cs typeface="Times New Roman" panose="02020603050405020304" pitchFamily="18" charset="0"/>
              </a:rPr>
              <a:t>by</a:t>
            </a:r>
            <a:r>
              <a:rPr lang="en-US" dirty="0" err="1">
                <a:solidFill>
                  <a:schemeClr val="tx1"/>
                </a:solidFill>
                <a:latin typeface="Times New Roman" panose="02020603050405020304" pitchFamily="18" charset="0"/>
                <a:cs typeface="Times New Roman" panose="02020603050405020304" pitchFamily="18" charset="0"/>
              </a:rPr>
              <a:t>region</a:t>
            </a:r>
            <a:r>
              <a:rPr lang="en-US" dirty="0">
                <a:solidFill>
                  <a:schemeClr val="tx1"/>
                </a:solidFill>
                <a:latin typeface="Times New Roman" panose="02020603050405020304" pitchFamily="18" charset="0"/>
                <a:cs typeface="Times New Roman" panose="02020603050405020304" pitchFamily="18" charset="0"/>
              </a:rPr>
              <a:t>, 2000–2016; and life expectancy, 2000–2016). Geneva: World Health Organization; 2018 </a:t>
            </a:r>
          </a:p>
        </p:txBody>
      </p:sp>
    </p:spTree>
    <p:extLst>
      <p:ext uri="{BB962C8B-B14F-4D97-AF65-F5344CB8AC3E}">
        <p14:creationId xmlns:p14="http://schemas.microsoft.com/office/powerpoint/2010/main" val="216142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23166"/>
          </a:xfrm>
        </p:spPr>
        <p:txBody>
          <a:bodyPr>
            <a:normAutofit/>
          </a:bodyPr>
          <a:lstStyle/>
          <a:p>
            <a:pPr algn="ctr" rtl="1"/>
            <a:r>
              <a:rPr lang="fa-IR" sz="3600" dirty="0" smtClean="0">
                <a:solidFill>
                  <a:schemeClr val="accent2">
                    <a:lumMod val="75000"/>
                  </a:schemeClr>
                </a:solidFill>
              </a:rPr>
              <a:t>امیدزندگی بدوتولد</a:t>
            </a:r>
            <a:endParaRPr lang="en-US" sz="3600" dirty="0">
              <a:solidFill>
                <a:schemeClr val="accent2">
                  <a:lumMod val="75000"/>
                </a:schemeClr>
              </a:solidFill>
            </a:endParaRPr>
          </a:p>
        </p:txBody>
      </p:sp>
      <p:sp>
        <p:nvSpPr>
          <p:cNvPr id="3" name="Text Placeholder 2"/>
          <p:cNvSpPr>
            <a:spLocks noGrp="1"/>
          </p:cNvSpPr>
          <p:nvPr>
            <p:ph type="body" idx="1"/>
          </p:nvPr>
        </p:nvSpPr>
        <p:spPr>
          <a:xfrm>
            <a:off x="839787" y="988292"/>
            <a:ext cx="5157787" cy="563417"/>
          </a:xfrm>
        </p:spPr>
        <p:txBody>
          <a:bodyPr/>
          <a:lstStyle/>
          <a:p>
            <a:pPr algn="ctr" rtl="1"/>
            <a:r>
              <a:rPr lang="fa-IR" dirty="0" smtClean="0">
                <a:solidFill>
                  <a:schemeClr val="accent1"/>
                </a:solidFill>
              </a:rPr>
              <a:t>دختران</a:t>
            </a:r>
            <a:endParaRPr lang="en-US" dirty="0">
              <a:solidFill>
                <a:schemeClr val="accent1"/>
              </a:solidFill>
            </a:endParaRPr>
          </a:p>
        </p:txBody>
      </p:sp>
      <p:pic>
        <p:nvPicPr>
          <p:cNvPr id="7" name="Content Placeholder 6"/>
          <p:cNvPicPr>
            <a:picLocks noGrp="1" noChangeAspect="1"/>
          </p:cNvPicPr>
          <p:nvPr>
            <p:ph sz="half" idx="2"/>
          </p:nvPr>
        </p:nvPicPr>
        <p:blipFill>
          <a:blip r:embed="rId2"/>
          <a:stretch>
            <a:fillRect/>
          </a:stretch>
        </p:blipFill>
        <p:spPr>
          <a:xfrm>
            <a:off x="286328" y="2041236"/>
            <a:ext cx="5711248" cy="4516582"/>
          </a:xfrm>
          <a:prstGeom prst="rect">
            <a:avLst/>
          </a:prstGeom>
        </p:spPr>
      </p:pic>
      <p:sp>
        <p:nvSpPr>
          <p:cNvPr id="5" name="Text Placeholder 4"/>
          <p:cNvSpPr>
            <a:spLocks noGrp="1"/>
          </p:cNvSpPr>
          <p:nvPr>
            <p:ph type="body" sz="quarter" idx="3"/>
          </p:nvPr>
        </p:nvSpPr>
        <p:spPr>
          <a:xfrm>
            <a:off x="6097588" y="1126982"/>
            <a:ext cx="5183188" cy="507854"/>
          </a:xfrm>
        </p:spPr>
        <p:txBody>
          <a:bodyPr/>
          <a:lstStyle/>
          <a:p>
            <a:pPr algn="ctr" rtl="1"/>
            <a:r>
              <a:rPr lang="fa-IR" dirty="0" smtClean="0">
                <a:solidFill>
                  <a:schemeClr val="accent1"/>
                </a:solidFill>
              </a:rPr>
              <a:t>پسران</a:t>
            </a:r>
            <a:endParaRPr lang="en-US" dirty="0">
              <a:solidFill>
                <a:schemeClr val="accent1"/>
              </a:solidFill>
            </a:endParaRPr>
          </a:p>
        </p:txBody>
      </p:sp>
      <p:pic>
        <p:nvPicPr>
          <p:cNvPr id="9" name="Content Placeholder 8"/>
          <p:cNvPicPr>
            <a:picLocks noGrp="1" noChangeAspect="1"/>
          </p:cNvPicPr>
          <p:nvPr>
            <p:ph sz="quarter" idx="4"/>
          </p:nvPr>
        </p:nvPicPr>
        <p:blipFill>
          <a:blip r:embed="rId3"/>
          <a:stretch>
            <a:fillRect/>
          </a:stretch>
        </p:blipFill>
        <p:spPr>
          <a:xfrm>
            <a:off x="6172199" y="2041236"/>
            <a:ext cx="5742709" cy="4516581"/>
          </a:xfrm>
          <a:prstGeom prst="rect">
            <a:avLst/>
          </a:prstGeom>
        </p:spPr>
      </p:pic>
      <p:pic>
        <p:nvPicPr>
          <p:cNvPr id="8" name="Picture 7"/>
          <p:cNvPicPr>
            <a:picLocks noChangeAspect="1"/>
          </p:cNvPicPr>
          <p:nvPr/>
        </p:nvPicPr>
        <p:blipFill>
          <a:blip r:embed="rId4"/>
          <a:stretch>
            <a:fillRect/>
          </a:stretch>
        </p:blipFill>
        <p:spPr>
          <a:xfrm>
            <a:off x="2299855" y="1737589"/>
            <a:ext cx="1219199" cy="482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8435855" y="1634836"/>
            <a:ext cx="936000" cy="4836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06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69348"/>
          </a:xfrm>
        </p:spPr>
        <p:txBody>
          <a:bodyPr>
            <a:normAutofit/>
          </a:bodyPr>
          <a:lstStyle/>
          <a:p>
            <a:pPr algn="ctr" rtl="1"/>
            <a:r>
              <a:rPr lang="fa-IR" sz="2800" dirty="0" smtClean="0">
                <a:solidFill>
                  <a:schemeClr val="accent2">
                    <a:lumMod val="75000"/>
                  </a:schemeClr>
                </a:solidFill>
              </a:rPr>
              <a:t>مصرف دخانیات در افراد زیر 15 سال</a:t>
            </a:r>
            <a:endParaRPr lang="en-US" sz="2800" dirty="0">
              <a:solidFill>
                <a:schemeClr val="accent2">
                  <a:lumMod val="75000"/>
                </a:schemeClr>
              </a:solidFill>
            </a:endParaRPr>
          </a:p>
        </p:txBody>
      </p:sp>
      <p:sp>
        <p:nvSpPr>
          <p:cNvPr id="3" name="Text Placeholder 2"/>
          <p:cNvSpPr>
            <a:spLocks noGrp="1"/>
          </p:cNvSpPr>
          <p:nvPr>
            <p:ph type="body" idx="1"/>
          </p:nvPr>
        </p:nvSpPr>
        <p:spPr>
          <a:xfrm>
            <a:off x="1034304" y="643949"/>
            <a:ext cx="3725646" cy="823912"/>
          </a:xfrm>
        </p:spPr>
        <p:txBody>
          <a:bodyPr>
            <a:normAutofit/>
          </a:bodyPr>
          <a:lstStyle/>
          <a:p>
            <a:pPr algn="ctr"/>
            <a:r>
              <a:rPr lang="fa-IR" sz="2800" dirty="0" smtClean="0">
                <a:solidFill>
                  <a:schemeClr val="accent1"/>
                </a:solidFill>
              </a:rPr>
              <a:t>دختران</a:t>
            </a:r>
            <a:endParaRPr lang="en-US" sz="2800" dirty="0">
              <a:solidFill>
                <a:schemeClr val="accent1"/>
              </a:solidFill>
            </a:endParaRPr>
          </a:p>
        </p:txBody>
      </p:sp>
      <p:sp>
        <p:nvSpPr>
          <p:cNvPr id="5" name="Text Placeholder 4"/>
          <p:cNvSpPr>
            <a:spLocks noGrp="1"/>
          </p:cNvSpPr>
          <p:nvPr>
            <p:ph type="body" sz="quarter" idx="3"/>
          </p:nvPr>
        </p:nvSpPr>
        <p:spPr>
          <a:xfrm>
            <a:off x="5997575" y="530080"/>
            <a:ext cx="5183188" cy="823912"/>
          </a:xfrm>
        </p:spPr>
        <p:txBody>
          <a:bodyPr>
            <a:normAutofit/>
          </a:bodyPr>
          <a:lstStyle/>
          <a:p>
            <a:pPr algn="ctr"/>
            <a:r>
              <a:rPr lang="fa-IR" sz="2800" dirty="0" smtClean="0">
                <a:solidFill>
                  <a:schemeClr val="accent1"/>
                </a:solidFill>
              </a:rPr>
              <a:t>پسران</a:t>
            </a:r>
            <a:endParaRPr lang="en-US" sz="2800" dirty="0">
              <a:solidFill>
                <a:schemeClr val="accent1"/>
              </a:solidFill>
            </a:endParaRPr>
          </a:p>
        </p:txBody>
      </p:sp>
      <p:pic>
        <p:nvPicPr>
          <p:cNvPr id="7" name="Content Placeholder 6"/>
          <p:cNvPicPr>
            <a:picLocks noGrp="1" noChangeAspect="1"/>
          </p:cNvPicPr>
          <p:nvPr>
            <p:ph sz="quarter" idx="4"/>
          </p:nvPr>
        </p:nvPicPr>
        <p:blipFill>
          <a:blip r:embed="rId2"/>
          <a:stretch>
            <a:fillRect/>
          </a:stretch>
        </p:blipFill>
        <p:spPr>
          <a:xfrm>
            <a:off x="6172199" y="2068945"/>
            <a:ext cx="5779655" cy="4618182"/>
          </a:xfrm>
          <a:prstGeom prst="rect">
            <a:avLst/>
          </a:prstGeom>
        </p:spPr>
      </p:pic>
      <p:pic>
        <p:nvPicPr>
          <p:cNvPr id="8" name="Content Placeholder 3"/>
          <p:cNvPicPr>
            <a:picLocks noGrp="1" noChangeAspect="1"/>
          </p:cNvPicPr>
          <p:nvPr>
            <p:ph sz="half" idx="2"/>
          </p:nvPr>
        </p:nvPicPr>
        <p:blipFill>
          <a:blip r:embed="rId3"/>
          <a:stretch>
            <a:fillRect/>
          </a:stretch>
        </p:blipFill>
        <p:spPr>
          <a:xfrm>
            <a:off x="120073" y="1976583"/>
            <a:ext cx="5877502" cy="4775200"/>
          </a:xfrm>
          <a:prstGeom prst="rect">
            <a:avLst/>
          </a:prstGeom>
        </p:spPr>
      </p:pic>
      <p:pic>
        <p:nvPicPr>
          <p:cNvPr id="9" name="Picture 8"/>
          <p:cNvPicPr>
            <a:picLocks noChangeAspect="1"/>
          </p:cNvPicPr>
          <p:nvPr/>
        </p:nvPicPr>
        <p:blipFill>
          <a:blip r:embed="rId4"/>
          <a:stretch>
            <a:fillRect/>
          </a:stretch>
        </p:blipFill>
        <p:spPr>
          <a:xfrm>
            <a:off x="8017164" y="1518947"/>
            <a:ext cx="1151964" cy="2559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2302909" y="1518947"/>
            <a:ext cx="1188436" cy="2625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36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69348"/>
          </a:xfrm>
        </p:spPr>
        <p:txBody>
          <a:bodyPr>
            <a:normAutofit/>
          </a:bodyPr>
          <a:lstStyle/>
          <a:p>
            <a:pPr algn="ctr" rtl="1"/>
            <a:r>
              <a:rPr lang="fa-IR" sz="3200" dirty="0" smtClean="0">
                <a:solidFill>
                  <a:schemeClr val="accent2">
                    <a:lumMod val="75000"/>
                  </a:schemeClr>
                </a:solidFill>
              </a:rPr>
              <a:t>مصرف سیگار در افراد بالای 15 سال</a:t>
            </a:r>
            <a:endParaRPr lang="en-US" sz="3200" dirty="0">
              <a:solidFill>
                <a:schemeClr val="accent2">
                  <a:lumMod val="75000"/>
                </a:schemeClr>
              </a:solidFill>
            </a:endParaRPr>
          </a:p>
        </p:txBody>
      </p:sp>
      <p:sp>
        <p:nvSpPr>
          <p:cNvPr id="3" name="Text Placeholder 2"/>
          <p:cNvSpPr>
            <a:spLocks noGrp="1"/>
          </p:cNvSpPr>
          <p:nvPr>
            <p:ph type="body" idx="1"/>
          </p:nvPr>
        </p:nvSpPr>
        <p:spPr>
          <a:xfrm>
            <a:off x="839788" y="945862"/>
            <a:ext cx="5157787" cy="568902"/>
          </a:xfrm>
        </p:spPr>
        <p:txBody>
          <a:bodyPr>
            <a:normAutofit/>
          </a:bodyPr>
          <a:lstStyle/>
          <a:p>
            <a:pPr algn="ctr"/>
            <a:r>
              <a:rPr lang="fa-IR" sz="2800" dirty="0" smtClean="0">
                <a:solidFill>
                  <a:schemeClr val="accent1"/>
                </a:solidFill>
              </a:rPr>
              <a:t>زنان</a:t>
            </a:r>
            <a:endParaRPr lang="en-US" sz="2800" dirty="0">
              <a:solidFill>
                <a:schemeClr val="accent1"/>
              </a:solidFill>
            </a:endParaRPr>
          </a:p>
        </p:txBody>
      </p:sp>
      <p:pic>
        <p:nvPicPr>
          <p:cNvPr id="7" name="Content Placeholder 6"/>
          <p:cNvPicPr>
            <a:picLocks noGrp="1" noChangeAspect="1"/>
          </p:cNvPicPr>
          <p:nvPr>
            <p:ph sz="half" idx="2"/>
          </p:nvPr>
        </p:nvPicPr>
        <p:blipFill>
          <a:blip r:embed="rId2"/>
          <a:stretch>
            <a:fillRect/>
          </a:stretch>
        </p:blipFill>
        <p:spPr>
          <a:xfrm>
            <a:off x="314036" y="2350510"/>
            <a:ext cx="5683539" cy="4207308"/>
          </a:xfrm>
          <a:prstGeom prst="rect">
            <a:avLst/>
          </a:prstGeom>
        </p:spPr>
      </p:pic>
      <p:sp>
        <p:nvSpPr>
          <p:cNvPr id="5" name="Text Placeholder 4"/>
          <p:cNvSpPr>
            <a:spLocks noGrp="1"/>
          </p:cNvSpPr>
          <p:nvPr>
            <p:ph type="body" sz="quarter" idx="3"/>
          </p:nvPr>
        </p:nvSpPr>
        <p:spPr>
          <a:xfrm>
            <a:off x="6097588" y="945862"/>
            <a:ext cx="5183188" cy="568902"/>
          </a:xfrm>
        </p:spPr>
        <p:txBody>
          <a:bodyPr>
            <a:normAutofit/>
          </a:bodyPr>
          <a:lstStyle/>
          <a:p>
            <a:pPr algn="ctr"/>
            <a:r>
              <a:rPr lang="fa-IR" sz="2800" dirty="0" smtClean="0">
                <a:solidFill>
                  <a:schemeClr val="accent1"/>
                </a:solidFill>
              </a:rPr>
              <a:t>مردان</a:t>
            </a:r>
            <a:endParaRPr lang="en-US" sz="2800" dirty="0">
              <a:solidFill>
                <a:schemeClr val="accent1"/>
              </a:solidFill>
            </a:endParaRPr>
          </a:p>
        </p:txBody>
      </p:sp>
      <p:pic>
        <p:nvPicPr>
          <p:cNvPr id="8" name="Content Placeholder 7"/>
          <p:cNvPicPr>
            <a:picLocks noGrp="1" noChangeAspect="1"/>
          </p:cNvPicPr>
          <p:nvPr>
            <p:ph sz="quarter" idx="4"/>
          </p:nvPr>
        </p:nvPicPr>
        <p:blipFill>
          <a:blip r:embed="rId3"/>
          <a:stretch>
            <a:fillRect/>
          </a:stretch>
        </p:blipFill>
        <p:spPr>
          <a:xfrm>
            <a:off x="6172200" y="2161309"/>
            <a:ext cx="5705764" cy="4396509"/>
          </a:xfrm>
          <a:prstGeom prst="rect">
            <a:avLst/>
          </a:prstGeom>
        </p:spPr>
      </p:pic>
      <p:pic>
        <p:nvPicPr>
          <p:cNvPr id="9" name="Picture 8"/>
          <p:cNvPicPr>
            <a:picLocks noChangeAspect="1"/>
          </p:cNvPicPr>
          <p:nvPr/>
        </p:nvPicPr>
        <p:blipFill>
          <a:blip r:embed="rId4"/>
          <a:stretch>
            <a:fillRect/>
          </a:stretch>
        </p:blipFill>
        <p:spPr>
          <a:xfrm>
            <a:off x="2122776" y="1703964"/>
            <a:ext cx="1295905" cy="2103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8354145" y="1615210"/>
            <a:ext cx="1044000" cy="2698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06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011549-A47D-4D7B-83F5-6A629F46E1F5}"/>
</file>

<file path=customXml/itemProps2.xml><?xml version="1.0" encoding="utf-8"?>
<ds:datastoreItem xmlns:ds="http://schemas.openxmlformats.org/officeDocument/2006/customXml" ds:itemID="{3C58568E-FDAD-4F72-9095-322899F7A5D0}"/>
</file>

<file path=customXml/itemProps3.xml><?xml version="1.0" encoding="utf-8"?>
<ds:datastoreItem xmlns:ds="http://schemas.openxmlformats.org/officeDocument/2006/customXml" ds:itemID="{A432D198-D84B-41C4-964D-E0D50B28CCAE}"/>
</file>

<file path=docProps/app.xml><?xml version="1.0" encoding="utf-8"?>
<Properties xmlns="http://schemas.openxmlformats.org/officeDocument/2006/extended-properties" xmlns:vt="http://schemas.openxmlformats.org/officeDocument/2006/docPropsVTypes">
  <TotalTime>626</TotalTime>
  <Words>2331</Words>
  <Application>Microsoft Office PowerPoint</Application>
  <PresentationFormat>Widescreen</PresentationFormat>
  <Paragraphs>138</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 Nazanin</vt:lpstr>
      <vt:lpstr>Calibri</vt:lpstr>
      <vt:lpstr>Calibri Light</vt:lpstr>
      <vt:lpstr>Times New Roman</vt:lpstr>
      <vt:lpstr>Wingdings</vt:lpstr>
      <vt:lpstr>Office Theme</vt:lpstr>
      <vt:lpstr>سلامت مردان وCOVID-19 </vt:lpstr>
      <vt:lpstr>مقدمه:</vt:lpstr>
      <vt:lpstr>کمبود شواهد علمی معتبر در جمعیت مردان</vt:lpstr>
      <vt:lpstr>تفاوت جنسیتی در برخی شاخص های اهداف توسعه پایدار (2017)</vt:lpstr>
      <vt:lpstr>تفاوت جنسیتی در برخی شاخص های اهداف توسعه پایدار (2017) (ادامه)</vt:lpstr>
      <vt:lpstr>در منطقه مدیترانه شرقی...</vt:lpstr>
      <vt:lpstr>امیدزندگی بدوتولد</vt:lpstr>
      <vt:lpstr>مصرف دخانیات در افراد زیر 15 سال</vt:lpstr>
      <vt:lpstr>مصرف سیگار در افراد بالای 15 سال</vt:lpstr>
      <vt:lpstr>PowerPoint Presentation</vt:lpstr>
      <vt:lpstr>اپیدمیولوژی توصیفی بیماری کووید-19</vt:lpstr>
      <vt:lpstr>وضعیت بیماری کووید-19 (تا تاریخ 1 تیرماه 1399)</vt:lpstr>
      <vt:lpstr>PowerPoint Presentation</vt:lpstr>
      <vt:lpstr>PowerPoint Presentation</vt:lpstr>
      <vt:lpstr>PowerPoint Presentation</vt:lpstr>
      <vt:lpstr>PowerPoint Presentation</vt:lpstr>
      <vt:lpstr>PowerPoint Presentation</vt:lpstr>
      <vt:lpstr>توضیح ژنتیکی و فیزیولوژیکی:</vt:lpstr>
      <vt:lpstr>PowerPoint Presentation</vt:lpstr>
      <vt:lpstr>PowerPoint Presentation</vt:lpstr>
      <vt:lpstr>PowerPoint Presentation</vt:lpstr>
      <vt:lpstr>توضیح اپیدمیولوژیک</vt:lpstr>
      <vt:lpstr>PowerPoint Presentation</vt:lpstr>
      <vt:lpstr>No significant effect of active smoking on covid-19</vt:lpstr>
      <vt:lpstr>PowerPoint Presentation</vt:lpstr>
      <vt:lpstr>کووید-19 بعنوان یک مخاطره شغلی</vt:lpstr>
      <vt:lpstr>هنجارهای فرهنگی و اجتماعی</vt:lpstr>
      <vt:lpstr>PowerPoint Presentation</vt:lpstr>
      <vt:lpstr>PowerPoint Presentation</vt:lpstr>
      <vt:lpstr>PowerPoint Presentation</vt:lpstr>
      <vt:lpstr>تبعات اقتصادی پاندمی کووید-19</vt:lpstr>
      <vt:lpstr>PowerPoint Presentation</vt:lpstr>
      <vt:lpstr>کووید-19 و سیاست گذاری سلامتی</vt:lpstr>
      <vt:lpstr>درس آموخته های پاندمی کووید-19 و سلامت مردان</vt:lpstr>
      <vt:lpstr>درس آموخته های پاندمی کووید-19 و سلامت مردان (ادامه)</vt:lpstr>
      <vt:lpstr>کلام آخر....</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چرا مردان بیشتر مستعد COVID-19 هستند</dc:title>
  <dc:creator>sh_nematollahi</dc:creator>
  <cp:lastModifiedBy>Shahrzad Nematollahi</cp:lastModifiedBy>
  <cp:revision>70</cp:revision>
  <dcterms:created xsi:type="dcterms:W3CDTF">2020-06-21T05:25:47Z</dcterms:created>
  <dcterms:modified xsi:type="dcterms:W3CDTF">2020-06-22T04:05:18Z</dcterms:modified>
</cp:coreProperties>
</file>