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3" r:id="rId11"/>
    <p:sldId id="262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96" y="5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0A0BF-01F4-410C-A961-624917C738EE}" type="datetimeFigureOut">
              <a:rPr lang="en-US" smtClean="0"/>
              <a:t>6/30/2020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5070E-ED78-4280-BD9A-B6D43E4C63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0800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0A0BF-01F4-410C-A961-624917C738EE}" type="datetimeFigureOut">
              <a:rPr lang="en-US" smtClean="0"/>
              <a:t>6/30/2020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5070E-ED78-4280-BD9A-B6D43E4C63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0266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0A0BF-01F4-410C-A961-624917C738EE}" type="datetimeFigureOut">
              <a:rPr lang="en-US" smtClean="0"/>
              <a:t>6/30/2020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5070E-ED78-4280-BD9A-B6D43E4C63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0868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0A0BF-01F4-410C-A961-624917C738EE}" type="datetimeFigureOut">
              <a:rPr lang="en-US" smtClean="0"/>
              <a:t>6/30/2020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5070E-ED78-4280-BD9A-B6D43E4C63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5537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0A0BF-01F4-410C-A961-624917C738EE}" type="datetimeFigureOut">
              <a:rPr lang="en-US" smtClean="0"/>
              <a:t>6/30/2020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5070E-ED78-4280-BD9A-B6D43E4C63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5158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0A0BF-01F4-410C-A961-624917C738EE}" type="datetimeFigureOut">
              <a:rPr lang="en-US" smtClean="0"/>
              <a:t>6/30/2020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5070E-ED78-4280-BD9A-B6D43E4C63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5986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0A0BF-01F4-410C-A961-624917C738EE}" type="datetimeFigureOut">
              <a:rPr lang="en-US" smtClean="0"/>
              <a:t>6/30/2020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5070E-ED78-4280-BD9A-B6D43E4C63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072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0A0BF-01F4-410C-A961-624917C738EE}" type="datetimeFigureOut">
              <a:rPr lang="en-US" smtClean="0"/>
              <a:t>6/30/2020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5070E-ED78-4280-BD9A-B6D43E4C63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1437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0A0BF-01F4-410C-A961-624917C738EE}" type="datetimeFigureOut">
              <a:rPr lang="en-US" smtClean="0"/>
              <a:t>6/30/2020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5070E-ED78-4280-BD9A-B6D43E4C63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6995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0A0BF-01F4-410C-A961-624917C738EE}" type="datetimeFigureOut">
              <a:rPr lang="en-US" smtClean="0"/>
              <a:t>6/30/2020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5070E-ED78-4280-BD9A-B6D43E4C63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730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0A0BF-01F4-410C-A961-624917C738EE}" type="datetimeFigureOut">
              <a:rPr lang="en-US" smtClean="0"/>
              <a:t>6/30/2020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5070E-ED78-4280-BD9A-B6D43E4C63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433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B0A0BF-01F4-410C-A961-624917C738EE}" type="datetimeFigureOut">
              <a:rPr lang="en-US" smtClean="0"/>
              <a:t>6/30/2020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25070E-ED78-4280-BD9A-B6D43E4C63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9136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54727" y="1648835"/>
            <a:ext cx="9144000" cy="2964728"/>
          </a:xfrm>
        </p:spPr>
        <p:txBody>
          <a:bodyPr>
            <a:normAutofit fontScale="90000"/>
          </a:bodyPr>
          <a:lstStyle/>
          <a:p>
            <a:pPr>
              <a:lnSpc>
                <a:spcPct val="200000"/>
              </a:lnSpc>
            </a:pPr>
            <a:r>
              <a:rPr lang="fa-IR" dirty="0" smtClean="0">
                <a:cs typeface="B Titr" panose="00000700000000000000" pitchFamily="2" charset="-78"/>
              </a:rPr>
              <a:t>برنامه عملیاتی سلامت میانسالان</a:t>
            </a:r>
            <a:br>
              <a:rPr lang="fa-IR" dirty="0" smtClean="0">
                <a:cs typeface="B Titr" panose="00000700000000000000" pitchFamily="2" charset="-78"/>
              </a:rPr>
            </a:br>
            <a:r>
              <a:rPr lang="fa-IR" dirty="0" smtClean="0">
                <a:cs typeface="B Titr" panose="00000700000000000000" pitchFamily="2" charset="-78"/>
              </a:rPr>
              <a:t>1398</a:t>
            </a:r>
            <a:endParaRPr lang="en-US" dirty="0"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679726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dirty="0" smtClean="0">
                <a:solidFill>
                  <a:schemeClr val="accent4">
                    <a:lumMod val="50000"/>
                  </a:schemeClr>
                </a:solidFill>
                <a:cs typeface="B Nazanin" panose="00000400000000000000" pitchFamily="2" charset="-78"/>
              </a:rPr>
              <a:t>هدف کلی 1: افزایش امید زندگی سالم</a:t>
            </a:r>
            <a:endParaRPr lang="en-US" dirty="0">
              <a:solidFill>
                <a:schemeClr val="accent4">
                  <a:lumMod val="50000"/>
                </a:schemeClr>
              </a:solidFill>
              <a:cs typeface="B Nazanin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dirty="0" smtClean="0">
                <a:solidFill>
                  <a:srgbClr val="C00000"/>
                </a:solidFill>
                <a:cs typeface="B Nazanin" panose="00000400000000000000" pitchFamily="2" charset="-78"/>
              </a:rPr>
              <a:t>هدف کمی: </a:t>
            </a:r>
            <a:r>
              <a:rPr lang="fa-IR" dirty="0" smtClean="0">
                <a:cs typeface="B Nazanin" panose="00000400000000000000" pitchFamily="2" charset="-78"/>
              </a:rPr>
              <a:t>كاهش ميزان مرگ 30 تا 70 سال به مقدار 10% تا پایان برنامه ششم</a:t>
            </a:r>
          </a:p>
          <a:p>
            <a:pPr algn="r" rtl="1"/>
            <a:r>
              <a:rPr lang="fa-IR" dirty="0" smtClean="0">
                <a:solidFill>
                  <a:schemeClr val="accent5">
                    <a:lumMod val="75000"/>
                  </a:schemeClr>
                </a:solidFill>
                <a:cs typeface="B Nazanin" panose="00000400000000000000" pitchFamily="2" charset="-78"/>
              </a:rPr>
              <a:t>برنامه 1: </a:t>
            </a:r>
            <a:r>
              <a:rPr lang="fa-IR" dirty="0" smtClean="0">
                <a:cs typeface="B Nazanin" panose="00000400000000000000" pitchFamily="2" charset="-78"/>
              </a:rPr>
              <a:t>توانمند سازی زنان و مردان میانسال</a:t>
            </a:r>
            <a:r>
              <a:rPr lang="en-US" dirty="0" smtClean="0">
                <a:cs typeface="B Nazanin" panose="00000400000000000000" pitchFamily="2" charset="-78"/>
              </a:rPr>
              <a:t> </a:t>
            </a:r>
          </a:p>
          <a:p>
            <a:pPr marL="0" indent="0" algn="r" rtl="1">
              <a:buNone/>
            </a:pPr>
            <a:endParaRPr lang="en-US" dirty="0" smtClean="0">
              <a:cs typeface="B Nazanin" panose="00000400000000000000" pitchFamily="2" charset="-78"/>
            </a:endParaRPr>
          </a:p>
          <a:p>
            <a:pPr marL="0" indent="0" algn="r" rtl="1">
              <a:buNone/>
            </a:pP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9911496"/>
              </p:ext>
            </p:extLst>
          </p:nvPr>
        </p:nvGraphicFramePr>
        <p:xfrm>
          <a:off x="734294" y="3449011"/>
          <a:ext cx="10755886" cy="272795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66797">
                  <a:extLst>
                    <a:ext uri="{9D8B030D-6E8A-4147-A177-3AD203B41FA5}">
                      <a16:colId xmlns:a16="http://schemas.microsoft.com/office/drawing/2014/main" val="4125387986"/>
                    </a:ext>
                  </a:extLst>
                </a:gridCol>
                <a:gridCol w="919162">
                  <a:extLst>
                    <a:ext uri="{9D8B030D-6E8A-4147-A177-3AD203B41FA5}">
                      <a16:colId xmlns:a16="http://schemas.microsoft.com/office/drawing/2014/main" val="64560714"/>
                    </a:ext>
                  </a:extLst>
                </a:gridCol>
                <a:gridCol w="2909455">
                  <a:extLst>
                    <a:ext uri="{9D8B030D-6E8A-4147-A177-3AD203B41FA5}">
                      <a16:colId xmlns:a16="http://schemas.microsoft.com/office/drawing/2014/main" val="4282881432"/>
                    </a:ext>
                  </a:extLst>
                </a:gridCol>
                <a:gridCol w="1316182">
                  <a:extLst>
                    <a:ext uri="{9D8B030D-6E8A-4147-A177-3AD203B41FA5}">
                      <a16:colId xmlns:a16="http://schemas.microsoft.com/office/drawing/2014/main" val="2238953188"/>
                    </a:ext>
                  </a:extLst>
                </a:gridCol>
                <a:gridCol w="1343891">
                  <a:extLst>
                    <a:ext uri="{9D8B030D-6E8A-4147-A177-3AD203B41FA5}">
                      <a16:colId xmlns:a16="http://schemas.microsoft.com/office/drawing/2014/main" val="232519412"/>
                    </a:ext>
                  </a:extLst>
                </a:gridCol>
                <a:gridCol w="3200399">
                  <a:extLst>
                    <a:ext uri="{9D8B030D-6E8A-4147-A177-3AD203B41FA5}">
                      <a16:colId xmlns:a16="http://schemas.microsoft.com/office/drawing/2014/main" val="234091188"/>
                    </a:ext>
                  </a:extLst>
                </a:gridCol>
              </a:tblGrid>
              <a:tr h="477392">
                <a:tc>
                  <a:txBody>
                    <a:bodyPr/>
                    <a:lstStyle/>
                    <a:p>
                      <a:pPr algn="ctr"/>
                      <a:r>
                        <a:rPr lang="fa-IR" b="1" dirty="0" smtClean="0">
                          <a:cs typeface="B Nazanin" panose="00000400000000000000" pitchFamily="2" charset="-78"/>
                        </a:rPr>
                        <a:t>پایان</a:t>
                      </a:r>
                      <a:endParaRPr lang="en-US" b="1" dirty="0">
                        <a:cs typeface="B Nazanin" panose="00000400000000000000" pitchFamily="2" charset="-78"/>
                      </a:endParaRP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b="1" dirty="0" smtClean="0">
                          <a:cs typeface="B Nazanin" panose="00000400000000000000" pitchFamily="2" charset="-78"/>
                        </a:rPr>
                        <a:t>شروع</a:t>
                      </a:r>
                      <a:endParaRPr lang="en-US" b="1" dirty="0">
                        <a:cs typeface="B Nazanin" panose="00000400000000000000" pitchFamily="2" charset="-78"/>
                      </a:endParaRP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b="1" dirty="0" smtClean="0">
                          <a:cs typeface="B Nazanin" panose="00000400000000000000" pitchFamily="2" charset="-78"/>
                        </a:rPr>
                        <a:t>ستادی/ دانشگاهی</a:t>
                      </a:r>
                      <a:endParaRPr lang="en-US" b="1" dirty="0">
                        <a:cs typeface="B Nazanin" panose="00000400000000000000" pitchFamily="2" charset="-78"/>
                      </a:endParaRP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b="1" dirty="0" smtClean="0">
                          <a:cs typeface="B Nazanin" panose="00000400000000000000" pitchFamily="2" charset="-78"/>
                        </a:rPr>
                        <a:t>پایان</a:t>
                      </a:r>
                      <a:endParaRPr lang="en-US" b="1" dirty="0">
                        <a:cs typeface="B Nazanin" panose="00000400000000000000" pitchFamily="2" charset="-78"/>
                      </a:endParaRP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b="1" dirty="0" smtClean="0">
                          <a:cs typeface="B Nazanin" panose="00000400000000000000" pitchFamily="2" charset="-78"/>
                        </a:rPr>
                        <a:t>شروع</a:t>
                      </a:r>
                      <a:endParaRPr lang="en-US" b="1" dirty="0">
                        <a:cs typeface="B Nazanin" panose="00000400000000000000" pitchFamily="2" charset="-78"/>
                      </a:endParaRP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b="1" dirty="0" smtClean="0">
                          <a:cs typeface="B Nazanin" panose="00000400000000000000" pitchFamily="2" charset="-78"/>
                        </a:rPr>
                        <a:t>ستاد وزارتخانه</a:t>
                      </a:r>
                      <a:endParaRPr lang="en-US" b="1" dirty="0">
                        <a:cs typeface="B Nazanin" panose="00000400000000000000" pitchFamily="2" charset="-78"/>
                      </a:endParaRP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5214002"/>
                  </a:ext>
                </a:extLst>
              </a:tr>
              <a:tr h="88658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1399/09/10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1399/09/1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rtl="1"/>
                      <a:r>
                        <a:rPr lang="fa-IR" dirty="0" smtClean="0">
                          <a:solidFill>
                            <a:schemeClr val="tx1"/>
                          </a:solidFill>
                          <a:cs typeface="B Nazanin" panose="00000400000000000000" pitchFamily="2" charset="-78"/>
                        </a:rPr>
                        <a:t>برگزاری هفته ملی سلامت بانوان ایران و ارسال گزارش آن</a:t>
                      </a:r>
                      <a:endParaRPr lang="en-US" dirty="0">
                        <a:solidFill>
                          <a:schemeClr val="tx1"/>
                        </a:solidFill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1399/10/10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1399/10/01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solidFill>
                            <a:schemeClr val="tx1"/>
                          </a:solidFill>
                          <a:cs typeface="B Nazanin" panose="00000400000000000000" pitchFamily="2" charset="-78"/>
                        </a:rPr>
                        <a:t>برگزاری  دو برنامه آموزشی استانداردهای برگزاری کمپین های سلامت</a:t>
                      </a:r>
                      <a:endParaRPr lang="en-US" dirty="0">
                        <a:solidFill>
                          <a:schemeClr val="tx1"/>
                        </a:solidFill>
                        <a:cs typeface="B Nazanin" panose="00000400000000000000" pitchFamily="2" charset="-7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49720440"/>
                  </a:ext>
                </a:extLst>
              </a:tr>
              <a:tr h="68198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1399/12/10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1399/12/1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rtl="1"/>
                      <a:r>
                        <a:rPr lang="fa-IR" dirty="0" smtClean="0">
                          <a:solidFill>
                            <a:schemeClr val="tx1"/>
                          </a:solidFill>
                          <a:cs typeface="B Nazanin" panose="00000400000000000000" pitchFamily="2" charset="-78"/>
                        </a:rPr>
                        <a:t>برگزاری هفته ملی سلامت مردان ایران و ارسال گزارش آن</a:t>
                      </a:r>
                      <a:endParaRPr lang="en-US" dirty="0">
                        <a:solidFill>
                          <a:schemeClr val="tx1"/>
                        </a:solidFill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1399/05/10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1399/05/01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solidFill>
                            <a:schemeClr val="tx1"/>
                          </a:solidFill>
                          <a:cs typeface="B Nazanin" panose="00000400000000000000" pitchFamily="2" charset="-78"/>
                        </a:rPr>
                        <a:t>انتشار نتایج ارزشیابی خود مراقبتی میانسالان</a:t>
                      </a:r>
                      <a:endParaRPr lang="en-US" dirty="0">
                        <a:solidFill>
                          <a:schemeClr val="tx1"/>
                        </a:solidFill>
                        <a:cs typeface="B Nazanin" panose="00000400000000000000" pitchFamily="2" charset="-7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72567109"/>
                  </a:ext>
                </a:extLst>
              </a:tr>
              <a:tr h="681988">
                <a:tc gridSpan="3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1399/08/10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1399/08/01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cs typeface="B Nazanin" panose="00000400000000000000" pitchFamily="2" charset="-78"/>
                        </a:rPr>
                        <a:t>بازنگری مداخلات خود مراقبتی بر اساس نتایج ارزشیابی و اجرای آن</a:t>
                      </a:r>
                      <a:endParaRPr lang="en-US" dirty="0">
                        <a:cs typeface="B Nazanin" panose="00000400000000000000" pitchFamily="2" charset="-7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168666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54652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dirty="0" smtClean="0">
                <a:solidFill>
                  <a:schemeClr val="accent4">
                    <a:lumMod val="50000"/>
                  </a:schemeClr>
                </a:solidFill>
                <a:cs typeface="B Nazanin" panose="00000400000000000000" pitchFamily="2" charset="-78"/>
              </a:rPr>
              <a:t>هدف کلی 1: افزایش امید زندگی سالم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39480"/>
            <a:ext cx="10515600" cy="4351338"/>
          </a:xfrm>
        </p:spPr>
        <p:txBody>
          <a:bodyPr/>
          <a:lstStyle/>
          <a:p>
            <a:pPr algn="r" rtl="1"/>
            <a:r>
              <a:rPr lang="fa-IR" dirty="0" smtClean="0">
                <a:solidFill>
                  <a:srgbClr val="C00000"/>
                </a:solidFill>
                <a:cs typeface="B Nazanin" panose="00000400000000000000" pitchFamily="2" charset="-78"/>
              </a:rPr>
              <a:t>هدف کمی: </a:t>
            </a:r>
            <a:r>
              <a:rPr lang="fa-IR" dirty="0" smtClean="0">
                <a:cs typeface="B Nazanin" panose="00000400000000000000" pitchFamily="2" charset="-78"/>
              </a:rPr>
              <a:t>كاهش ميزان مرگ 30 تا 70 سال به مقدار 10% تا پایان برنامه ششم</a:t>
            </a:r>
          </a:p>
          <a:p>
            <a:pPr algn="r" rtl="1"/>
            <a:r>
              <a:rPr lang="fa-IR" dirty="0" smtClean="0">
                <a:solidFill>
                  <a:schemeClr val="accent5">
                    <a:lumMod val="75000"/>
                  </a:schemeClr>
                </a:solidFill>
                <a:cs typeface="B Nazanin" panose="00000400000000000000" pitchFamily="2" charset="-78"/>
              </a:rPr>
              <a:t>برنامه 2: </a:t>
            </a:r>
            <a:r>
              <a:rPr lang="fa-IR" dirty="0" smtClean="0">
                <a:cs typeface="B Nazanin" panose="00000400000000000000" pitchFamily="2" charset="-78"/>
              </a:rPr>
              <a:t>ترویج شیوه زندگی سالم میانسالان</a:t>
            </a:r>
          </a:p>
          <a:p>
            <a:pPr marL="0" indent="0" algn="r" rtl="1">
              <a:buNone/>
            </a:pPr>
            <a:endParaRPr lang="fa-IR" dirty="0">
              <a:cs typeface="B Nazanin" panose="00000400000000000000" pitchFamily="2" charset="-78"/>
            </a:endParaRPr>
          </a:p>
          <a:p>
            <a:pPr marL="0" indent="0" algn="r" rtl="1">
              <a:buNone/>
            </a:pPr>
            <a:endParaRPr lang="en-US" dirty="0" smtClean="0">
              <a:cs typeface="B Nazanin" panose="00000400000000000000" pitchFamily="2" charset="-78"/>
            </a:endParaRP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0925025"/>
              </p:ext>
            </p:extLst>
          </p:nvPr>
        </p:nvGraphicFramePr>
        <p:xfrm>
          <a:off x="1662546" y="3186547"/>
          <a:ext cx="9476508" cy="2715490"/>
        </p:xfrm>
        <a:graphic>
          <a:graphicData uri="http://schemas.openxmlformats.org/drawingml/2006/table">
            <a:tbl>
              <a:tblPr rtl="1">
                <a:tableStyleId>{5C22544A-7EE6-4342-B048-85BDC9FD1C3A}</a:tableStyleId>
              </a:tblPr>
              <a:tblGrid>
                <a:gridCol w="5375563">
                  <a:extLst>
                    <a:ext uri="{9D8B030D-6E8A-4147-A177-3AD203B41FA5}">
                      <a16:colId xmlns:a16="http://schemas.microsoft.com/office/drawing/2014/main" val="1744296834"/>
                    </a:ext>
                  </a:extLst>
                </a:gridCol>
                <a:gridCol w="2008909">
                  <a:extLst>
                    <a:ext uri="{9D8B030D-6E8A-4147-A177-3AD203B41FA5}">
                      <a16:colId xmlns:a16="http://schemas.microsoft.com/office/drawing/2014/main" val="3510350702"/>
                    </a:ext>
                  </a:extLst>
                </a:gridCol>
                <a:gridCol w="2092036">
                  <a:extLst>
                    <a:ext uri="{9D8B030D-6E8A-4147-A177-3AD203B41FA5}">
                      <a16:colId xmlns:a16="http://schemas.microsoft.com/office/drawing/2014/main" val="2958288407"/>
                    </a:ext>
                  </a:extLst>
                </a:gridCol>
              </a:tblGrid>
              <a:tr h="482692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B Nazanin" panose="00000400000000000000" pitchFamily="2" charset="-78"/>
                        </a:rPr>
                        <a:t>ستاد وزارتخانه</a:t>
                      </a:r>
                      <a:endParaRPr lang="fa-IR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b="1" dirty="0" smtClean="0">
                          <a:cs typeface="B Nazanin" panose="00000400000000000000" pitchFamily="2" charset="-78"/>
                        </a:rPr>
                        <a:t>شروع</a:t>
                      </a:r>
                      <a:endParaRPr lang="en-US" b="1" dirty="0">
                        <a:cs typeface="B Nazanin" panose="000004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b="1" dirty="0" smtClean="0">
                          <a:cs typeface="B Nazanin" panose="00000400000000000000" pitchFamily="2" charset="-78"/>
                        </a:rPr>
                        <a:t>پایان</a:t>
                      </a:r>
                      <a:endParaRPr lang="en-US" b="1" dirty="0">
                        <a:cs typeface="B Nazanin" panose="000004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7894957"/>
                  </a:ext>
                </a:extLst>
              </a:tr>
              <a:tr h="744266">
                <a:tc>
                  <a:txBody>
                    <a:bodyPr/>
                    <a:lstStyle/>
                    <a:p>
                      <a:pPr lvl="1" algn="r" rtl="1" fontAlgn="ctr"/>
                      <a:r>
                        <a:rPr lang="fa-IR" sz="2000" u="none" strike="noStrike" dirty="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تدوین و چاپ کتاب مشاوره برای تغییر رفتار ویژه ارائه دهندگان خدمات</a:t>
                      </a:r>
                      <a:endParaRPr lang="fa-IR" sz="2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1399/10/01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1399/10/10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35684569"/>
                  </a:ext>
                </a:extLst>
              </a:tr>
              <a:tr h="744266">
                <a:tc>
                  <a:txBody>
                    <a:bodyPr/>
                    <a:lstStyle/>
                    <a:p>
                      <a:pPr lvl="1" algn="r" rtl="1" fontAlgn="ctr"/>
                      <a:r>
                        <a:rPr lang="fa-IR" sz="2000" u="none" strike="noStrike" dirty="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برنامه آموزشی شیوه زندگی سالم برای داوطلبان بهداشت</a:t>
                      </a:r>
                      <a:endParaRPr lang="fa-IR" sz="2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1399/07/01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1399/07/10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81331660"/>
                  </a:ext>
                </a:extLst>
              </a:tr>
              <a:tr h="744266">
                <a:tc>
                  <a:txBody>
                    <a:bodyPr/>
                    <a:lstStyle/>
                    <a:p>
                      <a:pPr lvl="1" algn="r" rtl="1" fontAlgn="ctr"/>
                      <a:r>
                        <a:rPr lang="fa-IR" sz="2000" u="none" strike="noStrike" dirty="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تدوین محتوای آموزشی شیوه زندگی سالم برای بهورز</a:t>
                      </a:r>
                      <a:endParaRPr lang="fa-IR" sz="2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1399/11/01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1399/11/10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342255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41028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fa-IR" sz="3600" dirty="0" smtClean="0">
                <a:solidFill>
                  <a:schemeClr val="accent4">
                    <a:lumMod val="50000"/>
                  </a:schemeClr>
                </a:solidFill>
                <a:cs typeface="B Nazanin" panose="00000400000000000000" pitchFamily="2" charset="-78"/>
              </a:rPr>
              <a:t>هدف کلی 2: ارتقای سلامت همه‌جانبه در ابعاد جسمی- روانی و اجتماعی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34680"/>
            <a:ext cx="10515600" cy="4351338"/>
          </a:xfrm>
        </p:spPr>
        <p:txBody>
          <a:bodyPr/>
          <a:lstStyle/>
          <a:p>
            <a:pPr algn="r" rtl="1"/>
            <a:r>
              <a:rPr lang="fa-IR" dirty="0" smtClean="0">
                <a:solidFill>
                  <a:srgbClr val="C00000"/>
                </a:solidFill>
                <a:cs typeface="B Nazanin" panose="00000400000000000000" pitchFamily="2" charset="-78"/>
              </a:rPr>
              <a:t>هدف کمی: </a:t>
            </a:r>
            <a:r>
              <a:rPr lang="fa-IR" dirty="0" smtClean="0">
                <a:cs typeface="B Nazanin" panose="00000400000000000000" pitchFamily="2" charset="-78"/>
              </a:rPr>
              <a:t>افزایش پوشش مراقبت ‌گروه های سنی به میزان 5 % سال پایه</a:t>
            </a:r>
          </a:p>
          <a:p>
            <a:pPr algn="r" rtl="1"/>
            <a:r>
              <a:rPr lang="fa-IR" dirty="0" smtClean="0">
                <a:solidFill>
                  <a:schemeClr val="accent5">
                    <a:lumMod val="75000"/>
                  </a:schemeClr>
                </a:solidFill>
                <a:cs typeface="B Nazanin" panose="00000400000000000000" pitchFamily="2" charset="-78"/>
              </a:rPr>
              <a:t>برنامه : </a:t>
            </a:r>
            <a:r>
              <a:rPr lang="fa-IR" dirty="0" smtClean="0">
                <a:cs typeface="B Nazanin" panose="00000400000000000000" pitchFamily="2" charset="-78"/>
              </a:rPr>
              <a:t>اجرای برنامه سلامت زنان و مردان میانسال</a:t>
            </a:r>
          </a:p>
          <a:p>
            <a:pPr marL="0" indent="0" algn="r" rtl="1">
              <a:buNone/>
            </a:pPr>
            <a:endParaRPr lang="fa-IR" dirty="0" smtClean="0">
              <a:cs typeface="B Nazanin" panose="00000400000000000000" pitchFamily="2" charset="-78"/>
            </a:endParaRP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0861490"/>
              </p:ext>
            </p:extLst>
          </p:nvPr>
        </p:nvGraphicFramePr>
        <p:xfrm>
          <a:off x="1087582" y="2700861"/>
          <a:ext cx="10016835" cy="39121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90252">
                  <a:extLst>
                    <a:ext uri="{9D8B030D-6E8A-4147-A177-3AD203B41FA5}">
                      <a16:colId xmlns:a16="http://schemas.microsoft.com/office/drawing/2014/main" val="2182138555"/>
                    </a:ext>
                  </a:extLst>
                </a:gridCol>
                <a:gridCol w="1842655">
                  <a:extLst>
                    <a:ext uri="{9D8B030D-6E8A-4147-A177-3AD203B41FA5}">
                      <a16:colId xmlns:a16="http://schemas.microsoft.com/office/drawing/2014/main" val="1234337649"/>
                    </a:ext>
                  </a:extLst>
                </a:gridCol>
                <a:gridCol w="6483928">
                  <a:extLst>
                    <a:ext uri="{9D8B030D-6E8A-4147-A177-3AD203B41FA5}">
                      <a16:colId xmlns:a16="http://schemas.microsoft.com/office/drawing/2014/main" val="2173368048"/>
                    </a:ext>
                  </a:extLst>
                </a:gridCol>
              </a:tblGrid>
              <a:tr h="391217">
                <a:tc>
                  <a:txBody>
                    <a:bodyPr/>
                    <a:lstStyle/>
                    <a:p>
                      <a:pPr algn="ctr"/>
                      <a:r>
                        <a:rPr lang="fa-IR" b="1" dirty="0" smtClean="0">
                          <a:solidFill>
                            <a:schemeClr val="tx1"/>
                          </a:solidFill>
                          <a:cs typeface="B Nazanin" panose="00000400000000000000" pitchFamily="2" charset="-78"/>
                        </a:rPr>
                        <a:t>پایان</a:t>
                      </a:r>
                      <a:endParaRPr lang="en-US" b="1" dirty="0">
                        <a:solidFill>
                          <a:schemeClr val="tx1"/>
                        </a:solidFill>
                        <a:cs typeface="B Nazanin" panose="000004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b="1" dirty="0" smtClean="0">
                          <a:solidFill>
                            <a:schemeClr val="tx1"/>
                          </a:solidFill>
                          <a:cs typeface="B Nazanin" panose="00000400000000000000" pitchFamily="2" charset="-78"/>
                        </a:rPr>
                        <a:t>شروع </a:t>
                      </a:r>
                      <a:endParaRPr lang="en-US" b="1" dirty="0">
                        <a:solidFill>
                          <a:schemeClr val="tx1"/>
                        </a:solidFill>
                        <a:cs typeface="B Nazanin" panose="000004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b="1" dirty="0" smtClean="0">
                          <a:solidFill>
                            <a:schemeClr val="tx1"/>
                          </a:solidFill>
                          <a:cs typeface="B Nazanin" panose="00000400000000000000" pitchFamily="2" charset="-78"/>
                        </a:rPr>
                        <a:t>ستاد وزارتخانه</a:t>
                      </a:r>
                      <a:endParaRPr lang="en-US" b="1" dirty="0">
                        <a:solidFill>
                          <a:schemeClr val="tx1"/>
                        </a:solidFill>
                        <a:cs typeface="B Nazanin" panose="000004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2882151"/>
                  </a:ext>
                </a:extLst>
              </a:tr>
              <a:tr h="39121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1399/10/10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1399/10/1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dirty="0" smtClean="0">
                          <a:solidFill>
                            <a:schemeClr val="tx1"/>
                          </a:solidFill>
                          <a:cs typeface="B Nazanin" panose="00000400000000000000" pitchFamily="2" charset="-78"/>
                        </a:rPr>
                        <a:t>انتشار نتایج فاز اول نظام مراقبت سلامت میانسالان</a:t>
                      </a:r>
                      <a:endParaRPr lang="en-US" dirty="0">
                        <a:solidFill>
                          <a:schemeClr val="tx1"/>
                        </a:solidFill>
                        <a:cs typeface="B Nazanin" panose="000004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11675767"/>
                  </a:ext>
                </a:extLst>
              </a:tr>
              <a:tr h="39121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1399/07/10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1399/07/1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dirty="0" smtClean="0">
                          <a:solidFill>
                            <a:schemeClr val="tx1"/>
                          </a:solidFill>
                          <a:cs typeface="B Nazanin" panose="00000400000000000000" pitchFamily="2" charset="-78"/>
                        </a:rPr>
                        <a:t>انتشار نتایج سند ملی سلامت مردان</a:t>
                      </a:r>
                      <a:endParaRPr lang="en-US" dirty="0">
                        <a:solidFill>
                          <a:schemeClr val="tx1"/>
                        </a:solidFill>
                        <a:cs typeface="B Nazanin" panose="000004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54846348"/>
                  </a:ext>
                </a:extLst>
              </a:tr>
              <a:tr h="39121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1399/09/10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1399/09/1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dirty="0" smtClean="0">
                          <a:solidFill>
                            <a:schemeClr val="tx1"/>
                          </a:solidFill>
                          <a:cs typeface="B Nazanin" panose="00000400000000000000" pitchFamily="2" charset="-78"/>
                        </a:rPr>
                        <a:t>پیگیری تصویب سند ملی سلامت مردان</a:t>
                      </a:r>
                      <a:endParaRPr lang="en-US" dirty="0">
                        <a:solidFill>
                          <a:schemeClr val="tx1"/>
                        </a:solidFill>
                        <a:cs typeface="B Nazanin" panose="000004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14229391"/>
                  </a:ext>
                </a:extLst>
              </a:tr>
              <a:tr h="39121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1399/12/10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1399/12/1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dirty="0" smtClean="0">
                          <a:solidFill>
                            <a:schemeClr val="tx1"/>
                          </a:solidFill>
                          <a:cs typeface="B Nazanin" panose="00000400000000000000" pitchFamily="2" charset="-78"/>
                        </a:rPr>
                        <a:t>اجرای مداخلات پیش بینی شده در سند ملی سلامت مردان</a:t>
                      </a:r>
                      <a:endParaRPr lang="en-US" dirty="0">
                        <a:solidFill>
                          <a:schemeClr val="tx1"/>
                        </a:solidFill>
                        <a:cs typeface="B Nazanin" panose="000004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4541536"/>
                  </a:ext>
                </a:extLst>
              </a:tr>
              <a:tr h="39121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1399/09/10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1399/09/1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dirty="0" smtClean="0">
                          <a:solidFill>
                            <a:schemeClr val="tx1"/>
                          </a:solidFill>
                          <a:cs typeface="B Nazanin" panose="00000400000000000000" pitchFamily="2" charset="-78"/>
                        </a:rPr>
                        <a:t>تشکیل کارگروه سلامت مردان برای مدیریت اجرای مصوبات سند ملی سلامت مردان</a:t>
                      </a:r>
                      <a:endParaRPr lang="en-US" dirty="0">
                        <a:solidFill>
                          <a:schemeClr val="tx1"/>
                        </a:solidFill>
                        <a:cs typeface="B Nazanin" panose="000004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43633647"/>
                  </a:ext>
                </a:extLst>
              </a:tr>
              <a:tr h="39121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1399/07/10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1399/07/1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dirty="0" smtClean="0">
                          <a:solidFill>
                            <a:schemeClr val="tx1"/>
                          </a:solidFill>
                          <a:cs typeface="B Nazanin" panose="00000400000000000000" pitchFamily="2" charset="-78"/>
                        </a:rPr>
                        <a:t>نهایی سازی بوکلت غیر پزشک میانسالان</a:t>
                      </a:r>
                      <a:endParaRPr lang="en-US" dirty="0">
                        <a:solidFill>
                          <a:schemeClr val="tx1"/>
                        </a:solidFill>
                        <a:cs typeface="B Nazanin" panose="000004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40742373"/>
                  </a:ext>
                </a:extLst>
              </a:tr>
              <a:tr h="39121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1399/12/10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1399/12/1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dirty="0" smtClean="0">
                          <a:solidFill>
                            <a:schemeClr val="tx1"/>
                          </a:solidFill>
                          <a:cs typeface="B Nazanin" panose="00000400000000000000" pitchFamily="2" charset="-78"/>
                        </a:rPr>
                        <a:t>نهایی سازی بوکلت پزشک میانسالان</a:t>
                      </a:r>
                      <a:endParaRPr lang="en-US" dirty="0">
                        <a:solidFill>
                          <a:schemeClr val="tx1"/>
                        </a:solidFill>
                        <a:cs typeface="B Nazanin" panose="000004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76171723"/>
                  </a:ext>
                </a:extLst>
              </a:tr>
              <a:tr h="39121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1399/10/10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1399/10/1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dirty="0" smtClean="0">
                          <a:solidFill>
                            <a:schemeClr val="tx1"/>
                          </a:solidFill>
                          <a:cs typeface="B Nazanin" panose="00000400000000000000" pitchFamily="2" charset="-78"/>
                        </a:rPr>
                        <a:t>اجرای دو برنامه آموزشی بوکلت میانسالان</a:t>
                      </a:r>
                      <a:endParaRPr lang="en-US" dirty="0">
                        <a:solidFill>
                          <a:schemeClr val="tx1"/>
                        </a:solidFill>
                        <a:cs typeface="B Nazanin" panose="000004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13422562"/>
                  </a:ext>
                </a:extLst>
              </a:tr>
              <a:tr h="39121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1399/12/10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1399/12/1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dirty="0" smtClean="0">
                          <a:solidFill>
                            <a:schemeClr val="tx1"/>
                          </a:solidFill>
                          <a:cs typeface="B Nazanin" panose="00000400000000000000" pitchFamily="2" charset="-78"/>
                        </a:rPr>
                        <a:t>پیگیری و اجرای مصوبات سند سلامت زنان</a:t>
                      </a:r>
                      <a:endParaRPr lang="en-US" dirty="0">
                        <a:solidFill>
                          <a:schemeClr val="tx1"/>
                        </a:solidFill>
                        <a:cs typeface="B Nazanin" panose="000004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440418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98112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81784"/>
          </a:xfrm>
        </p:spPr>
        <p:txBody>
          <a:bodyPr>
            <a:normAutofit/>
          </a:bodyPr>
          <a:lstStyle/>
          <a:p>
            <a:pPr algn="r" rtl="1"/>
            <a:r>
              <a:rPr lang="fa-IR" sz="3600" dirty="0">
                <a:solidFill>
                  <a:schemeClr val="accent4">
                    <a:lumMod val="50000"/>
                  </a:schemeClr>
                </a:solidFill>
                <a:cs typeface="B Nazanin" panose="00000400000000000000" pitchFamily="2" charset="-78"/>
              </a:rPr>
              <a:t>هدف کلی 2: ارتقای سلامت همه‌جانبه در ابعاد جسمی- روانی و اجتماعی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46910"/>
            <a:ext cx="10515600" cy="4351338"/>
          </a:xfrm>
        </p:spPr>
        <p:txBody>
          <a:bodyPr/>
          <a:lstStyle/>
          <a:p>
            <a:pPr algn="r" rtl="1"/>
            <a:r>
              <a:rPr lang="fa-IR" dirty="0" smtClean="0">
                <a:solidFill>
                  <a:srgbClr val="C00000"/>
                </a:solidFill>
                <a:cs typeface="B Nazanin" panose="00000400000000000000" pitchFamily="2" charset="-78"/>
              </a:rPr>
              <a:t>هدف کمی: </a:t>
            </a:r>
            <a:r>
              <a:rPr lang="fa-IR" dirty="0" smtClean="0">
                <a:cs typeface="B Nazanin" panose="00000400000000000000" pitchFamily="2" charset="-78"/>
              </a:rPr>
              <a:t>افزایش پوشش مراقبت ‌گروه های سنی به میزان 5 % سال پایه</a:t>
            </a:r>
          </a:p>
          <a:p>
            <a:pPr algn="r" rtl="1"/>
            <a:r>
              <a:rPr lang="fa-IR" dirty="0" smtClean="0">
                <a:solidFill>
                  <a:schemeClr val="accent5">
                    <a:lumMod val="75000"/>
                  </a:schemeClr>
                </a:solidFill>
                <a:cs typeface="B Nazanin" panose="00000400000000000000" pitchFamily="2" charset="-78"/>
              </a:rPr>
              <a:t>برنامه : </a:t>
            </a:r>
            <a:r>
              <a:rPr lang="fa-IR" dirty="0" smtClean="0">
                <a:cs typeface="B Nazanin" panose="00000400000000000000" pitchFamily="2" charset="-78"/>
              </a:rPr>
              <a:t>اجرای برنامه سلامت زنان و مردان میانسال</a:t>
            </a:r>
          </a:p>
          <a:p>
            <a:pPr marL="0" indent="0" algn="r" rtl="1">
              <a:buNone/>
            </a:pPr>
            <a:endParaRPr lang="fa-IR" dirty="0">
              <a:cs typeface="B Nazanin" panose="00000400000000000000" pitchFamily="2" charset="-78"/>
            </a:endParaRPr>
          </a:p>
          <a:p>
            <a:pPr marL="0" indent="0" algn="r" rtl="1">
              <a:buNone/>
            </a:pPr>
            <a:endParaRPr lang="fa-IR" dirty="0" smtClean="0">
              <a:cs typeface="B Nazanin" panose="00000400000000000000" pitchFamily="2" charset="-78"/>
            </a:endParaRPr>
          </a:p>
          <a:p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3642931"/>
              </p:ext>
            </p:extLst>
          </p:nvPr>
        </p:nvGraphicFramePr>
        <p:xfrm>
          <a:off x="921328" y="2784734"/>
          <a:ext cx="10432472" cy="310344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59527">
                  <a:extLst>
                    <a:ext uri="{9D8B030D-6E8A-4147-A177-3AD203B41FA5}">
                      <a16:colId xmlns:a16="http://schemas.microsoft.com/office/drawing/2014/main" val="4185977651"/>
                    </a:ext>
                  </a:extLst>
                </a:gridCol>
                <a:gridCol w="1759527">
                  <a:extLst>
                    <a:ext uri="{9D8B030D-6E8A-4147-A177-3AD203B41FA5}">
                      <a16:colId xmlns:a16="http://schemas.microsoft.com/office/drawing/2014/main" val="782482217"/>
                    </a:ext>
                  </a:extLst>
                </a:gridCol>
                <a:gridCol w="6913418">
                  <a:extLst>
                    <a:ext uri="{9D8B030D-6E8A-4147-A177-3AD203B41FA5}">
                      <a16:colId xmlns:a16="http://schemas.microsoft.com/office/drawing/2014/main" val="61317564"/>
                    </a:ext>
                  </a:extLst>
                </a:gridCol>
              </a:tblGrid>
              <a:tr h="437506">
                <a:tc>
                  <a:txBody>
                    <a:bodyPr/>
                    <a:lstStyle/>
                    <a:p>
                      <a:pPr algn="ctr"/>
                      <a:r>
                        <a:rPr lang="fa-IR" b="1" dirty="0" smtClean="0">
                          <a:cs typeface="B Nazanin" panose="00000400000000000000" pitchFamily="2" charset="-78"/>
                        </a:rPr>
                        <a:t>شروع</a:t>
                      </a:r>
                      <a:endParaRPr lang="en-US" b="1" dirty="0">
                        <a:cs typeface="B Nazanin" panose="000004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b="1" dirty="0" smtClean="0">
                          <a:cs typeface="B Nazanin" panose="00000400000000000000" pitchFamily="2" charset="-78"/>
                        </a:rPr>
                        <a:t>پایان</a:t>
                      </a:r>
                      <a:endParaRPr lang="en-US" b="1" dirty="0">
                        <a:cs typeface="B Nazanin" panose="000004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b="1" dirty="0" smtClean="0">
                          <a:cs typeface="B Nazanin" panose="00000400000000000000" pitchFamily="2" charset="-78"/>
                        </a:rPr>
                        <a:t>دانشگاهی</a:t>
                      </a:r>
                      <a:endParaRPr lang="en-US" b="1" dirty="0">
                        <a:cs typeface="B Nazanin" panose="000004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4640444"/>
                  </a:ext>
                </a:extLst>
              </a:tr>
              <a:tr h="74281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1399/08/01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1399/08/10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/>
                      <a:r>
                        <a:rPr lang="fa-IR" dirty="0" smtClean="0">
                          <a:cs typeface="B Nazanin" panose="00000400000000000000" pitchFamily="2" charset="-78"/>
                        </a:rPr>
                        <a:t>رصد و تحلیل داده های خدمات ادغام یافته سلامت میانسالان در نیمه اول سال 99 و گزارش آن</a:t>
                      </a:r>
                      <a:endParaRPr lang="en-US" dirty="0">
                        <a:cs typeface="B Nazanin" panose="000004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49565147"/>
                  </a:ext>
                </a:extLst>
              </a:tr>
              <a:tr h="74281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1399/07/01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1399/07/10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/>
                      <a:r>
                        <a:rPr lang="fa-IR" dirty="0" smtClean="0">
                          <a:cs typeface="B Nazanin" panose="00000400000000000000" pitchFamily="2" charset="-78"/>
                        </a:rPr>
                        <a:t>پایش خدمات ادغام یافته سلامت میانسالان در نیمه اول سال 99 و گزارش آن بر اساس استانداردهای ارسالی</a:t>
                      </a:r>
                      <a:endParaRPr lang="en-US" dirty="0">
                        <a:cs typeface="B Nazanin" panose="000004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65467665"/>
                  </a:ext>
                </a:extLst>
              </a:tr>
              <a:tr h="74281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1399/12/01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1399/12/10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/>
                      <a:r>
                        <a:rPr lang="fa-IR" dirty="0" smtClean="0">
                          <a:cs typeface="B Nazanin" panose="00000400000000000000" pitchFamily="2" charset="-78"/>
                        </a:rPr>
                        <a:t>پایش خدمات ادغام یافته سلامت میانسالان در نیمه دوم سال 99 و گزارش آن بر اساس استانداردهای ارسالی</a:t>
                      </a:r>
                      <a:endParaRPr lang="en-US" dirty="0">
                        <a:cs typeface="B Nazanin" panose="000004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96738740"/>
                  </a:ext>
                </a:extLst>
              </a:tr>
              <a:tr h="43750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1399/12/01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1399/12/10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/>
                      <a:r>
                        <a:rPr lang="fa-IR" dirty="0" smtClean="0">
                          <a:cs typeface="B Nazanin" panose="00000400000000000000" pitchFamily="2" charset="-78"/>
                        </a:rPr>
                        <a:t>ارائه خدمات ادغام یافته سلامت میانسالان برای شاغلین و گزارش اقدامات انجام شده</a:t>
                      </a:r>
                      <a:endParaRPr lang="en-US" dirty="0">
                        <a:cs typeface="B Nazanin" panose="000004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945092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64364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sz="3600" dirty="0">
                <a:solidFill>
                  <a:schemeClr val="accent4">
                    <a:lumMod val="50000"/>
                  </a:schemeClr>
                </a:solidFill>
                <a:cs typeface="B Nazanin" panose="00000400000000000000" pitchFamily="2" charset="-78"/>
              </a:rPr>
              <a:t>هدف کلی 2: ارتقای سلامت همه‌جانبه در ابعاد جسمی- روانی و اجتماعی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dirty="0" smtClean="0">
                <a:solidFill>
                  <a:srgbClr val="C00000"/>
                </a:solidFill>
                <a:cs typeface="B Nazanin" panose="00000400000000000000" pitchFamily="2" charset="-78"/>
              </a:rPr>
              <a:t>هدف کمی: </a:t>
            </a:r>
            <a:r>
              <a:rPr lang="fa-IR" dirty="0" smtClean="0">
                <a:cs typeface="B Nazanin" panose="00000400000000000000" pitchFamily="2" charset="-78"/>
              </a:rPr>
              <a:t>افزایش پوشش مراقبت ‌گروه های سنی به میزان 5 % سال پایه</a:t>
            </a:r>
          </a:p>
          <a:p>
            <a:pPr algn="r" rtl="1"/>
            <a:r>
              <a:rPr lang="fa-IR" dirty="0" smtClean="0">
                <a:solidFill>
                  <a:schemeClr val="accent5">
                    <a:lumMod val="75000"/>
                  </a:schemeClr>
                </a:solidFill>
                <a:cs typeface="B Nazanin" panose="00000400000000000000" pitchFamily="2" charset="-78"/>
              </a:rPr>
              <a:t>برنامه : </a:t>
            </a:r>
            <a:r>
              <a:rPr lang="fa-IR" dirty="0" smtClean="0">
                <a:cs typeface="B Nazanin" panose="00000400000000000000" pitchFamily="2" charset="-78"/>
              </a:rPr>
              <a:t>اجرای برنامه سلامت زنان و مردان میانسال</a:t>
            </a:r>
          </a:p>
          <a:p>
            <a:pPr marL="0" indent="0" algn="r" rtl="1">
              <a:buNone/>
            </a:pPr>
            <a:endParaRPr lang="fa-IR" dirty="0" smtClean="0">
              <a:cs typeface="B Nazanin" panose="00000400000000000000" pitchFamily="2" charset="-78"/>
            </a:endParaRP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0409483"/>
              </p:ext>
            </p:extLst>
          </p:nvPr>
        </p:nvGraphicFramePr>
        <p:xfrm>
          <a:off x="692728" y="3241194"/>
          <a:ext cx="10491087" cy="291816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52049">
                  <a:extLst>
                    <a:ext uri="{9D8B030D-6E8A-4147-A177-3AD203B41FA5}">
                      <a16:colId xmlns:a16="http://schemas.microsoft.com/office/drawing/2014/main" val="1844109377"/>
                    </a:ext>
                  </a:extLst>
                </a:gridCol>
                <a:gridCol w="1269478">
                  <a:extLst>
                    <a:ext uri="{9D8B030D-6E8A-4147-A177-3AD203B41FA5}">
                      <a16:colId xmlns:a16="http://schemas.microsoft.com/office/drawing/2014/main" val="3515758048"/>
                    </a:ext>
                  </a:extLst>
                </a:gridCol>
                <a:gridCol w="3923499">
                  <a:extLst>
                    <a:ext uri="{9D8B030D-6E8A-4147-A177-3AD203B41FA5}">
                      <a16:colId xmlns:a16="http://schemas.microsoft.com/office/drawing/2014/main" val="3776031025"/>
                    </a:ext>
                  </a:extLst>
                </a:gridCol>
                <a:gridCol w="4046061">
                  <a:extLst>
                    <a:ext uri="{9D8B030D-6E8A-4147-A177-3AD203B41FA5}">
                      <a16:colId xmlns:a16="http://schemas.microsoft.com/office/drawing/2014/main" val="1325633316"/>
                    </a:ext>
                  </a:extLst>
                </a:gridCol>
              </a:tblGrid>
              <a:tr h="700192">
                <a:tc>
                  <a:txBody>
                    <a:bodyPr/>
                    <a:lstStyle/>
                    <a:p>
                      <a:pPr algn="ctr"/>
                      <a:r>
                        <a:rPr lang="fa-IR" sz="2000" b="1" dirty="0" smtClean="0">
                          <a:cs typeface="B Nazanin" panose="00000400000000000000" pitchFamily="2" charset="-78"/>
                        </a:rPr>
                        <a:t>شروع</a:t>
                      </a:r>
                      <a:endParaRPr lang="en-US" sz="2000" b="1" dirty="0">
                        <a:cs typeface="B Nazanin" panose="000004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2000" b="1" dirty="0" smtClean="0">
                          <a:cs typeface="B Nazanin" panose="00000400000000000000" pitchFamily="2" charset="-78"/>
                        </a:rPr>
                        <a:t>پایان</a:t>
                      </a:r>
                      <a:endParaRPr lang="en-US" sz="2000" b="1" dirty="0">
                        <a:cs typeface="B Nazanin" panose="000004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2000" b="1" dirty="0" smtClean="0">
                          <a:cs typeface="B Nazanin" panose="00000400000000000000" pitchFamily="2" charset="-78"/>
                        </a:rPr>
                        <a:t>دانشگاهی</a:t>
                      </a:r>
                      <a:endParaRPr lang="en-US" sz="2000" b="1" dirty="0">
                        <a:cs typeface="B Nazanin" panose="000004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2000" b="1" dirty="0" smtClean="0">
                          <a:cs typeface="B Nazanin" panose="00000400000000000000" pitchFamily="2" charset="-78"/>
                        </a:rPr>
                        <a:t>ستاد وزارتخانه</a:t>
                      </a:r>
                      <a:endParaRPr lang="en-US" sz="2000" b="1" dirty="0">
                        <a:cs typeface="B Nazanin" panose="000004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4055568"/>
                  </a:ext>
                </a:extLst>
              </a:tr>
              <a:tr h="49660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1399/04/01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1399/04/10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just" rtl="1"/>
                      <a:r>
                        <a:rPr lang="fa-IR" b="1" dirty="0" smtClean="0">
                          <a:solidFill>
                            <a:srgbClr val="C00000"/>
                          </a:solidFill>
                          <a:cs typeface="B Nazanin" panose="00000400000000000000" pitchFamily="2" charset="-78"/>
                        </a:rPr>
                        <a:t>نظارت بر خدمات، آموزش، رصد و تحلیل داده های میانسالان مبتلا به کرونا (مبتلای قطعی، مشکوک و محتمل ) و مرگ های ناشی از آن به تفکیک زنان و مردان میانسال</a:t>
                      </a:r>
                      <a:endParaRPr lang="en-US" b="1" dirty="0">
                        <a:solidFill>
                          <a:srgbClr val="C00000"/>
                        </a:solidFill>
                        <a:cs typeface="B Nazanin" panose="000004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just" rtl="1"/>
                      <a:r>
                        <a:rPr lang="fa-IR" b="1" dirty="0" smtClean="0">
                          <a:solidFill>
                            <a:schemeClr val="tx1"/>
                          </a:solidFill>
                          <a:cs typeface="B Nazanin" panose="00000400000000000000" pitchFamily="2" charset="-78"/>
                        </a:rPr>
                        <a:t>تدوین  پروتکلهای فعالیت بدنی میانسالان در دوران اپیدمی کووید 19 </a:t>
                      </a:r>
                      <a:endParaRPr lang="en-US" b="1" dirty="0">
                        <a:solidFill>
                          <a:schemeClr val="tx1"/>
                        </a:solidFill>
                        <a:cs typeface="B Nazanin" panose="000004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43652885"/>
                  </a:ext>
                </a:extLst>
              </a:tr>
              <a:tr h="37039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1399/07/01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1399/07/10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678552"/>
                  </a:ext>
                </a:extLst>
              </a:tr>
              <a:tr h="137628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1399/10/01</a:t>
                      </a:r>
                    </a:p>
                    <a:p>
                      <a:endParaRPr lang="en-US" sz="1600" b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1399/10/10</a:t>
                      </a:r>
                    </a:p>
                    <a:p>
                      <a:endParaRPr lang="en-US" sz="16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6247968"/>
                  </a:ext>
                </a:extLst>
              </a:tr>
              <a:tr h="23276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just" rtl="1"/>
                      <a:r>
                        <a:rPr lang="fa-IR" b="1" dirty="0" smtClean="0">
                          <a:solidFill>
                            <a:schemeClr val="tx1"/>
                          </a:solidFill>
                          <a:cs typeface="B Nazanin" panose="00000400000000000000" pitchFamily="2" charset="-78"/>
                        </a:rPr>
                        <a:t>تدوین پروتکلهای ارتباطات بین فردی در خانواده در دوران اپیدمی کورونا</a:t>
                      </a:r>
                      <a:endParaRPr lang="en-US" b="1" dirty="0">
                        <a:solidFill>
                          <a:schemeClr val="tx1"/>
                        </a:solidFill>
                        <a:cs typeface="B Nazanin" panose="000004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12107223"/>
                  </a:ext>
                </a:extLst>
              </a:tr>
              <a:tr h="77186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1399/12/01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1399/12/10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01384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48400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65125"/>
            <a:ext cx="10515600" cy="6199448"/>
          </a:xfrm>
        </p:spPr>
      </p:pic>
    </p:spTree>
    <p:extLst>
      <p:ext uri="{BB962C8B-B14F-4D97-AF65-F5344CB8AC3E}">
        <p14:creationId xmlns:p14="http://schemas.microsoft.com/office/powerpoint/2010/main" val="17114740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 smtClean="0">
                <a:solidFill>
                  <a:schemeClr val="accent2">
                    <a:lumMod val="50000"/>
                  </a:schemeClr>
                </a:solidFill>
                <a:cs typeface="B Nazanin" panose="00000400000000000000" pitchFamily="2" charset="-78"/>
              </a:rPr>
              <a:t>سامانه برنامه عملیاتی - 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cs typeface="B Nazanin" panose="00000400000000000000" pitchFamily="2" charset="-78"/>
              </a:rPr>
              <a:t>HOP</a:t>
            </a:r>
            <a:endParaRPr lang="en-US" dirty="0">
              <a:solidFill>
                <a:schemeClr val="accent2">
                  <a:lumMod val="50000"/>
                </a:schemeClr>
              </a:solidFill>
              <a:cs typeface="B Nazanin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1782" y="1520824"/>
            <a:ext cx="11388436" cy="5032375"/>
          </a:xfrm>
        </p:spPr>
        <p:txBody>
          <a:bodyPr>
            <a:normAutofit/>
          </a:bodyPr>
          <a:lstStyle/>
          <a:p>
            <a:pPr algn="r" rtl="1">
              <a:lnSpc>
                <a:spcPct val="125000"/>
              </a:lnSpc>
              <a:spcBef>
                <a:spcPts val="0"/>
              </a:spcBef>
            </a:pPr>
            <a:r>
              <a:rPr lang="fa-IR" dirty="0" smtClean="0">
                <a:cs typeface="B Nazanin" panose="00000400000000000000" pitchFamily="2" charset="-78"/>
              </a:rPr>
              <a:t>عدم رعایت دستور عمل: نظیر گزارش کارگاه ها - بارگذاری فایل متعدد</a:t>
            </a:r>
          </a:p>
          <a:p>
            <a:pPr algn="r" rtl="1">
              <a:lnSpc>
                <a:spcPct val="125000"/>
              </a:lnSpc>
              <a:spcBef>
                <a:spcPts val="0"/>
              </a:spcBef>
            </a:pPr>
            <a:r>
              <a:rPr lang="fa-IR" dirty="0" smtClean="0">
                <a:cs typeface="B Nazanin" panose="00000400000000000000" pitchFamily="2" charset="-78"/>
              </a:rPr>
              <a:t>تعداد پایش ها: نظیر پایش نرفتن برخی همکاران</a:t>
            </a:r>
          </a:p>
          <a:p>
            <a:pPr algn="r" rtl="1">
              <a:lnSpc>
                <a:spcPct val="125000"/>
              </a:lnSpc>
              <a:spcBef>
                <a:spcPts val="0"/>
              </a:spcBef>
            </a:pPr>
            <a:r>
              <a:rPr lang="fa-IR" dirty="0" smtClean="0">
                <a:cs typeface="B Nazanin" panose="00000400000000000000" pitchFamily="2" charset="-78"/>
              </a:rPr>
              <a:t>گزارش پایش همکاران محیطی</a:t>
            </a:r>
          </a:p>
          <a:p>
            <a:pPr algn="r" rtl="1">
              <a:lnSpc>
                <a:spcPct val="125000"/>
              </a:lnSpc>
              <a:spcBef>
                <a:spcPts val="0"/>
              </a:spcBef>
            </a:pPr>
            <a:r>
              <a:rPr lang="fa-IR" dirty="0" smtClean="0">
                <a:cs typeface="B Nazanin" panose="00000400000000000000" pitchFamily="2" charset="-78"/>
              </a:rPr>
              <a:t>گزارش پایش ها: نظیر گزارش تمام پایش های گروه سلامت خانواده دانشگاه- تکرار گزارش های قبلی</a:t>
            </a:r>
          </a:p>
          <a:p>
            <a:pPr algn="r" rtl="1">
              <a:lnSpc>
                <a:spcPct val="125000"/>
              </a:lnSpc>
              <a:spcBef>
                <a:spcPts val="0"/>
              </a:spcBef>
            </a:pPr>
            <a:r>
              <a:rPr lang="fa-IR" dirty="0" smtClean="0">
                <a:cs typeface="B Nazanin" panose="00000400000000000000" pitchFamily="2" charset="-78"/>
              </a:rPr>
              <a:t>جمع بندی نکردن گزارش های شهرستان ها و ارسال مستقیم آنها</a:t>
            </a:r>
          </a:p>
          <a:p>
            <a:pPr algn="r" rtl="1">
              <a:lnSpc>
                <a:spcPct val="125000"/>
              </a:lnSpc>
              <a:spcBef>
                <a:spcPts val="0"/>
              </a:spcBef>
            </a:pPr>
            <a:r>
              <a:rPr lang="fa-IR" dirty="0" smtClean="0">
                <a:cs typeface="B Nazanin" panose="00000400000000000000" pitchFamily="2" charset="-78"/>
              </a:rPr>
              <a:t>بارگذاری اشتباه</a:t>
            </a:r>
          </a:p>
          <a:p>
            <a:pPr algn="r" rtl="1">
              <a:lnSpc>
                <a:spcPct val="125000"/>
              </a:lnSpc>
              <a:spcBef>
                <a:spcPts val="0"/>
              </a:spcBef>
            </a:pPr>
            <a:r>
              <a:rPr lang="fa-IR" dirty="0" smtClean="0">
                <a:cs typeface="B Nazanin" panose="00000400000000000000" pitchFamily="2" charset="-78"/>
              </a:rPr>
              <a:t>بارگذاری نشدن فایل ها و ثبت نشدن درصد پیشرفت</a:t>
            </a:r>
          </a:p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26677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Unknown Document Type" ma:contentTypeID="0x010104" ma:contentTypeVersion="0" ma:contentTypeDescription="" ma:contentTypeScope="" ma:versionID="05d83ceaa0bbd2e3bc716e6e66bd857a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b3d69fe45253d5ff147bb69036b756a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8AD4247-0D01-4513-8FEA-85BA1FF9148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D648457-8512-4386-89D8-B73C53DA4FF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43BF1A43-7D10-473C-B285-CC5CF8EA371E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TM10001115[[fn=Parcel]]</Template>
  <TotalTime>85</TotalTime>
  <Words>595</Words>
  <Application>Microsoft Office PowerPoint</Application>
  <PresentationFormat>Widescreen</PresentationFormat>
  <Paragraphs>119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B Nazanin</vt:lpstr>
      <vt:lpstr>B Titr</vt:lpstr>
      <vt:lpstr>Calibri</vt:lpstr>
      <vt:lpstr>Calibri Light</vt:lpstr>
      <vt:lpstr>Office Theme</vt:lpstr>
      <vt:lpstr>برنامه عملیاتی سلامت میانسالان 1398</vt:lpstr>
      <vt:lpstr>هدف کلی 1: افزایش امید زندگی سالم</vt:lpstr>
      <vt:lpstr>هدف کلی 1: افزایش امید زندگی سالم</vt:lpstr>
      <vt:lpstr>هدف کلی 2: ارتقای سلامت همه‌جانبه در ابعاد جسمی- روانی و اجتماعی</vt:lpstr>
      <vt:lpstr>هدف کلی 2: ارتقای سلامت همه‌جانبه در ابعاد جسمی- روانی و اجتماعی</vt:lpstr>
      <vt:lpstr>هدف کلی 2: ارتقای سلامت همه‌جانبه در ابعاد جسمی- روانی و اجتماعی</vt:lpstr>
      <vt:lpstr>PowerPoint Presentation</vt:lpstr>
      <vt:lpstr>سامانه برنامه عملیاتی - HOP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برنامه عملیاتی سلامت میانسالان 1398</dc:title>
  <dc:creator>Windows User</dc:creator>
  <cp:lastModifiedBy>samaei-n2</cp:lastModifiedBy>
  <cp:revision>20</cp:revision>
  <dcterms:created xsi:type="dcterms:W3CDTF">2020-06-13T18:45:05Z</dcterms:created>
  <dcterms:modified xsi:type="dcterms:W3CDTF">2020-06-30T03:43:22Z</dcterms:modified>
</cp:coreProperties>
</file>