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26" r:id="rId1"/>
  </p:sldMasterIdLst>
  <p:notesMasterIdLst>
    <p:notesMasterId r:id="rId56"/>
  </p:notesMasterIdLst>
  <p:sldIdLst>
    <p:sldId id="256" r:id="rId2"/>
    <p:sldId id="281" r:id="rId3"/>
    <p:sldId id="282" r:id="rId4"/>
    <p:sldId id="300" r:id="rId5"/>
    <p:sldId id="312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57" r:id="rId17"/>
    <p:sldId id="258" r:id="rId18"/>
    <p:sldId id="283" r:id="rId19"/>
    <p:sldId id="259" r:id="rId20"/>
    <p:sldId id="260" r:id="rId21"/>
    <p:sldId id="261" r:id="rId22"/>
    <p:sldId id="284" r:id="rId23"/>
    <p:sldId id="262" r:id="rId24"/>
    <p:sldId id="285" r:id="rId25"/>
    <p:sldId id="263" r:id="rId26"/>
    <p:sldId id="265" r:id="rId27"/>
    <p:sldId id="286" r:id="rId28"/>
    <p:sldId id="266" r:id="rId29"/>
    <p:sldId id="267" r:id="rId30"/>
    <p:sldId id="287" r:id="rId31"/>
    <p:sldId id="269" r:id="rId32"/>
    <p:sldId id="264" r:id="rId33"/>
    <p:sldId id="271" r:id="rId34"/>
    <p:sldId id="289" r:id="rId35"/>
    <p:sldId id="272" r:id="rId36"/>
    <p:sldId id="290" r:id="rId37"/>
    <p:sldId id="291" r:id="rId38"/>
    <p:sldId id="273" r:id="rId39"/>
    <p:sldId id="274" r:id="rId40"/>
    <p:sldId id="275" r:id="rId41"/>
    <p:sldId id="276" r:id="rId42"/>
    <p:sldId id="277" r:id="rId43"/>
    <p:sldId id="292" r:id="rId44"/>
    <p:sldId id="278" r:id="rId45"/>
    <p:sldId id="279" r:id="rId46"/>
    <p:sldId id="280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11" r:id="rId5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59EC92-6206-4645-B258-060EB61BC3EE}" type="datetimeFigureOut">
              <a:rPr lang="fa-IR" smtClean="0"/>
              <a:t>03/02/1439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3FB8C5-FF10-485A-868B-751FD997DF2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695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6333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567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953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070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356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5334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5555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8118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9007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7617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082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5839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502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174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73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9603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9587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6478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4302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3443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8526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67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49849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9758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4667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3433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9330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35052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7882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5849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2374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3197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289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6107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83877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2736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69092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65462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56445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07009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3335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9109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23764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102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63631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08419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36755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95424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53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33077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54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826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063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83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76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B8C5-FF10-485A-868B-751FD997DF23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665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19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188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50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343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840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8985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291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858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69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376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418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617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6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35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556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652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04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a-IR" smtClean="0"/>
              <a:t>بیست و نهمین همایش بین المللی بیماری های کودکان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176AFB-2084-483A-9E5F-E58C7399DA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138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28465" y="1427495"/>
            <a:ext cx="9755187" cy="1943297"/>
          </a:xfrm>
        </p:spPr>
        <p:txBody>
          <a:bodyPr>
            <a:normAutofit/>
          </a:bodyPr>
          <a:lstStyle/>
          <a:p>
            <a:pPr algn="ctr"/>
            <a:r>
              <a:rPr lang="fa-IR" sz="9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به نام خدا</a:t>
            </a:r>
            <a:endParaRPr lang="fa-IR" sz="9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4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10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1775" y="1"/>
            <a:ext cx="11242343" cy="56228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a-IR" sz="4000" b="1" dirty="0" smtClean="0">
                <a:solidFill>
                  <a:srgbClr val="C00000"/>
                </a:solidFill>
              </a:rPr>
              <a:t>علل </a:t>
            </a:r>
            <a:r>
              <a:rPr lang="fa-IR" sz="4000" b="1" dirty="0">
                <a:solidFill>
                  <a:srgbClr val="C00000"/>
                </a:solidFill>
              </a:rPr>
              <a:t>مربوط به </a:t>
            </a:r>
            <a:r>
              <a:rPr lang="fa-IR" sz="4000" b="1" dirty="0" smtClean="0">
                <a:solidFill>
                  <a:srgbClr val="C00000"/>
                </a:solidFill>
              </a:rPr>
              <a:t>مادر: </a:t>
            </a:r>
            <a:endParaRPr lang="en-US" sz="4000" b="1" dirty="0">
              <a:solidFill>
                <a:srgbClr val="C00000"/>
              </a:solidFill>
            </a:endParaRPr>
          </a:p>
          <a:p>
            <a:pPr marL="0" lvl="0" indent="0" algn="just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آنچه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که پس از تولد موجب </a:t>
            </a:r>
            <a:r>
              <a:rPr lang="fa-IR" sz="3200" b="1" dirty="0">
                <a:solidFill>
                  <a:srgbClr val="25B54B"/>
                </a:solidFill>
              </a:rPr>
              <a:t>افزایش شیر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در پستان مادر می شود </a:t>
            </a:r>
            <a:r>
              <a:rPr lang="fa-IR" sz="3600" b="1" dirty="0">
                <a:solidFill>
                  <a:srgbClr val="25B54B"/>
                </a:solidFill>
              </a:rPr>
              <a:t>مکیدن های </a:t>
            </a:r>
            <a:r>
              <a:rPr lang="fa-IR" sz="3600" b="1" dirty="0" smtClean="0">
                <a:solidFill>
                  <a:srgbClr val="25B54B"/>
                </a:solidFill>
              </a:rPr>
              <a:t>مکرّر </a:t>
            </a:r>
            <a:r>
              <a:rPr lang="fa-IR" sz="3600" b="1" dirty="0">
                <a:solidFill>
                  <a:srgbClr val="25B54B"/>
                </a:solidFill>
              </a:rPr>
              <a:t>و مؤثر شیرخوار و تخلیه پستان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است. </a:t>
            </a:r>
          </a:p>
          <a:p>
            <a:pPr marL="0" lvl="0" indent="0" algn="just">
              <a:buNone/>
            </a:pP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 بنابراین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اگر به هر دلیلی </a:t>
            </a:r>
            <a:r>
              <a:rPr lang="fa-IR" sz="3000" b="1" dirty="0">
                <a:solidFill>
                  <a:srgbClr val="C00000"/>
                </a:solidFill>
              </a:rPr>
              <a:t>فواصل تغذیه از پستان های مادر طولانی تر شود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(دفعات تخلیه</a:t>
            </a:r>
          </a:p>
          <a:p>
            <a:pPr marL="0" lvl="0" indent="0" algn="just">
              <a:buNone/>
            </a:pP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 در شبانه روز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کاهش یابد و یا تخلیه پستان ها کامل انجام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نشود)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شیر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در پستان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ها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جمع</a:t>
            </a:r>
          </a:p>
          <a:p>
            <a:pPr marL="0" lvl="0" indent="0" algn="just">
              <a:buNone/>
            </a:pP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شده و به سبب تولید ماده شیمیایی بازدارنده در شیر باقی مانده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در پستان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و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همچنین</a:t>
            </a:r>
          </a:p>
          <a:p>
            <a:pPr marL="0" lvl="0" indent="0" algn="just">
              <a:buNone/>
            </a:pP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فشار فیزیکی حاصل از تجمع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شیر در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پستان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مادر،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غدد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شیرساز تحلیل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رفته و </a:t>
            </a:r>
            <a:r>
              <a:rPr lang="fa-IR" sz="3000" b="1" dirty="0" smtClean="0">
                <a:solidFill>
                  <a:srgbClr val="C00000"/>
                </a:solidFill>
              </a:rPr>
              <a:t>تولید</a:t>
            </a:r>
          </a:p>
          <a:p>
            <a:pPr marL="0" lvl="0" indent="0" algn="just">
              <a:buNone/>
            </a:pPr>
            <a:r>
              <a:rPr lang="fa-IR" sz="3000" b="1" dirty="0" smtClean="0">
                <a:solidFill>
                  <a:srgbClr val="C00000"/>
                </a:solidFill>
              </a:rPr>
              <a:t>  شیرمادر </a:t>
            </a:r>
            <a:r>
              <a:rPr lang="fa-IR" sz="3000" b="1" dirty="0">
                <a:solidFill>
                  <a:srgbClr val="C00000"/>
                </a:solidFill>
              </a:rPr>
              <a:t>کاهش </a:t>
            </a:r>
            <a:r>
              <a:rPr lang="fa-IR" sz="3000" b="1" dirty="0">
                <a:solidFill>
                  <a:schemeClr val="accent2">
                    <a:lumMod val="75000"/>
                  </a:schemeClr>
                </a:solidFill>
              </a:rPr>
              <a:t>می </a:t>
            </a:r>
            <a:r>
              <a:rPr lang="fa-IR" sz="3000" b="1" dirty="0" smtClean="0">
                <a:solidFill>
                  <a:schemeClr val="accent2">
                    <a:lumMod val="75000"/>
                  </a:schemeClr>
                </a:solidFill>
              </a:rPr>
              <a:t>یابد. 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804152">
            <a:off x="307757" y="5280675"/>
            <a:ext cx="655092" cy="81886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11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1775" y="0"/>
            <a:ext cx="11242343" cy="5842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بنابراین هر عاملی که </a:t>
            </a:r>
            <a:r>
              <a:rPr lang="fa-IR" sz="3600" b="1" dirty="0">
                <a:solidFill>
                  <a:srgbClr val="C00000"/>
                </a:solidFill>
              </a:rPr>
              <a:t>مانع تخلیه کامل پستان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شود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مانند: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درست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به دهان نگرفتن پستان توسط شیرخوار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جدایی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مادر و شیرخوار /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بیماری، اشتغال، تحصیل،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مسافرت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استفاده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از بطری و پستانک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سبب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کاهش شیرمادر می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شوند.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از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طرف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دیگر،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استفاده از برخی</a:t>
            </a:r>
            <a:r>
              <a:rPr lang="fa-IR" sz="3200" b="1" dirty="0">
                <a:solidFill>
                  <a:srgbClr val="C00000"/>
                </a:solidFill>
              </a:rPr>
              <a:t> </a:t>
            </a:r>
            <a:r>
              <a:rPr lang="fa-IR" sz="3200" b="1" u="sng" dirty="0">
                <a:solidFill>
                  <a:srgbClr val="C00000"/>
                </a:solidFill>
              </a:rPr>
              <a:t>داروها</a:t>
            </a:r>
            <a:r>
              <a:rPr lang="fa-IR" sz="3200" b="1" dirty="0">
                <a:solidFill>
                  <a:srgbClr val="C00000"/>
                </a:solidFill>
              </a:rPr>
              <a:t>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مانند دیورتیک ها و قرص های حاوی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استروژن، </a:t>
            </a:r>
            <a:r>
              <a:rPr lang="fa-IR" sz="3200" b="1" u="sng" dirty="0">
                <a:solidFill>
                  <a:srgbClr val="C00000"/>
                </a:solidFill>
              </a:rPr>
              <a:t>بارداری مجدد</a:t>
            </a:r>
            <a:r>
              <a:rPr lang="fa-IR" sz="3200" b="1" dirty="0">
                <a:solidFill>
                  <a:srgbClr val="C00000"/>
                </a:solidFill>
              </a:rPr>
              <a:t>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و </a:t>
            </a:r>
            <a:r>
              <a:rPr lang="fa-IR" sz="3200" b="1" u="sng" dirty="0">
                <a:solidFill>
                  <a:srgbClr val="C00000"/>
                </a:solidFill>
              </a:rPr>
              <a:t>دریافت ناکافی کالری توسط مادر</a:t>
            </a:r>
            <a:r>
              <a:rPr lang="fa-IR" sz="3200" b="1" dirty="0">
                <a:solidFill>
                  <a:srgbClr val="C00000"/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(سوء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تغذیه شدید و طولانی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مدّت)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و </a:t>
            </a:r>
            <a:r>
              <a:rPr lang="fa-IR" sz="3200" b="1" u="sng" dirty="0">
                <a:solidFill>
                  <a:srgbClr val="C00000"/>
                </a:solidFill>
              </a:rPr>
              <a:t>الکل و دخانیات</a:t>
            </a:r>
            <a:r>
              <a:rPr lang="fa-IR" sz="3200" b="1" dirty="0">
                <a:solidFill>
                  <a:srgbClr val="C00000"/>
                </a:solidFill>
              </a:rPr>
              <a:t>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نیز موجب کاهش تولید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شیرمادر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می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شود.  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434068">
            <a:off x="8796870" y="3080211"/>
            <a:ext cx="1078173" cy="656338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12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2831" y="109181"/>
            <a:ext cx="11423176" cy="5513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4000" b="1" dirty="0" smtClean="0">
                <a:solidFill>
                  <a:srgbClr val="C00000"/>
                </a:solidFill>
              </a:rPr>
              <a:t>علل مربوط به شیرخوار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نارس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بودن و وزن کم هنگام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تولد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در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نتیجه: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نوزاد پستان را مشکل به دهان می گیرد و زود خسته می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شود. در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طی روزهای اول که حجم شیرمادر کم است به نظر می رسد که مکیدن این نوزادان خوبست ولی با افزایش حجم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شیر،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نوزاد نارس یا کم وزن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زود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خسته می شود و قادر به تخلیه پستان نیست در نتیجه حجم شیرمادر به سرعت کاهش می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یابد. </a:t>
            </a:r>
          </a:p>
          <a:p>
            <a:pPr marL="0" indent="0" algn="just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باید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شیر را دوشید و این نوزادان را با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شیر دوشیده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شده تغذیه کرد </a:t>
            </a:r>
            <a:endParaRPr lang="fa-I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(بعد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از مکیدن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او)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804152">
            <a:off x="307757" y="5280675"/>
            <a:ext cx="655092" cy="81886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10800000">
            <a:off x="10025836" y="4383245"/>
            <a:ext cx="549053" cy="3351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13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2831" y="109181"/>
            <a:ext cx="11423176" cy="551369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شلی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یا سفتی عضلات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آسفیکسی هنگام تولد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بیماری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های مادرزادی قلب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مشکلات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تنفسی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عفونت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مشکلات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دهان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(شکاف کام،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کوچک بودن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فک،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بزرگی زبان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شیرخوار)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اشکال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در گرفتن پستان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804152">
            <a:off x="307757" y="5280675"/>
            <a:ext cx="655092" cy="81886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14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2831" y="109181"/>
            <a:ext cx="11423176" cy="551369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فاصله طولانی بین نوبت های شیرخوردن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مکیدن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های ضعیف و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غیرمؤثر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مکیدن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های کوتاه مدت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مکیدن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زیاد گول زنک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خوردن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شیرمصنوعی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خواب طولانی (شیرخوار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در شب 5 تا 6 ساعت متوالی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بخوابد)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804152">
            <a:off x="307757" y="5280675"/>
            <a:ext cx="655092" cy="81886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15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80831" y="2038431"/>
            <a:ext cx="11242343" cy="30707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خواب آلودگی های پیشرونده این دسته از نوزادان را نباید </a:t>
            </a:r>
            <a:endParaRPr lang="fa-IR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به </a:t>
            </a: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حساب رضایت آنان گذاشت و گریه کردنشان را هم نباید </a:t>
            </a:r>
            <a:endParaRPr lang="fa-IR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به </a:t>
            </a: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عنوان کولیک تلقی کرد بلکه باید آنان را </a:t>
            </a:r>
            <a:r>
              <a:rPr lang="fa-IR" sz="4000" b="1" dirty="0">
                <a:solidFill>
                  <a:srgbClr val="25B54B"/>
                </a:solidFill>
              </a:rPr>
              <a:t>توزین</a:t>
            </a: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 نمود تا از </a:t>
            </a:r>
            <a:r>
              <a:rPr lang="fa-IR" sz="4000" b="1" dirty="0">
                <a:solidFill>
                  <a:srgbClr val="25B54B"/>
                </a:solidFill>
              </a:rPr>
              <a:t>افزایش منظم و مناسب وزنشان </a:t>
            </a: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مطمئن شد . 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260621">
            <a:off x="440083" y="632955"/>
            <a:ext cx="3135573" cy="114641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</a:rPr>
              <a:t>نکته مهم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16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3840" y="1395720"/>
            <a:ext cx="9007523" cy="2193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>
                <a:solidFill>
                  <a:schemeClr val="bg1"/>
                </a:solidFill>
              </a:rPr>
              <a:t>تصور مادر از این که شیرش کافی نیست.</a:t>
            </a:r>
          </a:p>
        </p:txBody>
      </p:sp>
    </p:spTree>
    <p:extLst>
      <p:ext uri="{BB962C8B-B14F-4D97-AF65-F5344CB8AC3E}">
        <p14:creationId xmlns:p14="http://schemas.microsoft.com/office/powerpoint/2010/main" val="40236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17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7656" y="1191005"/>
            <a:ext cx="9007523" cy="2193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/>
              <a:t>چه علائمی مادر را به این فکر می </a:t>
            </a:r>
            <a:r>
              <a:rPr lang="fa-IR" sz="4000" b="1" dirty="0" smtClean="0"/>
              <a:t>اندازد؟ 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064526"/>
            <a:ext cx="10394707" cy="3739486"/>
          </a:xfrm>
        </p:spPr>
        <p:txBody>
          <a:bodyPr>
            <a:normAutofit lnSpcReduction="10000"/>
          </a:bodyPr>
          <a:lstStyle/>
          <a:p>
            <a:pPr lvl="0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شیرخوار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اغلب گریه می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کند.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به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مدت طولانی نمی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خوابد (زود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به زود بیدار می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شود).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موقع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پستان گرفتن آرام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نیست.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انگشت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یا دستش را می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مکد.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مایل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است طولانی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مدّت شیر بخورد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و زیر پستان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باشد.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18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urved Left Arrow 1"/>
          <p:cNvSpPr/>
          <p:nvPr/>
        </p:nvSpPr>
        <p:spPr>
          <a:xfrm>
            <a:off x="500470" y="4985261"/>
            <a:ext cx="996286" cy="8461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491319"/>
            <a:ext cx="10394707" cy="510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r>
              <a:rPr lang="fa-IR" sz="3600" b="1" u="sng" dirty="0" smtClean="0">
                <a:solidFill>
                  <a:schemeClr val="accent2">
                    <a:lumMod val="75000"/>
                  </a:schemeClr>
                </a:solidFill>
              </a:rPr>
              <a:t>مادر </a:t>
            </a:r>
            <a:r>
              <a:rPr lang="fa-IR" sz="3600" b="1" u="sng" dirty="0">
                <a:solidFill>
                  <a:schemeClr val="accent2">
                    <a:lumMod val="75000"/>
                  </a:schemeClr>
                </a:solidFill>
              </a:rPr>
              <a:t>می </a:t>
            </a:r>
            <a:r>
              <a:rPr lang="fa-IR" sz="3600" b="1" u="sng" dirty="0" smtClean="0">
                <a:solidFill>
                  <a:schemeClr val="accent2">
                    <a:lumMod val="75000"/>
                  </a:schemeClr>
                </a:solidFill>
              </a:rPr>
              <a:t>گوید: 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شیرم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آبکی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است.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وقتی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شیرم را می دوشم نمی آید یا خیلی کم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است.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مثل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قبل پستان هایم پر نمی شود و یا نرم تر از قبل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هستند.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نشت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شیر و علائم رگ کردن پستان را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ندارم.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شیرکمکی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که به شیرخوار می دهم می خورد و خوب می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خوابد.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19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10800000">
            <a:off x="8830100" y="691508"/>
            <a:ext cx="1679375" cy="8506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19533" y="908880"/>
            <a:ext cx="9755187" cy="1943297"/>
          </a:xfrm>
        </p:spPr>
        <p:txBody>
          <a:bodyPr>
            <a:normAutofit/>
          </a:bodyPr>
          <a:lstStyle/>
          <a:p>
            <a:pPr algn="ctr"/>
            <a:r>
              <a:rPr lang="fa-IR" sz="9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تولید شیر</a:t>
            </a:r>
            <a:endParaRPr lang="fa-IR" sz="9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807050" y="3795844"/>
            <a:ext cx="4981422" cy="159241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a-IR" dirty="0" smtClean="0">
                <a:solidFill>
                  <a:schemeClr val="accent2">
                    <a:lumMod val="75000"/>
                  </a:schemeClr>
                </a:solidFill>
              </a:rPr>
              <a:t>دکتر ناهید عزالدین زنجانی </a:t>
            </a:r>
          </a:p>
          <a:p>
            <a:pPr algn="ctr">
              <a:lnSpc>
                <a:spcPct val="100000"/>
              </a:lnSpc>
            </a:pPr>
            <a:r>
              <a:rPr lang="fa-IR" dirty="0" smtClean="0">
                <a:solidFill>
                  <a:schemeClr val="bg1"/>
                </a:solidFill>
              </a:rPr>
              <a:t>متخصص کودکان</a:t>
            </a:r>
          </a:p>
          <a:p>
            <a:pPr algn="ctr">
              <a:lnSpc>
                <a:spcPct val="100000"/>
              </a:lnSpc>
            </a:pPr>
            <a:r>
              <a:rPr lang="fa-IR" dirty="0" smtClean="0">
                <a:solidFill>
                  <a:schemeClr val="bg1"/>
                </a:solidFill>
              </a:rPr>
              <a:t>مدیرعامل انجمن ترویج تغذیه با شیرمادر 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463">
            <a:off x="328066" y="3177112"/>
            <a:ext cx="2228093" cy="16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20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7415" y="1559496"/>
            <a:ext cx="6949853" cy="2098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/>
              <a:t>آیا این شاخص ها </a:t>
            </a:r>
            <a:r>
              <a:rPr lang="fa-IR" sz="4400" b="1" dirty="0" smtClean="0"/>
              <a:t>معتبرند؟</a:t>
            </a:r>
            <a:endParaRPr lang="fa-I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21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130" y="1463962"/>
            <a:ext cx="6728347" cy="2057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/>
              <a:t>کدام علائم معتبر </a:t>
            </a:r>
            <a:r>
              <a:rPr lang="fa-IR" sz="4400" b="1" dirty="0" smtClean="0"/>
              <a:t>هستند؟ </a:t>
            </a:r>
            <a:endParaRPr lang="fa-I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5660" y="1105469"/>
            <a:ext cx="11382233" cy="3425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1) میزان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دفع ادرار و مدفوع </a:t>
            </a:r>
            <a:endParaRPr lang="fa-I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2)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وزن گرفتن مداوم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) هوشیاری،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قدرت عضلانی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مناسب،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پوست سالم و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شاداب،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رشد مناسب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(لباس ها</a:t>
            </a:r>
          </a:p>
          <a:p>
            <a:pPr marL="0" indent="0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برایش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کوچک می شود )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22</a:t>
            </a:fld>
            <a:endParaRPr lang="fa-I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5281" y="1977195"/>
            <a:ext cx="11382233" cy="16240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بعد از روز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دوم: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تعداد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6 کهنه یا بیشتر مرطوب (خیس)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در24ساعت</a:t>
            </a:r>
            <a:endParaRPr lang="fa-I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ادرار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کم رنگ و رقیق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23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88961" y="818001"/>
            <a:ext cx="2872854" cy="114641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</a:rPr>
              <a:t>دفع ادرار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24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978" y="2760987"/>
            <a:ext cx="9409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Traffic" panose="00000400000000000000" pitchFamily="2" charset="-78"/>
            </a:endParaRPr>
          </a:p>
          <a:p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دفع ادرار خوبست ولی وزن گرفتن او مناسب نیست. </a:t>
            </a:r>
          </a:p>
          <a:p>
            <a:endParaRPr lang="fa-IR" dirty="0">
              <a:latin typeface="Times New Roman" panose="02020603050405020304" pitchFamily="18" charset="0"/>
              <a:cs typeface="B Traffic" panose="00000400000000000000" pitchFamily="2" charset="-78"/>
            </a:endParaRPr>
          </a:p>
          <a:p>
            <a:endParaRPr lang="fa-IR" dirty="0" smtClean="0">
              <a:latin typeface="Times New Roman" panose="02020603050405020304" pitchFamily="18" charset="0"/>
              <a:cs typeface="B Traffic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11" name="Chevron 10"/>
          <p:cNvSpPr/>
          <p:nvPr/>
        </p:nvSpPr>
        <p:spPr>
          <a:xfrm rot="10800000">
            <a:off x="9871557" y="3221228"/>
            <a:ext cx="549053" cy="3351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304" y="1130049"/>
            <a:ext cx="10795379" cy="12208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/>
              <a:t>اگر شیرخوار به جز شیرمادر آب یا مایعات دیگری بخورد </a:t>
            </a:r>
            <a:r>
              <a:rPr lang="fa-IR" sz="3600" b="1" dirty="0" smtClean="0"/>
              <a:t>چه </a:t>
            </a:r>
            <a:r>
              <a:rPr lang="fa-IR" sz="3600" b="1" dirty="0"/>
              <a:t>می </a:t>
            </a:r>
            <a:r>
              <a:rPr lang="fa-IR" sz="3600" b="1" dirty="0" smtClean="0"/>
              <a:t>شود؟ </a:t>
            </a:r>
            <a:endParaRPr lang="fa-I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25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85799" y="602475"/>
            <a:ext cx="3135573" cy="114641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</a:rPr>
              <a:t>دفع مدفوع</a:t>
            </a:r>
            <a:endParaRPr lang="fa-IR" sz="4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00470" y="602475"/>
            <a:ext cx="10580037" cy="36419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 8-3 بار اجابت مزاج در 24 ساعت </a:t>
            </a:r>
            <a:endParaRPr lang="fa-I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بعد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از یک ماهگی و همزمان با رشد شیرخوار دفعات دفع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مدفوع</a:t>
            </a:r>
          </a:p>
          <a:p>
            <a:pPr marL="0" indent="0">
              <a:buNone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کمتر می شود . </a:t>
            </a:r>
          </a:p>
        </p:txBody>
      </p:sp>
    </p:spTree>
    <p:extLst>
      <p:ext uri="{BB962C8B-B14F-4D97-AF65-F5344CB8AC3E}">
        <p14:creationId xmlns:p14="http://schemas.microsoft.com/office/powerpoint/2010/main" val="7820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26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683" y="1269569"/>
            <a:ext cx="10181229" cy="2347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/>
              <a:t>الگوی رشد طبیعی برای یک شیرخوار چگونه </a:t>
            </a:r>
            <a:r>
              <a:rPr lang="fa-IR" sz="4000" b="1" dirty="0" smtClean="0"/>
              <a:t>است؟ 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478" y="627797"/>
            <a:ext cx="11382233" cy="425810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بیشتر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شیرخواران در روزهای اول تولد کمی از وزن خود را از دست می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دهند</a:t>
            </a:r>
          </a:p>
          <a:p>
            <a:pPr marL="0" indent="0" algn="just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که به دلیل خروج مایع خارج سلولی ذخیره شده است. </a:t>
            </a:r>
            <a:endParaRPr lang="fa-I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این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کاهش وزن بسته به روزهای پس از تولد نباید بیش از 7 تا 10%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وزن نوزاد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باشد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  مثلاً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روز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دوم کاهش وزن تا 3% طبیعی است ونباید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بیش از 5%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باشد.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وزن گیری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تقریباً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30 گرم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در روز طی ماه اول است و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نوزاد در10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تا 14 روزگی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باید وزن</a:t>
            </a:r>
          </a:p>
          <a:p>
            <a:pPr marL="0" indent="0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تولد خود را به دست بیاورد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(با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در نظر گرفتن وزنی که از دست داده نه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وزن موقع تولد).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27</a:t>
            </a:fld>
            <a:endParaRPr lang="fa-I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00799"/>
            <a:ext cx="614149" cy="307075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accent2">
                    <a:lumMod val="75000"/>
                  </a:schemeClr>
                </a:solidFill>
              </a:rPr>
              <a:t>28</a:t>
            </a:fld>
            <a:endParaRPr lang="fa-I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892" y="85537"/>
            <a:ext cx="6755642" cy="3784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/>
              <a:t>الگوی رشد طبیعی برای یک شیرخوار چگونه </a:t>
            </a:r>
            <a:r>
              <a:rPr lang="fa-IR" sz="2800" b="1" dirty="0" smtClean="0"/>
              <a:t>است؟ </a:t>
            </a:r>
            <a:endParaRPr lang="fa-I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06550"/>
              </p:ext>
            </p:extLst>
          </p:nvPr>
        </p:nvGraphicFramePr>
        <p:xfrm>
          <a:off x="614149" y="491319"/>
          <a:ext cx="11068335" cy="5909481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620645"/>
                <a:gridCol w="1076498"/>
                <a:gridCol w="1254413"/>
                <a:gridCol w="1106833"/>
                <a:gridCol w="1328201"/>
                <a:gridCol w="1033044"/>
                <a:gridCol w="1180622"/>
                <a:gridCol w="811678"/>
                <a:gridCol w="885467"/>
                <a:gridCol w="885467"/>
                <a:gridCol w="885467"/>
              </a:tblGrid>
              <a:tr h="15618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روز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سن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به ساعت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حجم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شیر برای </a:t>
                      </a: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هربار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تغذیه (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ml</a:t>
                      </a:r>
                      <a:r>
                        <a:rPr lang="fa-IR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4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حجم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شیری که مادر مشاهده می کند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دفعات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شیرخوردن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دفعات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ادرار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دفعات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دفع مدفوع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رنگ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مدفوع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الگوی </a:t>
                      </a: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طبیعی کاهش وزن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چه </a:t>
                      </a: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موقع کاهش وزن زیاد است ؟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حجم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شیر </a:t>
                      </a: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کمکی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ml</a:t>
                      </a:r>
                      <a:r>
                        <a:rPr lang="fa-IR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4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08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اول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24-0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5-0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به صورت قطره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بیش از 6 بار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1بار یا بیشتر 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 باریا بیشتر 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مکونیوم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C00000"/>
                          </a:solidFill>
                          <a:effectLst/>
                        </a:rPr>
                        <a:t>وزن تولد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_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10-5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75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دوم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48-24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10-5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 قاشق مرباخوری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 بار یا بیشتر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3-2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 بار یا بیشتر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مکونیوم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C00000"/>
                          </a:solidFill>
                          <a:effectLst/>
                        </a:rPr>
                        <a:t>3% یا کمتر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بیش از 5%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20-10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90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سوم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72-48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20-10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 قاشق مرباخوری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 بار یا بیشتر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6-4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 بار یا بیشتر 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بینابینی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C00000"/>
                          </a:solidFill>
                          <a:effectLst/>
                        </a:rPr>
                        <a:t>6% یا کمتر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بیش از 8%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40-30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18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چهارم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96-72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30-20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30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میلی لیتر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بار یا بیشتر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6-4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4بار 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یا بیشتر 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بینابینی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8% </a:t>
                      </a: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یا کمتر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( ممکن است وزن بگیرد )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بیش </a:t>
                      </a: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از 10%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a-IR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40-30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22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پنجم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بیش از 96 ساعت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بیشتر از 30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بیش از 30 میلی لیتر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 بار یا بیشتر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8-6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 بار یا بیشتر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زرد</a:t>
                      </a:r>
                      <a:endPara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C00000"/>
                          </a:solidFill>
                          <a:effectLst/>
                        </a:rPr>
                        <a:t>نوزاد باید وزن بگیرد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C00000"/>
                          </a:solidFill>
                          <a:effectLst/>
                        </a:rPr>
                        <a:t>بیش از 10%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50-40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6116">
                <a:tc gridSpan="1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قبل </a:t>
                      </a:r>
                      <a:r>
                        <a:rPr lang="fa-IR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از این که شیر بیاید ( شیر جاری شود ) ممکن است نوزادان به دفعات زیاد تمایل به شیرخوردن داشته باشند . این تقاضا حتی در چند شب اول ممکن است هر ساعت یک بار هم باشد .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88" marR="60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4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29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8962" y="0"/>
            <a:ext cx="11307170" cy="5882185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باید در نظر داشت که اگر حین زایمان به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مادر سرم تزریق شده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باشد،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وزن موقع تولد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نوزاد</a:t>
            </a:r>
          </a:p>
          <a:p>
            <a:pPr marL="0" indent="0" algn="just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بیش از آن چه که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هست، اندازه گیری می شود.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نوزاد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هرچه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زودتر:</a:t>
            </a:r>
          </a:p>
          <a:p>
            <a:pPr marL="0" indent="0" algn="just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- به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پستان گذاشته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شود،</a:t>
            </a:r>
          </a:p>
          <a:p>
            <a:pPr marL="0" indent="0" algn="just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- تغذیه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انحصاری با شیرمادر را شروع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کند، </a:t>
            </a:r>
          </a:p>
          <a:p>
            <a:pPr marL="0" indent="0" algn="just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- پستان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را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صحیح به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دهان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بگیرد،</a:t>
            </a:r>
          </a:p>
          <a:p>
            <a:pPr marL="0" indent="0" algn="just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- مکرر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شیر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بخورد، </a:t>
            </a:r>
          </a:p>
          <a:p>
            <a:pPr marL="0" indent="0" algn="just">
              <a:buNone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ممکن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است حتی وزن هم از دست ندهد و سریع تر وزن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بگیرد. </a:t>
            </a:r>
            <a:endParaRPr lang="fa-I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20339333">
            <a:off x="941696" y="2169994"/>
            <a:ext cx="3029803" cy="14057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bg1"/>
                </a:solidFill>
              </a:rPr>
              <a:t>توجه</a:t>
            </a:r>
            <a:endParaRPr lang="fa-I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6032" y="1286540"/>
            <a:ext cx="9007523" cy="20025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</a:rPr>
              <a:t>یکی از دلایل قطع شیردهی چیست؟ </a:t>
            </a:r>
            <a:endParaRPr lang="fa-I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478" y="245661"/>
            <a:ext cx="11382233" cy="5199796"/>
          </a:xfrm>
        </p:spPr>
        <p:txBody>
          <a:bodyPr>
            <a:noAutofit/>
          </a:bodyPr>
          <a:lstStyle/>
          <a:p>
            <a:pPr algn="just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rgbClr val="C00000"/>
                </a:solidFill>
              </a:rPr>
              <a:t>رشد وزنی</a:t>
            </a:r>
            <a:endParaRPr lang="fa-I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وزن نوزاد هنگام تولد معمولاً 4500 – 2500 گرم است.</a:t>
            </a:r>
          </a:p>
          <a:p>
            <a:pPr marL="0" indent="0" algn="just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رشد وزن، در6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ماه اول زندگی هر هفته 200-100 گرم ( به طور متوسط 150 گرم)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و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در </a:t>
            </a:r>
            <a:endParaRPr lang="fa-I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6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ماه دوم هر هفته حدود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140- 85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گرم است 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در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6-5 ماهگی وزن شیرخوار دو برابر و در یک سالگی سه برابر وزن هنگام تولد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است. </a:t>
            </a:r>
          </a:p>
          <a:p>
            <a:pPr marL="0" indent="0" algn="just">
              <a:buNone/>
            </a:pP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rgbClr val="C00000"/>
                </a:solidFill>
              </a:rPr>
              <a:t>طول </a:t>
            </a:r>
            <a:r>
              <a:rPr lang="fa-IR" sz="2800" b="1" dirty="0">
                <a:solidFill>
                  <a:srgbClr val="C00000"/>
                </a:solidFill>
              </a:rPr>
              <a:t>قد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هنگام تولد حدود 50 سانتی متر است.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rgbClr val="C00000"/>
                </a:solidFill>
              </a:rPr>
              <a:t>دور سر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هنگام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تولد حدود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35 سانتی متر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است.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30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urved Left Arrow 1"/>
          <p:cNvSpPr/>
          <p:nvPr/>
        </p:nvSpPr>
        <p:spPr>
          <a:xfrm rot="284034">
            <a:off x="754807" y="4796102"/>
            <a:ext cx="696036" cy="79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31</a:t>
            </a:fld>
            <a:endParaRPr lang="fa-IR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11216"/>
              </p:ext>
            </p:extLst>
          </p:nvPr>
        </p:nvGraphicFramePr>
        <p:xfrm>
          <a:off x="723332" y="204720"/>
          <a:ext cx="10222173" cy="47084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2332"/>
                <a:gridCol w="2507307"/>
                <a:gridCol w="2629615"/>
                <a:gridCol w="3042919"/>
              </a:tblGrid>
              <a:tr h="672639">
                <a:tc>
                  <a:txBody>
                    <a:bodyPr/>
                    <a:lstStyle/>
                    <a:p>
                      <a:pPr algn="ctr" rtl="1"/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متوسط وزن گیری در روز</a:t>
                      </a:r>
                      <a:endParaRPr lang="fa-I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افزایش قد / سانتیمتر در ماه</a:t>
                      </a:r>
                      <a:endParaRPr lang="fa-I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افزایش دور سر / سانتیمتر در ماه</a:t>
                      </a:r>
                      <a:endParaRPr lang="fa-IR" sz="2000" b="1" dirty="0"/>
                    </a:p>
                  </a:txBody>
                  <a:tcPr/>
                </a:tc>
              </a:tr>
              <a:tr h="672639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صفر تا 3 ماه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30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3/5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2639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تا 6 ماه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2639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 تا 9 ماه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1/5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0/5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2639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 تا 12 ماه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1/2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0/5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2639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تا 3 سال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0/25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2639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 تا 6 سال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سانتیمتر در سال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سانتیمتر</a:t>
                      </a:r>
                      <a:r>
                        <a:rPr lang="fa-IR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در سال</a:t>
                      </a:r>
                      <a:endParaRPr lang="fa-IR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3332" y="5110075"/>
            <a:ext cx="4490113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Ref: Nelson 2016, page 66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9007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32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85800" y="602475"/>
            <a:ext cx="4363872" cy="114641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</a:rPr>
              <a:t>توجه</a:t>
            </a:r>
            <a:endParaRPr lang="fa-IR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9308" y="2063396"/>
            <a:ext cx="11163868" cy="33111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به طور متوسط افزایش 150 گرم وزن درهفته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(600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گرم در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یک</a:t>
            </a:r>
          </a:p>
          <a:p>
            <a:pPr marL="0" indent="0" algn="just">
              <a:buNone/>
            </a:pP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   ماه)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نشانه دریافت شیرکافی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است.</a:t>
            </a:r>
          </a:p>
          <a:p>
            <a:pPr marL="0" indent="0" algn="just">
              <a:buNone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وزن گیری در بعضی هفته ها ممکن است کمتر و در بعضی هفته ها بیشتر باشد با دامنه ای حدود100 تا 200 گرم )</a:t>
            </a:r>
          </a:p>
        </p:txBody>
      </p:sp>
    </p:spTree>
    <p:extLst>
      <p:ext uri="{BB962C8B-B14F-4D97-AF65-F5344CB8AC3E}">
        <p14:creationId xmlns:p14="http://schemas.microsoft.com/office/powerpoint/2010/main" val="34815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33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511" y="2906973"/>
            <a:ext cx="9853685" cy="17742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/>
              <a:t> از این الگوی رشد چه چیزی دستگیرمان می </a:t>
            </a:r>
            <a:r>
              <a:rPr lang="fa-IR" sz="4000" b="1" dirty="0" smtClean="0"/>
              <a:t>شود؟ </a:t>
            </a:r>
            <a:endParaRPr lang="fa-IR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512" y="573205"/>
            <a:ext cx="9853685" cy="1828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/>
              <a:t>چرا باید مرتّب منحنی رشد شیرخوار </a:t>
            </a:r>
            <a:r>
              <a:rPr lang="fa-IR" sz="4000" b="1" dirty="0" smtClean="0"/>
              <a:t>رسم شود؟              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91319"/>
            <a:ext cx="11641540" cy="42581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با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مشاهده الگوی رشد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می توانیم:</a:t>
            </a:r>
          </a:p>
          <a:p>
            <a:pPr marL="0" indent="0" algn="just">
              <a:buNone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افزایش وزن،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ایست وزن و یا افت وزن را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متوجه شده و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به موقع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اقدام نماییم.</a:t>
            </a:r>
          </a:p>
          <a:p>
            <a:pPr marL="0" indent="0" algn="ctr">
              <a:buNone/>
            </a:pPr>
            <a:r>
              <a:rPr lang="fa-IR" sz="2800" b="1" dirty="0" smtClean="0">
                <a:solidFill>
                  <a:srgbClr val="C00000"/>
                </a:solidFill>
              </a:rPr>
              <a:t>نباید بگذاریم </a:t>
            </a:r>
            <a:r>
              <a:rPr lang="fa-IR" sz="2800" b="1" dirty="0">
                <a:solidFill>
                  <a:srgbClr val="C00000"/>
                </a:solidFill>
              </a:rPr>
              <a:t>وزن گیری آهسته شود و بعد ارزیابی دقیق تغذیه از پستان را انجام </a:t>
            </a:r>
            <a:r>
              <a:rPr lang="fa-IR" sz="2800" b="1" dirty="0" smtClean="0">
                <a:solidFill>
                  <a:srgbClr val="C00000"/>
                </a:solidFill>
              </a:rPr>
              <a:t>بدهیم.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34</a:t>
            </a:fld>
            <a:endParaRPr lang="fa-I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35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6032" y="1300189"/>
            <a:ext cx="9007523" cy="23164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/>
              <a:t>چگونه هدف </a:t>
            </a:r>
            <a:r>
              <a:rPr lang="fa-IR" sz="4000" b="1" dirty="0"/>
              <a:t>فوق </a:t>
            </a:r>
            <a:r>
              <a:rPr lang="fa-IR" sz="4000" b="1" dirty="0" smtClean="0"/>
              <a:t>تأمین می شود؟ 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34540"/>
            <a:ext cx="11436824" cy="18575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انجام </a:t>
            </a: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ده اقدام برای تغذیه </a:t>
            </a: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موفّق </a:t>
            </a: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با </a:t>
            </a: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شیرمادر (اقدام </a:t>
            </a: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3 به </a:t>
            </a: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بعد) </a:t>
            </a:r>
          </a:p>
          <a:p>
            <a:pPr marL="0" indent="0">
              <a:buNone/>
            </a:pP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fa-IR" sz="4000" b="1" dirty="0">
                <a:solidFill>
                  <a:srgbClr val="25B54B"/>
                </a:solidFill>
              </a:rPr>
              <a:t>تغذیه از پستان باید خوب شروع شود و خوب ادامه داشته باشد . 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36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0800000">
            <a:off x="10369856" y="1943086"/>
            <a:ext cx="549053" cy="3351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37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7656" y="1054528"/>
            <a:ext cx="9007523" cy="2357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/>
              <a:t>دلیل عدم دریافت شیرکافی </a:t>
            </a:r>
            <a:r>
              <a:rPr lang="fa-IR" sz="4000" b="1" dirty="0" smtClean="0"/>
              <a:t>چیست؟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076687"/>
            <a:ext cx="10394707" cy="2853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تولید شیر ناکافی است.</a:t>
            </a:r>
          </a:p>
          <a:p>
            <a:pPr marL="0" indent="0">
              <a:buNone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انتقال شیر درست نیست.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38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0800000">
            <a:off x="9742058" y="1940296"/>
            <a:ext cx="549053" cy="3351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10800000">
            <a:off x="9742058" y="2738456"/>
            <a:ext cx="549053" cy="3351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500470" y="152406"/>
            <a:ext cx="5210033" cy="912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4000" b="1" dirty="0">
                <a:solidFill>
                  <a:schemeClr val="bg1"/>
                </a:solidFill>
              </a:rPr>
              <a:t>تولید شیر ناکافی </a:t>
            </a:r>
            <a:r>
              <a:rPr lang="fa-IR" sz="4000" b="1" dirty="0" smtClean="0">
                <a:solidFill>
                  <a:schemeClr val="bg1"/>
                </a:solidFill>
              </a:rPr>
              <a:t>است</a:t>
            </a:r>
            <a:endParaRPr lang="fa-IR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478" y="1064526"/>
            <a:ext cx="11423176" cy="818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600" dirty="0">
                <a:solidFill>
                  <a:srgbClr val="C00000"/>
                </a:solidFill>
              </a:rPr>
              <a:t> </a:t>
            </a:r>
            <a:r>
              <a:rPr lang="fa-IR" sz="3600" b="1" dirty="0">
                <a:solidFill>
                  <a:srgbClr val="C00000"/>
                </a:solidFill>
              </a:rPr>
              <a:t>اگر شیر برداشت </a:t>
            </a:r>
            <a:r>
              <a:rPr lang="fa-IR" sz="3600" b="1" dirty="0" smtClean="0">
                <a:solidFill>
                  <a:srgbClr val="C00000"/>
                </a:solidFill>
              </a:rPr>
              <a:t>نشود، </a:t>
            </a:r>
            <a:r>
              <a:rPr lang="fa-IR" sz="3600" b="1" dirty="0">
                <a:solidFill>
                  <a:srgbClr val="C00000"/>
                </a:solidFill>
              </a:rPr>
              <a:t>شیرکمتری تولید می شود </a:t>
            </a:r>
            <a:r>
              <a:rPr lang="fa-IR" sz="3600" b="1" dirty="0" smtClean="0">
                <a:solidFill>
                  <a:srgbClr val="C00000"/>
                </a:solidFill>
              </a:rPr>
              <a:t>(قانون </a:t>
            </a:r>
            <a:r>
              <a:rPr lang="fa-IR" sz="3600" b="1" dirty="0">
                <a:solidFill>
                  <a:srgbClr val="C00000"/>
                </a:solidFill>
              </a:rPr>
              <a:t>عرضه و </a:t>
            </a:r>
            <a:r>
              <a:rPr lang="fa-IR" sz="3600" b="1" dirty="0" smtClean="0">
                <a:solidFill>
                  <a:srgbClr val="C00000"/>
                </a:solidFill>
              </a:rPr>
              <a:t>تقاضا)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5513695" y="1976646"/>
            <a:ext cx="6155142" cy="427915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3200" b="1" u="sng" dirty="0">
                <a:solidFill>
                  <a:srgbClr val="C00000"/>
                </a:solidFill>
              </a:rPr>
              <a:t>پس </a:t>
            </a:r>
            <a:r>
              <a:rPr lang="fa-IR" sz="3200" b="1" u="sng" dirty="0" smtClean="0">
                <a:solidFill>
                  <a:srgbClr val="C00000"/>
                </a:solidFill>
              </a:rPr>
              <a:t>اگر: 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شیردادن در دفعات کم و غیر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مکرّر باشد.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شیردادن از روی برنامه و زمان بندی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باشد.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شیردادن کوتاه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مدّت باشد.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مکیدن شیرخوار ضعیف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باشد.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شیرخوار پستان را خوب نگرفته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باشد.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00251" y="1976647"/>
            <a:ext cx="5049671" cy="427915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800" b="1" u="sng" dirty="0">
                <a:solidFill>
                  <a:srgbClr val="C00000"/>
                </a:solidFill>
              </a:rPr>
              <a:t>و یا: </a:t>
            </a:r>
            <a:endParaRPr lang="fa-IR" sz="2800" b="1" u="sng" dirty="0" smtClean="0">
              <a:solidFill>
                <a:srgbClr val="C00000"/>
              </a:solidFill>
            </a:endParaRPr>
          </a:p>
          <a:p>
            <a:endParaRPr lang="fa-IR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مادر اعتماد به نفس نداشته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باشد.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احساس خستگی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کند.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پرمشغله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باشد.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اضطراب داشته باشد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(به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دفعات یا مدت کمتر شیر می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دهد).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8733" y="1435503"/>
            <a:ext cx="6127845" cy="1990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/>
              <a:t>ناکافی بودن شیرمادر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89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500470" y="152406"/>
            <a:ext cx="5210033" cy="912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fa-IR" sz="4000" b="1" dirty="0"/>
              <a:t>انتقال شیر درست نیست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478" y="1064526"/>
            <a:ext cx="11423176" cy="45174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a-IR" sz="3600" b="1" dirty="0" smtClean="0">
                <a:solidFill>
                  <a:srgbClr val="C00000"/>
                </a:solidFill>
              </a:rPr>
              <a:t>شیرمادر </a:t>
            </a:r>
            <a:r>
              <a:rPr lang="fa-IR" sz="3600" b="1" dirty="0">
                <a:solidFill>
                  <a:srgbClr val="C00000"/>
                </a:solidFill>
              </a:rPr>
              <a:t>کافی است ولی شیرخوار قادر به برداشت آن </a:t>
            </a:r>
            <a:r>
              <a:rPr lang="fa-IR" sz="3600" b="1" dirty="0" smtClean="0">
                <a:solidFill>
                  <a:srgbClr val="C00000"/>
                </a:solidFill>
              </a:rPr>
              <a:t>نیست، چرا؟ </a:t>
            </a:r>
            <a:endParaRPr lang="en-US" sz="3600" b="1" dirty="0">
              <a:solidFill>
                <a:srgbClr val="C00000"/>
              </a:solidFill>
            </a:endParaRPr>
          </a:p>
          <a:p>
            <a:pPr lvl="0" algn="just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پستان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گرفتن شیرخوار درست نیست و به طور مؤثر نمی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مکد،</a:t>
            </a:r>
          </a:p>
          <a:p>
            <a:pPr marL="0" lvl="0" indent="0" algn="just">
              <a:buNone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          بیقراری شیرخوار،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دور شدن از پستان و یا رها کردن آن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600" b="1" dirty="0" smtClean="0">
                <a:solidFill>
                  <a:schemeClr val="accent1"/>
                </a:solidFill>
              </a:rPr>
              <a:t>شیرخوردن </a:t>
            </a:r>
            <a:r>
              <a:rPr lang="fa-IR" sz="3600" b="1" dirty="0">
                <a:solidFill>
                  <a:schemeClr val="accent1"/>
                </a:solidFill>
              </a:rPr>
              <a:t>ها کوتاه و با عجله و </a:t>
            </a:r>
            <a:r>
              <a:rPr lang="fa-IR" sz="3600" b="1" dirty="0" smtClean="0">
                <a:solidFill>
                  <a:schemeClr val="accent1"/>
                </a:solidFill>
              </a:rPr>
              <a:t>غیرمکرّر است،</a:t>
            </a:r>
          </a:p>
          <a:p>
            <a:pPr marL="0" lvl="0" indent="0" algn="just">
              <a:buNone/>
            </a:pPr>
            <a:r>
              <a:rPr lang="fa-IR" sz="3600" b="1" dirty="0">
                <a:solidFill>
                  <a:schemeClr val="accent1"/>
                </a:solidFill>
              </a:rPr>
              <a:t> </a:t>
            </a:r>
            <a:r>
              <a:rPr lang="fa-IR" sz="3600" b="1" dirty="0" smtClean="0">
                <a:solidFill>
                  <a:schemeClr val="accent1"/>
                </a:solidFill>
              </a:rPr>
              <a:t>          زود </a:t>
            </a:r>
            <a:r>
              <a:rPr lang="fa-IR" sz="3600" b="1" dirty="0">
                <a:solidFill>
                  <a:schemeClr val="accent1"/>
                </a:solidFill>
              </a:rPr>
              <a:t>از پستان جدا می شود و شیر انتهایی را </a:t>
            </a:r>
            <a:r>
              <a:rPr lang="fa-IR" sz="3600" b="1" dirty="0" smtClean="0">
                <a:solidFill>
                  <a:schemeClr val="accent1"/>
                </a:solidFill>
              </a:rPr>
              <a:t>دریافت </a:t>
            </a:r>
            <a:r>
              <a:rPr lang="fa-IR" sz="3600" b="1" dirty="0">
                <a:solidFill>
                  <a:schemeClr val="accent1"/>
                </a:solidFill>
              </a:rPr>
              <a:t>نمی </a:t>
            </a:r>
            <a:r>
              <a:rPr lang="fa-IR" sz="3600" b="1" dirty="0" smtClean="0">
                <a:solidFill>
                  <a:schemeClr val="accent1"/>
                </a:solidFill>
              </a:rPr>
              <a:t>کند </a:t>
            </a:r>
            <a:endParaRPr lang="en-US" sz="3600" b="1" dirty="0">
              <a:solidFill>
                <a:schemeClr val="accent1"/>
              </a:solidFill>
            </a:endParaRPr>
          </a:p>
          <a:p>
            <a:pPr lvl="0" algn="just"/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 شیرخوار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بیمار یا نارس است و مکیدن قوی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ندارد.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10235821" y="2811438"/>
            <a:ext cx="873456" cy="327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10235821" y="4251277"/>
            <a:ext cx="873456" cy="327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r>
              <a:rPr lang="fa-IR" sz="2400" dirty="0" smtClean="0">
                <a:solidFill>
                  <a:schemeClr val="bg1"/>
                </a:solidFill>
              </a:rPr>
              <a:t>40</a:t>
            </a:r>
            <a:endParaRPr lang="fa-I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41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0722" y="313898"/>
            <a:ext cx="11307170" cy="50769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a-I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عواملی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که بر رفلکس اکسی توسین اثر می گذارند مانند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ترس، استرس،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بی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خوابی، نگرانی،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همه روی جریان شیر اثر می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گذارند. </a:t>
            </a:r>
          </a:p>
          <a:p>
            <a:pPr marL="0" indent="0">
              <a:buNone/>
            </a:pPr>
            <a:endParaRPr lang="fa-I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a-IR" sz="3600" b="1" dirty="0">
                <a:solidFill>
                  <a:srgbClr val="25B54B"/>
                </a:solidFill>
              </a:rPr>
              <a:t>به طور </a:t>
            </a:r>
            <a:r>
              <a:rPr lang="fa-IR" sz="3600" b="1" dirty="0" smtClean="0">
                <a:solidFill>
                  <a:srgbClr val="25B54B"/>
                </a:solidFill>
              </a:rPr>
              <a:t>کلی: </a:t>
            </a:r>
          </a:p>
          <a:p>
            <a:pPr marL="0" indent="0" algn="ctr">
              <a:buNone/>
            </a:pPr>
            <a:r>
              <a:rPr lang="fa-IR" sz="3600" b="1" dirty="0" smtClean="0">
                <a:solidFill>
                  <a:srgbClr val="25B54B"/>
                </a:solidFill>
              </a:rPr>
              <a:t>تولید شیر و </a:t>
            </a:r>
            <a:r>
              <a:rPr lang="fa-IR" sz="3600" b="1" dirty="0">
                <a:solidFill>
                  <a:srgbClr val="25B54B"/>
                </a:solidFill>
              </a:rPr>
              <a:t>انتقال آن به شیرخوار با هم مرتبط </a:t>
            </a:r>
            <a:r>
              <a:rPr lang="fa-IR" sz="3600" b="1" dirty="0" smtClean="0">
                <a:solidFill>
                  <a:srgbClr val="25B54B"/>
                </a:solidFill>
              </a:rPr>
              <a:t>هستند. </a:t>
            </a:r>
            <a:endParaRPr lang="en-US" sz="3600" b="1" dirty="0">
              <a:solidFill>
                <a:srgbClr val="25B54B"/>
              </a:solidFill>
            </a:endParaRPr>
          </a:p>
          <a:p>
            <a:pPr marL="0" indent="0" algn="just">
              <a:buNone/>
            </a:pPr>
            <a:endParaRPr lang="fa-I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20539956">
            <a:off x="777923" y="2320120"/>
            <a:ext cx="3029803" cy="14057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bg1"/>
                </a:solidFill>
              </a:rPr>
              <a:t>توجه</a:t>
            </a:r>
            <a:endParaRPr lang="fa-I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42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964" y="1092147"/>
            <a:ext cx="10549719" cy="2579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/>
              <a:t> چه کنیم تا تولید شیرمادر و برداشت شیر توسط شیرخوار بیشتر </a:t>
            </a:r>
            <a:r>
              <a:rPr lang="fa-IR" sz="4000" b="1" dirty="0" smtClean="0"/>
              <a:t>شود؟ 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27796"/>
            <a:ext cx="11641540" cy="4201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fa-IR" sz="3200" b="1" u="sng" dirty="0" smtClean="0">
                <a:solidFill>
                  <a:srgbClr val="00B0F0"/>
                </a:solidFill>
              </a:rPr>
              <a:t>در </a:t>
            </a:r>
            <a:r>
              <a:rPr lang="fa-IR" sz="3200" b="1" u="sng" dirty="0">
                <a:solidFill>
                  <a:srgbClr val="00B0F0"/>
                </a:solidFill>
              </a:rPr>
              <a:t>مرحله اول </a:t>
            </a:r>
            <a:r>
              <a:rPr lang="fa-IR" sz="3200" b="1" u="sng" dirty="0" smtClean="0">
                <a:solidFill>
                  <a:srgbClr val="00B0F0"/>
                </a:solidFill>
              </a:rPr>
              <a:t>باید</a:t>
            </a:r>
            <a:r>
              <a:rPr lang="fa-IR" sz="3200" b="1" u="sng" dirty="0">
                <a:solidFill>
                  <a:srgbClr val="00B0F0"/>
                </a:solidFill>
              </a:rPr>
              <a:t> </a:t>
            </a:r>
            <a:r>
              <a:rPr lang="fa-IR" sz="3200" b="1" u="sng" dirty="0" smtClean="0">
                <a:solidFill>
                  <a:srgbClr val="00B0F0"/>
                </a:solidFill>
              </a:rPr>
              <a:t>از </a:t>
            </a:r>
            <a:r>
              <a:rPr lang="fa-IR" sz="3200" b="1" u="sng" dirty="0">
                <a:solidFill>
                  <a:srgbClr val="00B0F0"/>
                </a:solidFill>
              </a:rPr>
              <a:t>مهارت های برقراری ارتباط استفاده کنیم </a:t>
            </a:r>
            <a:r>
              <a:rPr lang="fa-IR" sz="3200" b="1" u="sng" dirty="0" smtClean="0">
                <a:solidFill>
                  <a:srgbClr val="00B0F0"/>
                </a:solidFill>
              </a:rPr>
              <a:t>مانند</a:t>
            </a:r>
            <a:r>
              <a:rPr lang="fa-IR" sz="3200" b="1" dirty="0" smtClean="0">
                <a:solidFill>
                  <a:srgbClr val="00B0F0"/>
                </a:solidFill>
              </a:rPr>
              <a:t>:</a:t>
            </a:r>
            <a:r>
              <a:rPr lang="fa-IR" sz="3200" b="1" u="sng" dirty="0" smtClean="0">
                <a:solidFill>
                  <a:srgbClr val="00B0F0"/>
                </a:solidFill>
              </a:rPr>
              <a:t> </a:t>
            </a:r>
            <a:endParaRPr lang="en-US" sz="3200" b="1" u="sng" dirty="0">
              <a:solidFill>
                <a:srgbClr val="00B0F0"/>
              </a:solidFill>
            </a:endParaRPr>
          </a:p>
          <a:p>
            <a:pPr lvl="0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گوش دادن به حرف های مادر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مشاهده شیرخوار (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هوشیاری،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وضع ظاهر و... )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طرز شیرخوردن شیرخوار / تکمیل فرم مشاهده شیردهی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همدلی کردن با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مادر،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استفاده از کلمات مثبت ، انتقاد نکردن و قضاوت نکردن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توصیه های لازم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43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urved Left Arrow 1"/>
          <p:cNvSpPr/>
          <p:nvPr/>
        </p:nvSpPr>
        <p:spPr>
          <a:xfrm rot="347568">
            <a:off x="585562" y="4716333"/>
            <a:ext cx="655092" cy="8188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421" y="154208"/>
            <a:ext cx="11491415" cy="5603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3200" b="1" u="sng" dirty="0" smtClean="0">
                <a:solidFill>
                  <a:srgbClr val="00B0F0"/>
                </a:solidFill>
              </a:rPr>
              <a:t>در </a:t>
            </a:r>
            <a:r>
              <a:rPr lang="fa-IR" sz="3200" b="1" u="sng" dirty="0">
                <a:solidFill>
                  <a:srgbClr val="00B0F0"/>
                </a:solidFill>
              </a:rPr>
              <a:t>مرحله </a:t>
            </a:r>
            <a:r>
              <a:rPr lang="fa-IR" sz="3200" b="1" u="sng" dirty="0" smtClean="0">
                <a:solidFill>
                  <a:srgbClr val="00B0F0"/>
                </a:solidFill>
              </a:rPr>
              <a:t>بعد </a:t>
            </a:r>
            <a:r>
              <a:rPr lang="fa-IR" sz="3200" b="1" u="sng" dirty="0">
                <a:solidFill>
                  <a:srgbClr val="00B0F0"/>
                </a:solidFill>
              </a:rPr>
              <a:t>برای افزایش تولید شیر</a:t>
            </a:r>
            <a:r>
              <a:rPr lang="fa-IR" sz="3200" b="1" dirty="0">
                <a:solidFill>
                  <a:srgbClr val="00B0F0"/>
                </a:solidFill>
              </a:rPr>
              <a:t> : </a:t>
            </a:r>
            <a:endParaRPr lang="en-US" sz="3200" b="1" dirty="0">
              <a:solidFill>
                <a:srgbClr val="00B0F0"/>
              </a:solidFill>
            </a:endParaRPr>
          </a:p>
          <a:p>
            <a:pPr lvl="0">
              <a:lnSpc>
                <a:spcPct val="100000"/>
              </a:lnSpc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پستان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ها باید تحریک شوند و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مکرراً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شیر از پستان برداشته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شود.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هنگام شیردادن،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با ماساژ آرام پستان جریان شیر را بیشتر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کند.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بین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وعده های شیردهی مادر شیرش را بدوشد و آن را با فنجان یا مکمل رسان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SNS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به </a:t>
            </a:r>
            <a:endParaRPr lang="fa-I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 شیرخوار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بدهد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(این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روش برای شیرخوارانی که مکیدن ضعیف دارند بسیار مفید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است).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سایر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افراد خانواده به کارهای منزل برسند تا مادر فرصت تغذیه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کافی،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استراحت مناسب داشته باشد.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اگر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مادر عقیده دارد که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غذا،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نوشیدنی و یا محصولی گیاهی می خورد که شیرش زیاد می شود با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اوموافقت شود (به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شرطی که سالم بی ضرر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باشد) تا اعتماد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به نفس او افزایش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یابد.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44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urved Left Arrow 1"/>
          <p:cNvSpPr/>
          <p:nvPr/>
        </p:nvSpPr>
        <p:spPr>
          <a:xfrm rot="347568">
            <a:off x="1198432" y="5608765"/>
            <a:ext cx="655092" cy="818865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45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2810" y="1856096"/>
            <a:ext cx="11307170" cy="26067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خوردن غذاهای خاص یا گیاهان دارویی و یا مصرف دارو برای افزایش شیرمادر نمی تواند جایگزین شیرخوردن مکرر شیرخوار همراه با یک پوزیشن و پستان گرفتن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Latch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خوب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باشد. </a:t>
            </a:r>
          </a:p>
          <a:p>
            <a:pPr marL="0" indent="0" algn="just">
              <a:buNone/>
            </a:pPr>
            <a:endParaRPr lang="fa-I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72810" y="111202"/>
            <a:ext cx="4961503" cy="14057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bg1"/>
                </a:solidFill>
              </a:rPr>
              <a:t>فراموش نکنیم که</a:t>
            </a:r>
            <a:endParaRPr lang="fa-IR" sz="4400" b="1" dirty="0">
              <a:solidFill>
                <a:schemeClr val="bg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347568">
            <a:off x="585562" y="4716333"/>
            <a:ext cx="655092" cy="8188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421" y="0"/>
            <a:ext cx="11491415" cy="5603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u="sng" dirty="0" smtClean="0">
                <a:solidFill>
                  <a:srgbClr val="00B0F0"/>
                </a:solidFill>
              </a:rPr>
              <a:t>مرحله سوم: </a:t>
            </a:r>
            <a:r>
              <a:rPr lang="fa-IR" sz="3200" b="1" u="sng" dirty="0">
                <a:solidFill>
                  <a:srgbClr val="00B0F0"/>
                </a:solidFill>
              </a:rPr>
              <a:t>برای بهتر شدن انتقال شیر چه باید </a:t>
            </a:r>
            <a:r>
              <a:rPr lang="fa-IR" sz="3200" b="1" u="sng" dirty="0" smtClean="0">
                <a:solidFill>
                  <a:srgbClr val="00B0F0"/>
                </a:solidFill>
              </a:rPr>
              <a:t>کرد</a:t>
            </a:r>
            <a:r>
              <a:rPr lang="fa-IR" sz="3200" b="1" dirty="0" smtClean="0">
                <a:solidFill>
                  <a:srgbClr val="00B0F0"/>
                </a:solidFill>
              </a:rPr>
              <a:t>؟ </a:t>
            </a:r>
            <a:endParaRPr lang="en-US" sz="3200" b="1" dirty="0">
              <a:solidFill>
                <a:srgbClr val="00B0F0"/>
              </a:solidFill>
            </a:endParaRPr>
          </a:p>
          <a:p>
            <a:pPr lvl="0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علت برداشت ناکافی شیر توسط شیرخوار باید بررسی و سپس برطرف شود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مثلاً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خوب پستان را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بگیرد.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مکرّر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تغذیه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شود.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پس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از تغذیه از یک پستان به پستان دیگر گذاشته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شود.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تماس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پوستی مادر و شیرخوار بیشتر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شود.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به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هیچ وجه از گول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زنک،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سرشیشه یا محافظ نوک پستان استفاده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نکند. 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اگر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شیرخوار ناآرام است او را به پستان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بگذارد.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 از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</a:rPr>
              <a:t>شیرمصنوعی استفاده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</a:rPr>
              <a:t>نکند.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46</a:t>
            </a:fld>
            <a:endParaRPr lang="fa-I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421" y="1501254"/>
            <a:ext cx="11491415" cy="4101872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دفعات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پیگیری بستگی به شدّت مشکل و چگونگی وضعیت آن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دارد.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پایش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تنها به معنی وزن کردن شیرخوار نیست بلکه مادر باید از علائم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افزایش</a:t>
            </a:r>
          </a:p>
          <a:p>
            <a:pPr marL="0" lvl="0" indent="0" algn="just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تولید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شیر و انتقال آن به شیرخوار آگاه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شود.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fa-IR" sz="3200" b="1" dirty="0" smtClean="0">
                <a:solidFill>
                  <a:srgbClr val="7030A0"/>
                </a:solidFill>
              </a:rPr>
              <a:t>مثلاً: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افزایش هشیاری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کودک،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گریه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کمتر،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مکیدن قوی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تر،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دفعات بیشتر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اجابت</a:t>
            </a:r>
          </a:p>
          <a:p>
            <a:pPr mar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مزاج،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تغییرات پستان مانند نشت شیر و یا پرشدن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آن.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47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964" y="203164"/>
            <a:ext cx="10549719" cy="11051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/>
              <a:t>پایش و پیگیری مادر و شیرخوار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48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5026" y="1322280"/>
            <a:ext cx="8530552" cy="20487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/>
              <a:t>پایش چه فایده ای دارد؟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478" y="136477"/>
            <a:ext cx="11491415" cy="551369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به شما فرصت می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دهد: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با مادر صحبت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کنید.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به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او اعتماد به نفس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ببخشید. </a:t>
            </a:r>
            <a:endParaRPr lang="fa-I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کارهای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خوبش را تشویق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کنید. </a:t>
            </a:r>
            <a:endParaRPr lang="fa-I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اگر احتمالاً از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شیرکمکی استفاده می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کند،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وقتی وضع شیرخوار رو به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بهبودی</a:t>
            </a:r>
          </a:p>
          <a:p>
            <a:pPr marL="0" lv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می رود از میزان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مصرف آن کمتر و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سپس آن را قطع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کنید. </a:t>
            </a:r>
          </a:p>
          <a:p>
            <a:pPr marL="0" lvl="0" indent="0" algn="ctr">
              <a:buNone/>
            </a:pPr>
            <a:r>
              <a:rPr lang="fa-IR" sz="3200" b="1" dirty="0" smtClean="0">
                <a:solidFill>
                  <a:srgbClr val="00B050"/>
                </a:solidFill>
              </a:rPr>
              <a:t>پس </a:t>
            </a:r>
            <a:r>
              <a:rPr lang="fa-IR" sz="3200" b="1" dirty="0">
                <a:solidFill>
                  <a:srgbClr val="00B050"/>
                </a:solidFill>
              </a:rPr>
              <a:t>از قطع شیرکمکی باز هم تا چند هفته پایش را ادامه دهید </a:t>
            </a:r>
            <a:endParaRPr lang="fa-IR" sz="3200" b="1" dirty="0" smtClean="0">
              <a:solidFill>
                <a:srgbClr val="00B050"/>
              </a:solidFill>
            </a:endParaRPr>
          </a:p>
          <a:p>
            <a:pPr marL="0" lvl="0" indent="0" algn="ctr">
              <a:buNone/>
            </a:pPr>
            <a:r>
              <a:rPr lang="fa-IR" sz="3200" b="1" dirty="0" smtClean="0">
                <a:solidFill>
                  <a:srgbClr val="00B050"/>
                </a:solidFill>
              </a:rPr>
              <a:t>تا </a:t>
            </a:r>
            <a:r>
              <a:rPr lang="fa-IR" sz="3200" b="1" dirty="0">
                <a:solidFill>
                  <a:srgbClr val="00B050"/>
                </a:solidFill>
              </a:rPr>
              <a:t>از تولید کافی شیرمادر مطمئن شوید .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49</a:t>
            </a:fld>
            <a:endParaRPr lang="fa-I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182" y="668740"/>
            <a:ext cx="11491415" cy="438093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اولیه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1) واقعی                      مربوط به مادر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ثانویه   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مربوط به شیرخوار</a:t>
            </a:r>
            <a:endParaRPr lang="fa-I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2) ذهنی (تصور مادر):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که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اگر مادر حمایت نشود می تواند حتی منجر به قطع شیردهی شود.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5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9635494" y="1313596"/>
            <a:ext cx="586854" cy="13238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Brace 9"/>
          <p:cNvSpPr/>
          <p:nvPr/>
        </p:nvSpPr>
        <p:spPr>
          <a:xfrm>
            <a:off x="8107119" y="1879977"/>
            <a:ext cx="518616" cy="1317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64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50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5026" y="1322280"/>
            <a:ext cx="8530552" cy="20487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/>
              <a:t>برقراری مجدّد شیردهی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51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1194" y="259308"/>
            <a:ext cx="11122925" cy="532262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fa-IR" sz="4000" b="1" dirty="0" smtClean="0">
                <a:solidFill>
                  <a:srgbClr val="C00000"/>
                </a:solidFill>
              </a:rPr>
              <a:t>تعریف: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برقراری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مجدد تولید و جریان شیر در مادری که شیردهی اش را قطع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کرده است.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fa-IR" sz="4000" b="1" dirty="0" smtClean="0">
                <a:solidFill>
                  <a:srgbClr val="C00000"/>
                </a:solidFill>
              </a:rPr>
              <a:t>اصول: </a:t>
            </a:r>
            <a:endParaRPr lang="en-US" sz="4000" b="1" dirty="0">
              <a:solidFill>
                <a:srgbClr val="C0000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- هرچه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شیرخوار کم سن تر باشد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(کمتر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از 2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ماه)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- هرچه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کمتر از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شیرمصنوعی،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بطری و پستانک استفاده کرده باشد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a-I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تولید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مجدد شیر آسان تر خواهد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بود.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6" name="Chevron 5"/>
          <p:cNvSpPr/>
          <p:nvPr/>
        </p:nvSpPr>
        <p:spPr>
          <a:xfrm rot="10800000">
            <a:off x="10653633" y="548224"/>
            <a:ext cx="549053" cy="3351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10800000">
            <a:off x="10653632" y="2291369"/>
            <a:ext cx="549053" cy="3351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429900">
            <a:off x="8052179" y="4121624"/>
            <a:ext cx="968991" cy="7779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478" y="1269242"/>
            <a:ext cx="11491415" cy="438093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1) شیرخوار،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بیمار و قادر به مکیدن نباشد.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2) مادر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به دلایلی از شیرخوارش دور بوده و دراین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مدّت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شیرش را ندوشیده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است.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3) شیرخوار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از ابتدا با شیرمصنوعی تغذیه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شده.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4) مادر،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بیمار بوده و نتوانسته شیر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بدهد.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5) مادر،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کودکی را به فرزندخواندگی پذیرفته </a:t>
            </a:r>
            <a:r>
              <a:rPr lang="fa-IR" sz="3200" b="1" dirty="0">
                <a:solidFill>
                  <a:srgbClr val="FF0000"/>
                </a:solidFill>
              </a:rPr>
              <a:t>ولی فرزند قبلی خود را شیرداده </a:t>
            </a:r>
            <a:r>
              <a:rPr lang="fa-IR" sz="3200" b="1" dirty="0" smtClean="0">
                <a:solidFill>
                  <a:srgbClr val="FF0000"/>
                </a:solidFill>
              </a:rPr>
              <a:t>است.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52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1697" y="109649"/>
            <a:ext cx="10140986" cy="10231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/>
              <a:t>در چه مواردی از برقراری </a:t>
            </a:r>
            <a:r>
              <a:rPr lang="fa-IR" sz="4000" b="1" dirty="0" smtClean="0"/>
              <a:t>مجدّد </a:t>
            </a:r>
            <a:r>
              <a:rPr lang="fa-IR" sz="4000" b="1" dirty="0"/>
              <a:t>شیر استفاده می </a:t>
            </a:r>
            <a:r>
              <a:rPr lang="fa-IR" sz="4000" b="1" dirty="0" smtClean="0"/>
              <a:t>شود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90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478" y="1269242"/>
            <a:ext cx="11491415" cy="438093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اجازه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بدهد شیرخوار، پستانش را مکرر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بمکد: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هم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روز و هم شب و هرچه طولانی تر بهتر 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بین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وعده های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شیردهی،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پستانش را ماساژ بدهد و بدوشد 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تا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زمانی که شیرکافی تولید نشده از شیرکمکی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(شیرمادر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دیگر و یا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شیرمصنوعی)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استفاده کند 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برخی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اوقات استفاده از داروهای گیاهی و شیمیایی هم مؤثر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است (دمپریدون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مؤثراست روزی سه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بار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هر بار 10 میلی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گرم) 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53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7726" y="138965"/>
            <a:ext cx="3835022" cy="10231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/>
              <a:t>اقدامات مادر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52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54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68490" y="750627"/>
            <a:ext cx="5117910" cy="43945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/>
              <a:t>از توجه شما سپاسگزارم</a:t>
            </a:r>
            <a:endParaRPr lang="fa-IR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484">
            <a:off x="5462849" y="2877249"/>
            <a:ext cx="3944893" cy="2430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911">
            <a:off x="7198882" y="711476"/>
            <a:ext cx="4193384" cy="27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07656" y="1897039"/>
            <a:ext cx="8898340" cy="2088107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1) اولیه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fa-I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2) ثانویه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6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2951" y="302738"/>
            <a:ext cx="6619164" cy="10231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/>
              <a:t>ناکافی بودن واقعی شیرمادر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2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7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21775" y="124805"/>
            <a:ext cx="3135573" cy="114641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</a:rPr>
              <a:t>اوّلیه</a:t>
            </a:r>
            <a:endParaRPr lang="fa-IR" sz="4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1775" y="1271215"/>
            <a:ext cx="11242343" cy="43107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از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ابتدا مادر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شیرندارد.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فقط </a:t>
            </a:r>
            <a:r>
              <a:rPr lang="fa-IR" sz="3600" b="1" dirty="0">
                <a:solidFill>
                  <a:srgbClr val="C00000"/>
                </a:solidFill>
              </a:rPr>
              <a:t>2% تا 5%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از کل موارد واقعی را به خود اختصاص می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دهد، شامل: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u="sng" dirty="0">
                <a:solidFill>
                  <a:srgbClr val="C00000"/>
                </a:solidFill>
              </a:rPr>
              <a:t>مشکلات ساختاری </a:t>
            </a:r>
            <a:r>
              <a:rPr lang="fa-IR" sz="3200" b="1" u="sng" dirty="0" smtClean="0">
                <a:solidFill>
                  <a:srgbClr val="C00000"/>
                </a:solidFill>
              </a:rPr>
              <a:t>پستان</a:t>
            </a:r>
            <a:r>
              <a:rPr lang="fa-IR" sz="3200" b="1" dirty="0" smtClean="0">
                <a:solidFill>
                  <a:srgbClr val="C00000"/>
                </a:solidFill>
              </a:rPr>
              <a:t>: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غدد شیرساز در پستان مادر به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وجود نیامده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و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یا</a:t>
            </a:r>
          </a:p>
          <a:p>
            <a:pPr marL="0" lv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تکامل نیافته و یا تکامل آن ناکافی بوده 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fa-IR" sz="3200" b="1" dirty="0" smtClean="0">
                <a:solidFill>
                  <a:srgbClr val="C00000"/>
                </a:solidFill>
              </a:rPr>
              <a:t>تشخیص</a:t>
            </a:r>
            <a:r>
              <a:rPr lang="fa-IR" sz="3200" b="1" dirty="0">
                <a:solidFill>
                  <a:srgbClr val="C00000"/>
                </a:solidFill>
              </a:rPr>
              <a:t>: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پستان مادر در دوران بارداری بزرگ نمی شود و پس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از زایمان هم</a:t>
            </a:r>
          </a:p>
          <a:p>
            <a:pPr mar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پرخون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(محتقن)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نمی شود 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804152">
            <a:off x="424783" y="5122933"/>
            <a:ext cx="655092" cy="81886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8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0125" y="109182"/>
            <a:ext cx="11559654" cy="5472751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u="sng" dirty="0" smtClean="0">
                <a:solidFill>
                  <a:srgbClr val="C00000"/>
                </a:solidFill>
              </a:rPr>
              <a:t>جراحی </a:t>
            </a:r>
            <a:r>
              <a:rPr lang="fa-IR" sz="3200" b="1" u="sng" dirty="0">
                <a:solidFill>
                  <a:srgbClr val="C00000"/>
                </a:solidFill>
              </a:rPr>
              <a:t>های </a:t>
            </a:r>
            <a:r>
              <a:rPr lang="fa-IR" sz="3200" b="1" u="sng" dirty="0" smtClean="0">
                <a:solidFill>
                  <a:srgbClr val="C00000"/>
                </a:solidFill>
              </a:rPr>
              <a:t>پستان</a:t>
            </a:r>
            <a:r>
              <a:rPr lang="fa-IR" sz="3200" b="1" dirty="0" smtClean="0">
                <a:solidFill>
                  <a:srgbClr val="C00000"/>
                </a:solidFill>
              </a:rPr>
              <a:t>: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برای کوچک یا بزرگ کردن پستان انجام می شود و یا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هر</a:t>
            </a:r>
          </a:p>
          <a:p>
            <a:pPr marL="0" lv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عمل جراحی دیگر به ویژه اگر مجاری و غدد شیرساز را قطع کند و شیرسازی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و</a:t>
            </a:r>
          </a:p>
          <a:p>
            <a:pPr marL="0" lv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انتقال شیر را دچار مشکل جدّی کند 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u="sng" dirty="0">
                <a:solidFill>
                  <a:srgbClr val="C00000"/>
                </a:solidFill>
              </a:rPr>
              <a:t>اشعه درمانی </a:t>
            </a:r>
            <a:r>
              <a:rPr lang="fa-IR" sz="3200" b="1" u="sng" dirty="0" smtClean="0">
                <a:solidFill>
                  <a:srgbClr val="C00000"/>
                </a:solidFill>
              </a:rPr>
              <a:t>(رادیو تراپی) پستان</a:t>
            </a:r>
            <a:r>
              <a:rPr lang="fa-IR" sz="3200" b="1" dirty="0" smtClean="0">
                <a:solidFill>
                  <a:srgbClr val="C00000"/>
                </a:solidFill>
              </a:rPr>
              <a:t>: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که در موارد ابتلا مادر به سرطان انجام </a:t>
            </a:r>
            <a:endParaRPr lang="fa-I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 می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شود 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u="sng" dirty="0">
                <a:solidFill>
                  <a:srgbClr val="C00000"/>
                </a:solidFill>
              </a:rPr>
              <a:t>بیماری های شدید مادر</a:t>
            </a:r>
            <a:r>
              <a:rPr lang="fa-IR" sz="3200" b="1" dirty="0">
                <a:solidFill>
                  <a:srgbClr val="C00000"/>
                </a:solidFill>
              </a:rPr>
              <a:t>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نظیر سپتمی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سمی، هایپرتنشن،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سندروم شیهان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و بالاخره </a:t>
            </a:r>
            <a:r>
              <a:rPr lang="fa-IR" sz="3200" b="1" u="sng" dirty="0">
                <a:solidFill>
                  <a:srgbClr val="C00000"/>
                </a:solidFill>
              </a:rPr>
              <a:t>به دلایل ناشناخته ای</a:t>
            </a:r>
            <a:r>
              <a:rPr lang="fa-IR" sz="3200" b="1" dirty="0">
                <a:solidFill>
                  <a:srgbClr val="C00000"/>
                </a:solidFill>
              </a:rPr>
              <a:t>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در بعضی مادران در </a:t>
            </a:r>
            <a:r>
              <a:rPr lang="fa-IR" sz="3200" b="1" u="sng" dirty="0">
                <a:solidFill>
                  <a:srgbClr val="C00000"/>
                </a:solidFill>
              </a:rPr>
              <a:t>سن حوالی چهل سالگی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یا</a:t>
            </a:r>
          </a:p>
          <a:p>
            <a:pPr marL="0" lvl="0" indent="0" algn="just"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</a:rPr>
              <a:t>بیشتر شیرکمتری ساخته می شود 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69290" y="5757334"/>
            <a:ext cx="4313393" cy="498470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bg1"/>
                </a:solidFill>
              </a:rPr>
              <a:t>بیست و نهمین همایش بین المللی بیماری های کودکان</a:t>
            </a:r>
            <a:endParaRPr lang="fa-IR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0470" y="5757334"/>
            <a:ext cx="907186" cy="498470"/>
          </a:xfrm>
        </p:spPr>
        <p:txBody>
          <a:bodyPr/>
          <a:lstStyle/>
          <a:p>
            <a:fld id="{7E176AFB-2084-483A-9E5F-E58C7399DAF8}" type="slidenum">
              <a:rPr lang="fa-IR" sz="2400" smtClean="0">
                <a:solidFill>
                  <a:schemeClr val="bg1"/>
                </a:solidFill>
              </a:rPr>
              <a:t>9</a:t>
            </a:fld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1775" y="1596787"/>
            <a:ext cx="11242343" cy="3070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به مراتب از نوع اولیه شایع تر </a:t>
            </a:r>
            <a:r>
              <a:rPr lang="fa-IR" sz="4000" b="1" dirty="0" smtClean="0">
                <a:solidFill>
                  <a:schemeClr val="accent2">
                    <a:lumMod val="75000"/>
                  </a:schemeClr>
                </a:solidFill>
              </a:rPr>
              <a:t>است. </a:t>
            </a:r>
          </a:p>
          <a:p>
            <a:pPr marL="0" indent="0" algn="ctr">
              <a:buNone/>
            </a:pP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در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این نوع در آغاز شیرمادر زیاد است ولی </a:t>
            </a:r>
            <a:r>
              <a:rPr lang="fa-IR" sz="3600" b="1" dirty="0" smtClean="0">
                <a:solidFill>
                  <a:schemeClr val="accent2">
                    <a:lumMod val="75000"/>
                  </a:schemeClr>
                </a:solidFill>
              </a:rPr>
              <a:t>بعداً </a:t>
            </a: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</a:rPr>
              <a:t>در اثر مشکلات مربوط به مادر یا شیرخوار حجم شیر به سرعت رو به کاهش می رود .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804152">
            <a:off x="424783" y="5122933"/>
            <a:ext cx="655092" cy="81886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21775" y="201143"/>
            <a:ext cx="3135573" cy="114641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</a:rPr>
              <a:t>ثانویه</a:t>
            </a:r>
            <a:endParaRPr lang="fa-I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583</TotalTime>
  <Words>3185</Words>
  <Application>Microsoft Office PowerPoint</Application>
  <PresentationFormat>Widescreen</PresentationFormat>
  <Paragraphs>508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B Traffic</vt:lpstr>
      <vt:lpstr>Calibri</vt:lpstr>
      <vt:lpstr>Courier New</vt:lpstr>
      <vt:lpstr>Impact</vt:lpstr>
      <vt:lpstr>Times New Roman</vt:lpstr>
      <vt:lpstr>Wingdings</vt:lpstr>
      <vt:lpstr>Main Event</vt:lpstr>
      <vt:lpstr>به نام خدا</vt:lpstr>
      <vt:lpstr>تولید شیر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</dc:creator>
  <cp:lastModifiedBy>Dr</cp:lastModifiedBy>
  <cp:revision>123</cp:revision>
  <dcterms:created xsi:type="dcterms:W3CDTF">2017-10-17T06:31:46Z</dcterms:created>
  <dcterms:modified xsi:type="dcterms:W3CDTF">2017-10-23T06:57:14Z</dcterms:modified>
</cp:coreProperties>
</file>