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7" r:id="rId2"/>
  </p:sldMasterIdLst>
  <p:notesMasterIdLst>
    <p:notesMasterId r:id="rId21"/>
  </p:notesMasterIdLst>
  <p:sldIdLst>
    <p:sldId id="256" r:id="rId3"/>
    <p:sldId id="276" r:id="rId4"/>
    <p:sldId id="278" r:id="rId5"/>
    <p:sldId id="257" r:id="rId6"/>
    <p:sldId id="280" r:id="rId7"/>
    <p:sldId id="285" r:id="rId8"/>
    <p:sldId id="289" r:id="rId9"/>
    <p:sldId id="286" r:id="rId10"/>
    <p:sldId id="297" r:id="rId11"/>
    <p:sldId id="258" r:id="rId12"/>
    <p:sldId id="288" r:id="rId13"/>
    <p:sldId id="291" r:id="rId14"/>
    <p:sldId id="296" r:id="rId15"/>
    <p:sldId id="293" r:id="rId16"/>
    <p:sldId id="295" r:id="rId17"/>
    <p:sldId id="272" r:id="rId18"/>
    <p:sldId id="298" r:id="rId19"/>
    <p:sldId id="299" r:id="rId20"/>
  </p:sldIdLst>
  <p:sldSz cx="9144000" cy="6858000" type="screen4x3"/>
  <p:notesSz cx="6858000" cy="9144000"/>
  <p:custShowLst>
    <p:custShow name="محمد" id="0">
      <p:sldLst>
        <p:sld r:id="rId12"/>
      </p:sldLst>
    </p:custShow>
    <p:custShow name="علی" id="1">
      <p:sldLst>
        <p:sld r:id="rId13"/>
      </p:sldLst>
    </p:custShow>
    <p:custShow name="تفسیر233" id="2">
      <p:sldLst/>
    </p:custShow>
    <p:custShow name="15 احقاف" id="3">
      <p:sldLst/>
    </p:custShow>
    <p:custShow name="ایه 2 حج" id="4">
      <p:sldLst/>
    </p:custShow>
    <p:custShow name="14 لقمان" id="5">
      <p:sldLst>
        <p:sld r:id="rId7"/>
      </p:sldLst>
    </p:custShow>
    <p:custShow name="Custom Show 1" id="6">
      <p:sldLst/>
    </p:custShow>
    <p:custShow name="23 نسا دایه" id="7">
      <p:sldLst/>
    </p:custShow>
    <p:custShow name="مدت توصیه شده" id="8">
      <p:sldLst/>
    </p:custShow>
    <p:custShow name="6 طلاق" id="9">
      <p:sldLst/>
    </p:custShow>
    <p:custShow name="اجر" id="10">
      <p:sldLst>
        <p:sld r:id="rId14"/>
      </p:sldLst>
    </p:custShow>
    <p:custShow name="ذایه" id="11">
      <p:sldLst/>
    </p:custShow>
    <p:custShow name="پیوند عاطفی" id="12">
      <p:sldLst>
        <p:sld r:id="rId8"/>
      </p:sldLst>
    </p:custShow>
    <p:custShow name="صادق امام" id="13">
      <p:sldLst>
        <p:sld r:id="rId16"/>
      </p:sldLst>
    </p:custShow>
    <p:custShow name="امرزیدن گناهان و جهاد" id="14">
      <p:sldLst>
        <p:sld r:id="rId15"/>
      </p:sldLst>
    </p:custShow>
    <p:custShow name="دو پستان" id="15">
      <p:sldLst>
        <p:sld r:id="rId17"/>
      </p:sldLst>
    </p:custShow>
    <p:custShow name="شیر دادن شب" id="16">
      <p:sldLst>
        <p:sld r:id="rId11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33" autoAdjust="0"/>
  </p:normalViewPr>
  <p:slideViewPr>
    <p:cSldViewPr>
      <p:cViewPr varScale="1">
        <p:scale>
          <a:sx n="65" d="100"/>
          <a:sy n="65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52C99D-1E88-43B5-A414-1D9B3FF09C8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fa-IR"/>
        </a:p>
      </dgm:t>
    </dgm:pt>
    <dgm:pt modelId="{7E214EAF-2B6A-4E83-A43C-48EDDAA50A54}">
      <dgm:prSet custT="1"/>
      <dgm:spPr/>
      <dgm:t>
        <a:bodyPr/>
        <a:lstStyle/>
        <a:p>
          <a:pPr algn="ctr" rtl="1"/>
          <a:r>
            <a:rPr lang="ar-SA" sz="4400" b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rPr>
            <a:t>تغذیه شیر مادر در منابع اسلامی </a:t>
          </a:r>
          <a:endParaRPr lang="en-US" sz="4400" b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itchFamily="2" charset="-78"/>
          </a:endParaRPr>
        </a:p>
      </dgm:t>
    </dgm:pt>
    <dgm:pt modelId="{D3D8302E-D400-4699-BDD9-68DEF14B82E3}" type="parTrans" cxnId="{8104D105-F05F-4032-94F0-C685B46DC359}">
      <dgm:prSet/>
      <dgm:spPr/>
      <dgm:t>
        <a:bodyPr/>
        <a:lstStyle/>
        <a:p>
          <a:pPr rtl="1"/>
          <a:endParaRPr lang="fa-IR"/>
        </a:p>
      </dgm:t>
    </dgm:pt>
    <dgm:pt modelId="{BB1E56EF-D596-4203-9518-533DCCB653A8}" type="sibTrans" cxnId="{8104D105-F05F-4032-94F0-C685B46DC359}">
      <dgm:prSet/>
      <dgm:spPr/>
      <dgm:t>
        <a:bodyPr/>
        <a:lstStyle/>
        <a:p>
          <a:pPr rtl="1"/>
          <a:endParaRPr lang="fa-IR"/>
        </a:p>
      </dgm:t>
    </dgm:pt>
    <dgm:pt modelId="{0494DCF5-CC56-43C3-A958-672609C9AF10}" type="pres">
      <dgm:prSet presAssocID="{4552C99D-1E88-43B5-A414-1D9B3FF09C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C804F54A-1E06-4A62-9A60-056B42E90DC2}" type="pres">
      <dgm:prSet presAssocID="{7E214EAF-2B6A-4E83-A43C-48EDDAA50A5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D60AD29E-F6DC-4108-8763-2DF7A4D82F56}" type="presOf" srcId="{7E214EAF-2B6A-4E83-A43C-48EDDAA50A54}" destId="{C804F54A-1E06-4A62-9A60-056B42E90DC2}" srcOrd="0" destOrd="0" presId="urn:microsoft.com/office/officeart/2005/8/layout/vList2"/>
    <dgm:cxn modelId="{AE2C9941-B092-4521-820D-AACFF5E794ED}" type="presOf" srcId="{4552C99D-1E88-43B5-A414-1D9B3FF09C85}" destId="{0494DCF5-CC56-43C3-A958-672609C9AF10}" srcOrd="0" destOrd="0" presId="urn:microsoft.com/office/officeart/2005/8/layout/vList2"/>
    <dgm:cxn modelId="{8104D105-F05F-4032-94F0-C685B46DC359}" srcId="{4552C99D-1E88-43B5-A414-1D9B3FF09C85}" destId="{7E214EAF-2B6A-4E83-A43C-48EDDAA50A54}" srcOrd="0" destOrd="0" parTransId="{D3D8302E-D400-4699-BDD9-68DEF14B82E3}" sibTransId="{BB1E56EF-D596-4203-9518-533DCCB653A8}"/>
    <dgm:cxn modelId="{53A1307F-D73B-48BE-90F4-835C64BA358A}" type="presParOf" srcId="{0494DCF5-CC56-43C3-A958-672609C9AF10}" destId="{C804F54A-1E06-4A62-9A60-056B42E90DC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390AF0-AF91-4131-B5FB-3CED4E7F1F3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62B85C5-FED8-46CE-A6DA-1935157907E9}">
      <dgm:prSet custT="1"/>
      <dgm:spPr/>
      <dgm:t>
        <a:bodyPr/>
        <a:lstStyle/>
        <a:p>
          <a:pPr algn="ctr" rtl="1"/>
          <a:r>
            <a:rPr lang="ar-SA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شیرمادر در قرآن کریم </a:t>
          </a:r>
          <a:endParaRPr lang="en-US" sz="4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gm:t>
    </dgm:pt>
    <dgm:pt modelId="{8C631EC0-BF04-468C-B435-D0AC6B10017B}" type="parTrans" cxnId="{798190F9-8400-46E8-9944-56F806B158B9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CFAED0-FC42-4121-AE2F-B98C074C1CB5}" type="sibTrans" cxnId="{798190F9-8400-46E8-9944-56F806B158B9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52FE3E-4D9C-40D3-A5D7-E012E658D2B6}" type="pres">
      <dgm:prSet presAssocID="{5F390AF0-AF91-4131-B5FB-3CED4E7F1F3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B641FFA8-3647-4BC3-9F0D-26F64C94C91D}" type="pres">
      <dgm:prSet presAssocID="{962B85C5-FED8-46CE-A6DA-1935157907E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798190F9-8400-46E8-9944-56F806B158B9}" srcId="{5F390AF0-AF91-4131-B5FB-3CED4E7F1F30}" destId="{962B85C5-FED8-46CE-A6DA-1935157907E9}" srcOrd="0" destOrd="0" parTransId="{8C631EC0-BF04-468C-B435-D0AC6B10017B}" sibTransId="{65CFAED0-FC42-4121-AE2F-B98C074C1CB5}"/>
    <dgm:cxn modelId="{44C8AC84-D866-493F-AACC-ED932B64537F}" type="presOf" srcId="{962B85C5-FED8-46CE-A6DA-1935157907E9}" destId="{B641FFA8-3647-4BC3-9F0D-26F64C94C91D}" srcOrd="0" destOrd="0" presId="urn:microsoft.com/office/officeart/2005/8/layout/vList2"/>
    <dgm:cxn modelId="{E3EE6FF2-D7A3-4C13-BE2D-AC5B31E7AEBD}" type="presOf" srcId="{5F390AF0-AF91-4131-B5FB-3CED4E7F1F30}" destId="{9652FE3E-4D9C-40D3-A5D7-E012E658D2B6}" srcOrd="0" destOrd="0" presId="urn:microsoft.com/office/officeart/2005/8/layout/vList2"/>
    <dgm:cxn modelId="{22B6D51B-ECCD-4E2C-AC03-DB0C3798B216}" type="presParOf" srcId="{9652FE3E-4D9C-40D3-A5D7-E012E658D2B6}" destId="{B641FFA8-3647-4BC3-9F0D-26F64C94C91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66109D-0E6B-4084-8044-BC8838E482A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B6ED1585-4A02-4FA5-9AD6-007A3FF7068F}">
      <dgm:prSet custT="1"/>
      <dgm:spPr/>
      <dgm:t>
        <a:bodyPr/>
        <a:lstStyle/>
        <a:p>
          <a:pPr algn="ctr" rtl="1"/>
          <a:r>
            <a:rPr lang="ar-SA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rPr>
            <a:t>شيرمادر در احاديث و روايات </a:t>
          </a:r>
          <a:r>
            <a: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rPr>
            <a:t>   </a:t>
          </a:r>
          <a:endParaRPr lang="fa-IR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itchFamily="2" charset="-78"/>
          </a:endParaRPr>
        </a:p>
      </dgm:t>
    </dgm:pt>
    <dgm:pt modelId="{675871C1-8B20-4365-A281-45FE7909D26F}" type="parTrans" cxnId="{B1D7020A-0BE6-4610-B45D-9C7DF193F2B7}">
      <dgm:prSet/>
      <dgm:spPr/>
      <dgm:t>
        <a:bodyPr/>
        <a:lstStyle/>
        <a:p>
          <a:pPr algn="ctr" rtl="1"/>
          <a:endParaRPr lang="fa-IR" sz="4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itchFamily="2" charset="-78"/>
          </a:endParaRPr>
        </a:p>
      </dgm:t>
    </dgm:pt>
    <dgm:pt modelId="{4883F90D-1E04-4E31-9C12-7F56F199A95A}" type="sibTrans" cxnId="{B1D7020A-0BE6-4610-B45D-9C7DF193F2B7}">
      <dgm:prSet/>
      <dgm:spPr/>
      <dgm:t>
        <a:bodyPr/>
        <a:lstStyle/>
        <a:p>
          <a:pPr algn="ctr" rtl="1"/>
          <a:endParaRPr lang="fa-IR" sz="4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itchFamily="2" charset="-78"/>
          </a:endParaRPr>
        </a:p>
      </dgm:t>
    </dgm:pt>
    <dgm:pt modelId="{588BFA29-F57E-4A72-B57F-2AFA3C689C54}" type="pres">
      <dgm:prSet presAssocID="{2266109D-0E6B-4084-8044-BC8838E482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6FE460BB-2083-4B1E-BCEB-82E232B5A2C6}" type="pres">
      <dgm:prSet presAssocID="{B6ED1585-4A02-4FA5-9AD6-007A3FF7068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B1D7020A-0BE6-4610-B45D-9C7DF193F2B7}" srcId="{2266109D-0E6B-4084-8044-BC8838E482A8}" destId="{B6ED1585-4A02-4FA5-9AD6-007A3FF7068F}" srcOrd="0" destOrd="0" parTransId="{675871C1-8B20-4365-A281-45FE7909D26F}" sibTransId="{4883F90D-1E04-4E31-9C12-7F56F199A95A}"/>
    <dgm:cxn modelId="{2234E8D4-F802-435F-A7D5-45C175741BAC}" type="presOf" srcId="{B6ED1585-4A02-4FA5-9AD6-007A3FF7068F}" destId="{6FE460BB-2083-4B1E-BCEB-82E232B5A2C6}" srcOrd="0" destOrd="0" presId="urn:microsoft.com/office/officeart/2005/8/layout/vList2"/>
    <dgm:cxn modelId="{8A90E490-EC30-4EC3-A4FA-B2665A041373}" type="presOf" srcId="{2266109D-0E6B-4084-8044-BC8838E482A8}" destId="{588BFA29-F57E-4A72-B57F-2AFA3C689C54}" srcOrd="0" destOrd="0" presId="urn:microsoft.com/office/officeart/2005/8/layout/vList2"/>
    <dgm:cxn modelId="{4639021F-6CC3-4B67-8018-DC3E40BA45A4}" type="presParOf" srcId="{588BFA29-F57E-4A72-B57F-2AFA3C689C54}" destId="{6FE460BB-2083-4B1E-BCEB-82E232B5A2C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66109D-0E6B-4084-8044-BC8838E482A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B6ED1585-4A02-4FA5-9AD6-007A3FF7068F}">
      <dgm:prSet custT="1"/>
      <dgm:spPr/>
      <dgm:t>
        <a:bodyPr/>
        <a:lstStyle/>
        <a:p>
          <a:pPr algn="ctr" rtl="1"/>
          <a:r>
            <a:rPr lang="ar-SA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rPr>
            <a:t>شيرمادر در احاديث و روايات </a:t>
          </a:r>
          <a:r>
            <a: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rPr>
            <a:t>   </a:t>
          </a:r>
          <a:endParaRPr lang="fa-IR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itchFamily="2" charset="-78"/>
          </a:endParaRPr>
        </a:p>
      </dgm:t>
    </dgm:pt>
    <dgm:pt modelId="{675871C1-8B20-4365-A281-45FE7909D26F}" type="parTrans" cxnId="{B1D7020A-0BE6-4610-B45D-9C7DF193F2B7}">
      <dgm:prSet/>
      <dgm:spPr/>
      <dgm:t>
        <a:bodyPr/>
        <a:lstStyle/>
        <a:p>
          <a:pPr algn="ctr" rtl="1"/>
          <a:endParaRPr lang="fa-IR" sz="4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itchFamily="2" charset="-78"/>
          </a:endParaRPr>
        </a:p>
      </dgm:t>
    </dgm:pt>
    <dgm:pt modelId="{4883F90D-1E04-4E31-9C12-7F56F199A95A}" type="sibTrans" cxnId="{B1D7020A-0BE6-4610-B45D-9C7DF193F2B7}">
      <dgm:prSet/>
      <dgm:spPr/>
      <dgm:t>
        <a:bodyPr/>
        <a:lstStyle/>
        <a:p>
          <a:pPr algn="ctr" rtl="1"/>
          <a:endParaRPr lang="fa-IR" sz="4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itchFamily="2" charset="-78"/>
          </a:endParaRPr>
        </a:p>
      </dgm:t>
    </dgm:pt>
    <dgm:pt modelId="{588BFA29-F57E-4A72-B57F-2AFA3C689C54}" type="pres">
      <dgm:prSet presAssocID="{2266109D-0E6B-4084-8044-BC8838E482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6FE460BB-2083-4B1E-BCEB-82E232B5A2C6}" type="pres">
      <dgm:prSet presAssocID="{B6ED1585-4A02-4FA5-9AD6-007A3FF7068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B1D7020A-0BE6-4610-B45D-9C7DF193F2B7}" srcId="{2266109D-0E6B-4084-8044-BC8838E482A8}" destId="{B6ED1585-4A02-4FA5-9AD6-007A3FF7068F}" srcOrd="0" destOrd="0" parTransId="{675871C1-8B20-4365-A281-45FE7909D26F}" sibTransId="{4883F90D-1E04-4E31-9C12-7F56F199A95A}"/>
    <dgm:cxn modelId="{0CDC9004-B95A-4835-8C91-776AD05FB535}" type="presOf" srcId="{2266109D-0E6B-4084-8044-BC8838E482A8}" destId="{588BFA29-F57E-4A72-B57F-2AFA3C689C54}" srcOrd="0" destOrd="0" presId="urn:microsoft.com/office/officeart/2005/8/layout/vList2"/>
    <dgm:cxn modelId="{AB25ED9A-ECC4-4F21-86FD-E028FA2F3127}" type="presOf" srcId="{B6ED1585-4A02-4FA5-9AD6-007A3FF7068F}" destId="{6FE460BB-2083-4B1E-BCEB-82E232B5A2C6}" srcOrd="0" destOrd="0" presId="urn:microsoft.com/office/officeart/2005/8/layout/vList2"/>
    <dgm:cxn modelId="{07D3A81D-A203-4774-9CA0-38F6FE073D4C}" type="presParOf" srcId="{588BFA29-F57E-4A72-B57F-2AFA3C689C54}" destId="{6FE460BB-2083-4B1E-BCEB-82E232B5A2C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F7AA37-A370-476C-9776-42B1D2A700E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fa-IR"/>
        </a:p>
      </dgm:t>
    </dgm:pt>
    <dgm:pt modelId="{AA581EAD-024B-4F3F-AFB6-28DEE7A721CC}">
      <dgm:prSet custT="1"/>
      <dgm:spPr/>
      <dgm:t>
        <a:bodyPr/>
        <a:lstStyle/>
        <a:p>
          <a:pPr algn="ctr" rtl="1"/>
          <a:r>
            <a:rPr lang="ar-SA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rPr>
            <a:t>شيرمادر در اديان ديگر </a:t>
          </a:r>
          <a:r>
            <a: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rPr>
            <a:t>   </a:t>
          </a:r>
          <a:endParaRPr lang="fa-IR" sz="4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itchFamily="2" charset="-78"/>
          </a:endParaRPr>
        </a:p>
      </dgm:t>
    </dgm:pt>
    <dgm:pt modelId="{B0182827-2C6F-453C-8D12-8CD0DA689022}" type="parTrans" cxnId="{B9DE59D4-66F5-49C8-9685-7F7591A7FFDA}">
      <dgm:prSet/>
      <dgm:spPr/>
      <dgm:t>
        <a:bodyPr/>
        <a:lstStyle/>
        <a:p>
          <a:pPr algn="ctr" rtl="1"/>
          <a:endParaRPr lang="fa-IR" sz="4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itchFamily="2" charset="-78"/>
          </a:endParaRPr>
        </a:p>
      </dgm:t>
    </dgm:pt>
    <dgm:pt modelId="{6333EB3F-ABC6-4511-A07A-52A67201370D}" type="sibTrans" cxnId="{B9DE59D4-66F5-49C8-9685-7F7591A7FFDA}">
      <dgm:prSet/>
      <dgm:spPr/>
      <dgm:t>
        <a:bodyPr/>
        <a:lstStyle/>
        <a:p>
          <a:pPr algn="ctr" rtl="1"/>
          <a:endParaRPr lang="fa-IR" sz="4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itchFamily="2" charset="-78"/>
          </a:endParaRPr>
        </a:p>
      </dgm:t>
    </dgm:pt>
    <dgm:pt modelId="{CBA60F9D-375F-43DE-9DE9-49BF48D9F7F9}" type="pres">
      <dgm:prSet presAssocID="{35F7AA37-A370-476C-9776-42B1D2A700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9418607-5FAF-467B-A5AB-C786390ED98F}" type="pres">
      <dgm:prSet presAssocID="{AA581EAD-024B-4F3F-AFB6-28DEE7A721C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B9DE59D4-66F5-49C8-9685-7F7591A7FFDA}" srcId="{35F7AA37-A370-476C-9776-42B1D2A700EC}" destId="{AA581EAD-024B-4F3F-AFB6-28DEE7A721CC}" srcOrd="0" destOrd="0" parTransId="{B0182827-2C6F-453C-8D12-8CD0DA689022}" sibTransId="{6333EB3F-ABC6-4511-A07A-52A67201370D}"/>
    <dgm:cxn modelId="{619E0627-FFCE-4F01-B580-DFB96B29C501}" type="presOf" srcId="{35F7AA37-A370-476C-9776-42B1D2A700EC}" destId="{CBA60F9D-375F-43DE-9DE9-49BF48D9F7F9}" srcOrd="0" destOrd="0" presId="urn:microsoft.com/office/officeart/2005/8/layout/vList2"/>
    <dgm:cxn modelId="{26A251B6-C347-46CE-A064-8D836992C9C2}" type="presOf" srcId="{AA581EAD-024B-4F3F-AFB6-28DEE7A721CC}" destId="{99418607-5FAF-467B-A5AB-C786390ED98F}" srcOrd="0" destOrd="0" presId="urn:microsoft.com/office/officeart/2005/8/layout/vList2"/>
    <dgm:cxn modelId="{05E82184-8DBA-454E-BE78-FCD9F0E1626D}" type="presParOf" srcId="{CBA60F9D-375F-43DE-9DE9-49BF48D9F7F9}" destId="{99418607-5FAF-467B-A5AB-C786390ED9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04F54A-1E06-4A62-9A60-056B42E90DC2}">
      <dsp:nvSpPr>
        <dsp:cNvPr id="0" name=""/>
        <dsp:cNvSpPr/>
      </dsp:nvSpPr>
      <dsp:spPr>
        <a:xfrm>
          <a:off x="0" y="119"/>
          <a:ext cx="8229600" cy="1142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rPr>
            <a:t>تغذیه شیر مادر در منابع اسلامی </a:t>
          </a:r>
          <a:endParaRPr lang="en-US" sz="4400" b="1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itchFamily="2" charset="-78"/>
          </a:endParaRPr>
        </a:p>
      </dsp:txBody>
      <dsp:txXfrm>
        <a:off x="55785" y="55904"/>
        <a:ext cx="8118030" cy="10311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41FFA8-3647-4BC3-9F0D-26F64C94C91D}">
      <dsp:nvSpPr>
        <dsp:cNvPr id="0" name=""/>
        <dsp:cNvSpPr/>
      </dsp:nvSpPr>
      <dsp:spPr>
        <a:xfrm>
          <a:off x="0" y="119"/>
          <a:ext cx="8229600" cy="1142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rPr>
            <a:t>شیرمادر در قرآن کریم </a:t>
          </a:r>
          <a:endParaRPr lang="en-US" sz="4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anose="00000400000000000000" pitchFamily="2" charset="-78"/>
          </a:endParaRPr>
        </a:p>
      </dsp:txBody>
      <dsp:txXfrm>
        <a:off x="55785" y="55904"/>
        <a:ext cx="8118030" cy="10311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E460BB-2083-4B1E-BCEB-82E232B5A2C6}">
      <dsp:nvSpPr>
        <dsp:cNvPr id="0" name=""/>
        <dsp:cNvSpPr/>
      </dsp:nvSpPr>
      <dsp:spPr>
        <a:xfrm>
          <a:off x="0" y="128"/>
          <a:ext cx="7543800" cy="8379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rPr>
            <a:t>شيرمادر در احاديث و روايات </a:t>
          </a:r>
          <a:r>
            <a:rPr lang="en-US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rPr>
            <a:t>   </a:t>
          </a:r>
          <a:endParaRPr lang="fa-IR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itchFamily="2" charset="-78"/>
          </a:endParaRPr>
        </a:p>
      </dsp:txBody>
      <dsp:txXfrm>
        <a:off x="40905" y="41033"/>
        <a:ext cx="7461990" cy="7561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E460BB-2083-4B1E-BCEB-82E232B5A2C6}">
      <dsp:nvSpPr>
        <dsp:cNvPr id="0" name=""/>
        <dsp:cNvSpPr/>
      </dsp:nvSpPr>
      <dsp:spPr>
        <a:xfrm>
          <a:off x="0" y="128"/>
          <a:ext cx="7543800" cy="8379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rPr>
            <a:t>شيرمادر در احاديث و روايات </a:t>
          </a:r>
          <a:r>
            <a:rPr lang="en-US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rPr>
            <a:t>   </a:t>
          </a:r>
          <a:endParaRPr lang="fa-IR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itchFamily="2" charset="-78"/>
          </a:endParaRPr>
        </a:p>
      </dsp:txBody>
      <dsp:txXfrm>
        <a:off x="40905" y="41033"/>
        <a:ext cx="7461990" cy="7561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418607-5FAF-467B-A5AB-C786390ED98F}">
      <dsp:nvSpPr>
        <dsp:cNvPr id="0" name=""/>
        <dsp:cNvSpPr/>
      </dsp:nvSpPr>
      <dsp:spPr>
        <a:xfrm>
          <a:off x="0" y="439"/>
          <a:ext cx="7467600" cy="11421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rPr>
            <a:t>شيرمادر در اديان ديگر </a:t>
          </a:r>
          <a:r>
            <a:rPr lang="en-US" sz="4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rPr>
            <a:t>   </a:t>
          </a:r>
          <a:endParaRPr lang="fa-IR" sz="4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B Nazanin" pitchFamily="2" charset="-78"/>
          </a:endParaRPr>
        </a:p>
      </dsp:txBody>
      <dsp:txXfrm>
        <a:off x="55754" y="56193"/>
        <a:ext cx="7356092" cy="10306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AFDD7-7C28-4402-A537-F1B7CC8A4BCC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47F58-9F56-482B-A967-870F7D740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10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47F58-9F56-482B-A967-870F7D74060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48E416-0867-456D-A132-87D1FBAB503D}" type="slidenum">
              <a:rPr lang="fa-IR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fa-I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معمولاً در ادبیات عرب، از زنى که کودک خود را شیر مى دهد تعبیر به</a:t>
            </a:r>
            <a:r>
              <a:rPr lang="fa-I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</a:t>
            </a:r>
            <a:r>
              <a:rPr lang="fa-I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مرضع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a-I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مى کنند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(1) </a:t>
            </a:r>
            <a:r>
              <a:rPr lang="fa-I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ولى</a:t>
            </a:r>
            <a:r>
              <a:rPr lang="fa-I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همان گونه که جمعى از مفسران و بعضى از ارباب لغت نوشته اند، </a:t>
            </a:r>
            <a:r>
              <a:rPr lang="fa-I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گاه</a:t>
            </a:r>
            <a:r>
              <a:rPr lang="fa-I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این کلمه به صورت مؤنث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fa-I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مرضعة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a-I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آورده مى شود تا اشاره اى باشد به همان لحظه شیر دادن، و به تعبیر دیگر </a:t>
            </a:r>
            <a:r>
              <a:rPr lang="fa-I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مرضع </a:t>
            </a:r>
            <a:r>
              <a:rPr lang="fa-I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به زنى مى گویند که مى تواند بچه خود را شیر دهد، اما </a:t>
            </a:r>
            <a:r>
              <a:rPr lang="fa-I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مرضعه</a:t>
            </a:r>
            <a:r>
              <a:rPr lang="fa-I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، مخصوص زنى است که پستان خود را به دهان کودک شیرخوارش نهاده و در حال شیر دادن است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!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47F58-9F56-482B-A967-870F7D74060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در روایات اسلامی با استناد به آیه 15 سوره احقاف حداقل زمان شیر دادن به کودک 21 ماه و حد مطلوب و کامل آن با استناد به آیه233  سوره بقره 24 ماه ذکر شده است.  دادن غذای تکمیلی را نیز از زمان رویش اولین دندان های شیری پیشین فک تحتانی (6 ماهگی ) توصیه فرموده اند.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از حضرت رسول اكرم (ص) نقل مي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كند كه فرمود &lt;جعل الله تعالي ذكره رزقه في ثري امه في احديهما شرابه و في الا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خري طعامه و حتي وضع اتاه الله عزو جل في كل يوم بما قدر فيه من رزق&gt; (51) يعني خداوند متعال روزي كودك را در دو پستان مادر قرار داده است. در بخشي آب و در بخش ديگر غذاي او را و از هنگام ولا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دت كودك به تناسب نياز هر روز وي روزي متناسب آن روز او را مقدر فرموده است.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در توصيه حضرت امام صادق (ع) به همسرشان نيز با تأكيد بر شير دادن از هر دو پستان در هر بار شيردادن به تامين آب و غذاي طفل اشاره شده است (61) دانش روز ما به رقيق بودن شيري كه در آغاز هر بار شير خوردن دريافت مي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شود و تامين آب مورد نياز و اطفاء حس تشنگي كودك گواهي مي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دهد. به عكس تركيب شير پسين چرب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تر، غليظ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تر و متراكم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تر است.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dirty="0" smtClean="0"/>
              <a:t>حضرت امام صادق (ع) نقل </a:t>
            </a:r>
            <a:r>
              <a:rPr lang="fa-IR" b="1" dirty="0" smtClean="0"/>
              <a:t>شده كه آغوش چپ مادر، جايگاه مناسب‌تر شيرخوار است و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b="1" dirty="0" smtClean="0"/>
              <a:t> 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چنانكه درحديث نقل شده از حضرت رسول اكرم (ص) با جمله </a:t>
            </a:r>
            <a:r>
              <a:rPr lang="ar-SA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&lt;.... فان اسهرها ليله كان لها مثل اجر سبعين رقبه تعتقهم في سبيل الله&gt; (</a:t>
            </a:r>
            <a:r>
              <a:rPr lang="fa-I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شیردهی</a:t>
            </a:r>
            <a:r>
              <a:rPr lang="fa-I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در شب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ديده مي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شود.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در چند روايت نوراني از جمله اين روايت نقل شده از حضرت امام صادق (ع) &lt;ان للمراه في حملها الي وضعها الي فصالها من الا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جر كالمرابط في سبيل الله فان هلكت فيما بين ذالك فلها اجر شهيد&gt; (22) براي مادر شير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ده اجر مجاهد در راه خدا منظور شده و حتي اجر شهادت براي مادري كه در چنين زماني از دنيا برود، قائل شده است.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21- اجر ترويج تغذيه با شيرمادر.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در حديث &lt;الدال علي الخير كفاعله&gt; (32) دعوت كننده به كار خير همانند عمل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كننده به آن ارزيابي گرديده است و اين عبارت نويد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بخش آن است كه ترويج تغذيه با شيرمادر نيز مشروط به پاكي و صفاي نيت، انسان را از اجر بسيار شير دادن به كودك بهره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مند مي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سازد.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لذا اميد مي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رود هر تلا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شي كه در مورد ترويج تغذيه با شيرمادر صورت گيرد انسان را از چنين ثوابي منتفع سازد بي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آن كه چيزي از اجر مادر شيرده بكاهد. سخن با حديث گرانقدر ديگري در اين زمينه به پايان مي رسد:</a:t>
            </a:r>
            <a:endParaRPr 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47F58-9F56-482B-A967-870F7D74060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در روایات اسلامی با استناد به آیه 15 سوره احقاف حداقل زمان شیر دادن به کودک 21 ماه و حد مطلوب و کامل آن با استناد به آیه233  سوره بقره 24 ماه ذکر شده است.  دادن غذای تکمیلی را نیز از زمان رویش اولین دندان های شیری پیشین فک تحتانی (6 ماهگی ) توصیه فرموده اند.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از حضرت رسول اكرم (ص) نقل مي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كند كه فرمود &lt;جعل الله تعالي ذكره رزقه في ثري امه في احديهما شرابه و في الا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خري طعامه و حتي وضع اتاه الله عزو جل في كل يوم بما قدر فيه من رزق&gt; (51) يعني خداوند متعال روزي كودك را در دو پستان مادر قرار داده است. در بخشي آب و در بخش ديگر غذاي او را و از هنگام ولا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دت كودك به تناسب نياز هر روز وي روزي متناسب آن روز او را مقدر فرموده است.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در توصيه حضرت امام صادق (ع) به همسرشان نيز با تأكيد بر شير دادن از هر دو پستان در هر بار شيردادن به تامين آب و غذاي طفل اشاره شده است (61) دانش روز ما به رقيق بودن شيري كه در آغاز هر بار شير خوردن دريافت مي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شود و تامين آب مورد نياز و اطفاء حس تشنگي كودك گواهي مي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دهد. به عكس تركيب شير پسين چرب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تر، غليظ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تر و متراكم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تر است.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dirty="0" smtClean="0"/>
              <a:t>حضرت امام صادق (ع) نقل </a:t>
            </a:r>
            <a:r>
              <a:rPr lang="fa-IR" b="1" dirty="0" smtClean="0"/>
              <a:t>شده كه آغوش چپ مادر، جايگاه مناسب‌تر شيرخوار است و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b="1" dirty="0" smtClean="0"/>
              <a:t> 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چنانكه درحديث نقل شده از حضرت رسول اكرم (ص) با جمله </a:t>
            </a:r>
            <a:r>
              <a:rPr lang="ar-SA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&lt;.... فان اسهرها ليله كان لها مثل اجر سبعين رقبه تعتقهم في سبيل الله&gt; (</a:t>
            </a:r>
            <a:r>
              <a:rPr lang="fa-I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شیردهی</a:t>
            </a:r>
            <a:r>
              <a:rPr lang="fa-IR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در شب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ديده مي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شود.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در چند روايت نوراني از جمله اين روايت نقل شده از حضرت امام صادق (ع) &lt;ان للمراه في حملها الي وضعها الي فصالها من الا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جر كالمرابط في سبيل الله فان هلكت فيما بين ذالك فلها اجر شهيد&gt; (22) براي مادر شير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ده اجر مجاهد در راه خدا منظور شده و حتي اجر شهادت براي مادري كه در چنين زماني از دنيا برود، قائل شده است.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21- اجر ترويج تغذيه با شيرمادر.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در حديث &lt;الدال علي الخير كفاعله&gt; (32) دعوت كننده به كار خير همانند عمل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كننده به آن ارزيابي گرديده است و اين عبارت نويد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بخش آن است كه ترويج تغذيه با شيرمادر نيز مشروط به پاكي و صفاي نيت، انسان را از اجر بسيار شير دادن به كودك بهره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مند مي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سازد.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1"/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لذا اميد مي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رود هر تلا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شي كه در مورد ترويج تغذيه با شيرمادر صورت گيرد انسان را از چنين ثوابي منتفع سازد بي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‌</a:t>
            </a:r>
            <a:r>
              <a:rPr lang="ar-SA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آن كه چيزي از اجر مادر شيرده بكاهد. سخن با حديث گرانقدر ديگري در اين زمينه به پايان مي رسد: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47F58-9F56-482B-A967-870F7D74060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9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r" rtl="1">
                <a:defRPr/>
              </a:pPr>
              <a:endParaRPr lang="en-US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7" name="Freeform 20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a-IR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8" name="Freeform 21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rtl="1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22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23" descr="MOH logo.bmp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5257800"/>
            <a:ext cx="14827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4" descr="logo final moavenat copy.tif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4" b="24445"/>
          <a:stretch>
            <a:fillRect/>
          </a:stretch>
        </p:blipFill>
        <p:spPr bwMode="auto">
          <a:xfrm>
            <a:off x="3714744" y="304800"/>
            <a:ext cx="1636713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ctr">
              <a:defRPr sz="4800" b="1">
                <a:solidFill>
                  <a:schemeClr val="tx2"/>
                </a:solidFill>
                <a:effectLst/>
                <a:cs typeface="B Yagut" pitchFamily="2" charset="-78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ctr">
              <a:buNone/>
              <a:defRPr b="1">
                <a:solidFill>
                  <a:schemeClr val="tx2"/>
                </a:solidFill>
                <a:cs typeface="B Yagut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544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322227-A2C0-497B-978A-3B850B4BB6DA}" type="datetime8">
              <a:rPr lang="fa-IR">
                <a:solidFill>
                  <a:prstClr val="black"/>
                </a:solidFill>
              </a:rPr>
              <a:pPr>
                <a:defRPr/>
              </a:pPr>
              <a:t>19/نوامبر/24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4BB55B-7E47-4195-A2B7-D04E507ACA1E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21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99146C-F68F-4ECB-8711-0F2E60761E41}" type="datetime8">
              <a:rPr lang="fa-IR">
                <a:solidFill>
                  <a:prstClr val="black"/>
                </a:solidFill>
              </a:rPr>
              <a:pPr>
                <a:defRPr/>
              </a:pPr>
              <a:t>19/نوامبر/24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547C27-7494-4632-813B-7E944D519E37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252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81000"/>
            <a:ext cx="91440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l" rtl="0">
              <a:defRPr sz="1400"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Dr.Ravari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rtl="0">
              <a:defRPr sz="1400"/>
            </a:lvl1pPr>
          </a:lstStyle>
          <a:p>
            <a:pPr>
              <a:defRPr/>
            </a:pPr>
            <a:fld id="{04DC1587-46DA-47D5-8D2E-BCF27F027540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005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3333CC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Dr.Ravari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Dr. </a:t>
            </a:r>
            <a:r>
              <a:rPr lang="en-US" err="1">
                <a:solidFill>
                  <a:srgbClr val="FFFFFF"/>
                </a:solidFill>
              </a:rPr>
              <a:t>Ravari</a:t>
            </a:r>
            <a:r>
              <a:rPr lang="en-US">
                <a:solidFill>
                  <a:srgbClr val="FFFFFF"/>
                </a:solidFill>
              </a:rPr>
              <a:t> 2012 </a:t>
            </a:r>
          </a:p>
        </p:txBody>
      </p:sp>
    </p:spTree>
    <p:extLst>
      <p:ext uri="{BB962C8B-B14F-4D97-AF65-F5344CB8AC3E}">
        <p14:creationId xmlns:p14="http://schemas.microsoft.com/office/powerpoint/2010/main" val="1553471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Dr.Ravari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CEA95-1ADE-4A74-B8C8-EE8A5F450F66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10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Dr.Ravari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86F29-4706-4A6A-8B9E-9FFA623CB4F2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389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20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57950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Dr.Ravari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9DF8D-D68B-4D32-A22F-D3D9E170DC01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9830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 txBox="1">
            <a:spLocks/>
          </p:cNvSpPr>
          <p:nvPr userDrawn="1"/>
        </p:nvSpPr>
        <p:spPr>
          <a:xfrm>
            <a:off x="7696200" y="6477000"/>
            <a:ext cx="1524000" cy="22860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err="1">
                <a:solidFill>
                  <a:srgbClr val="000000"/>
                </a:solidFill>
              </a:rPr>
              <a:t>Dr.Ravari</a:t>
            </a:r>
            <a:r>
              <a:rPr lang="en-US" sz="1050" dirty="0">
                <a:solidFill>
                  <a:srgbClr val="000000"/>
                </a:solidFill>
              </a:rPr>
              <a:t> 2012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Dr.Ravari</a:t>
            </a:r>
          </a:p>
        </p:txBody>
      </p:sp>
    </p:spTree>
    <p:extLst>
      <p:ext uri="{BB962C8B-B14F-4D97-AF65-F5344CB8AC3E}">
        <p14:creationId xmlns:p14="http://schemas.microsoft.com/office/powerpoint/2010/main" val="36365521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 txBox="1">
            <a:spLocks/>
          </p:cNvSpPr>
          <p:nvPr userDrawn="1"/>
        </p:nvSpPr>
        <p:spPr>
          <a:xfrm>
            <a:off x="7696200" y="6477000"/>
            <a:ext cx="1524000" cy="22860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err="1">
                <a:solidFill>
                  <a:srgbClr val="000000"/>
                </a:solidFill>
              </a:rPr>
              <a:t>Dr.Ravari</a:t>
            </a:r>
            <a:r>
              <a:rPr lang="en-US" sz="1050" dirty="0">
                <a:solidFill>
                  <a:srgbClr val="000000"/>
                </a:solidFill>
              </a:rPr>
              <a:t> 2012</a:t>
            </a:r>
          </a:p>
        </p:txBody>
      </p:sp>
    </p:spTree>
    <p:extLst>
      <p:ext uri="{BB962C8B-B14F-4D97-AF65-F5344CB8AC3E}">
        <p14:creationId xmlns:p14="http://schemas.microsoft.com/office/powerpoint/2010/main" val="4170183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Dr.Ravari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D5C87-B479-4BDB-B1C8-812F66C0BA65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20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 final moavenat copy.tif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37" b="26376"/>
          <a:stretch>
            <a:fillRect/>
          </a:stretch>
        </p:blipFill>
        <p:spPr bwMode="auto">
          <a:xfrm>
            <a:off x="2362200" y="1524000"/>
            <a:ext cx="4999038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cs typeface="B Yagut" pitchFamily="2" charset="-78"/>
              </a:defRPr>
            </a:lvl1pPr>
            <a:lvl2pPr>
              <a:defRPr>
                <a:cs typeface="B Yagut" pitchFamily="2" charset="-78"/>
              </a:defRPr>
            </a:lvl2pPr>
            <a:lvl3pPr>
              <a:defRPr>
                <a:cs typeface="B Yagut" pitchFamily="2" charset="-78"/>
              </a:defRPr>
            </a:lvl3pPr>
            <a:lvl4pPr>
              <a:defRPr>
                <a:cs typeface="B Yagut" pitchFamily="2" charset="-78"/>
              </a:defRPr>
            </a:lvl4pPr>
            <a:lvl5pPr>
              <a:defRPr>
                <a:cs typeface="B Yagut" pitchFamily="2" charset="-78"/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effectLst/>
                <a:cs typeface="B Yagut" pitchFamily="2" charset="-78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9A681A-1B13-41B5-884C-C5D05421DE29}" type="datetime8">
              <a:rPr lang="fa-IR">
                <a:solidFill>
                  <a:prstClr val="black"/>
                </a:solidFill>
              </a:rPr>
              <a:pPr>
                <a:defRPr/>
              </a:pPr>
              <a:t>19/نوامبر/24</a:t>
            </a:fld>
            <a:endParaRPr lang="fa-IR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1400" b="1">
                <a:latin typeface="+mn-lt"/>
                <a:cs typeface="B Yagut" pitchFamily="2" charset="-78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A915E6-25D4-4478-83EA-8A1184D8A544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5729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Dr.Ravari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A0D0F-3330-4B2F-B697-36009E32D540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8089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Dr.Ravari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19BEF-E5A0-4E98-9558-4978D17FF4CC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528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Dr.Ravari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6E4C3-ED4B-45A0-A939-BF8960869809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8966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 txBox="1">
            <a:spLocks/>
          </p:cNvSpPr>
          <p:nvPr userDrawn="1"/>
        </p:nvSpPr>
        <p:spPr>
          <a:xfrm>
            <a:off x="7696200" y="6477000"/>
            <a:ext cx="1524000" cy="22860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err="1">
                <a:solidFill>
                  <a:srgbClr val="000000"/>
                </a:solidFill>
              </a:rPr>
              <a:t>Dr.Ravari</a:t>
            </a:r>
            <a:r>
              <a:rPr lang="en-US" sz="1050" dirty="0">
                <a:solidFill>
                  <a:srgbClr val="000000"/>
                </a:solidFill>
              </a:rPr>
              <a:t> 2012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54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Dr.Ravari</a:t>
            </a:r>
          </a:p>
        </p:txBody>
      </p:sp>
    </p:spTree>
    <p:extLst>
      <p:ext uri="{BB962C8B-B14F-4D97-AF65-F5344CB8AC3E}">
        <p14:creationId xmlns:p14="http://schemas.microsoft.com/office/powerpoint/2010/main" val="31632704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54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48100"/>
            <a:ext cx="8229600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Dr.Ravari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A7163-580D-4D58-A990-4871EDD38DF4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9757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54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Dr.Ravari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4B9A1-5D68-4B6E-A2BB-6FE629D0DC89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7088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Dr.Ravari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A64FD-488A-4660-8B70-3CA7DD819ED6}" type="slidenum">
              <a:rPr lang="ar-S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3649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51A4671-10D6-4612-B3C1-60C23746377D}" type="datetime1">
              <a:rPr lang="en-US"/>
              <a:pPr>
                <a:defRPr/>
              </a:pPr>
              <a:t>11/24/2019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7543800" y="6324600"/>
            <a:ext cx="1600200" cy="304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Dr. Ravari</a:t>
            </a:r>
          </a:p>
        </p:txBody>
      </p:sp>
    </p:spTree>
    <p:extLst>
      <p:ext uri="{BB962C8B-B14F-4D97-AF65-F5344CB8AC3E}">
        <p14:creationId xmlns:p14="http://schemas.microsoft.com/office/powerpoint/2010/main" val="2594060092"/>
      </p:ext>
    </p:extLst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31DFCD-FB77-4DE6-B2CC-6FF203495E49}" type="datetime8">
              <a:rPr lang="fa-IR">
                <a:solidFill>
                  <a:prstClr val="white"/>
                </a:solidFill>
              </a:rPr>
              <a:pPr>
                <a:defRPr/>
              </a:pPr>
              <a:t>19/نوامبر/24</a:t>
            </a:fld>
            <a:endParaRPr lang="fa-IR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white"/>
                </a:solidFill>
              </a:rPr>
              <a:t>معاونت بهداشت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68ADEF-94E8-494B-BF1A-52E35ADF85C0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1109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E59C7B-E2AB-4541-BAEF-8BAB74F8E652}" type="datetime8">
              <a:rPr lang="fa-IR">
                <a:solidFill>
                  <a:prstClr val="white"/>
                </a:solidFill>
              </a:rPr>
              <a:pPr>
                <a:defRPr/>
              </a:pPr>
              <a:t>19/نوامبر/24</a:t>
            </a:fld>
            <a:endParaRPr lang="fa-IR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white"/>
                </a:solidFill>
              </a:rPr>
              <a:t>معاونت بهداشت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B0FEEC-C887-49A2-813C-0F3E191FE232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459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40D4AA-27D4-41C4-BFB2-16A2F1B8E079}" type="datetime8">
              <a:rPr lang="fa-IR">
                <a:solidFill>
                  <a:prstClr val="black"/>
                </a:solidFill>
              </a:rPr>
              <a:pPr>
                <a:defRPr/>
              </a:pPr>
              <a:t>19/نوامبر/24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92FDB1-4CDB-401A-97FA-64FF19B31A97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964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85E94A-5A99-4FEC-B3DB-79BC6CD116B4}" type="datetime8">
              <a:rPr lang="fa-IR">
                <a:solidFill>
                  <a:prstClr val="white"/>
                </a:solidFill>
              </a:rPr>
              <a:pPr>
                <a:defRPr/>
              </a:pPr>
              <a:t>19/نوامبر/24</a:t>
            </a:fld>
            <a:endParaRPr lang="fa-IR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white"/>
                </a:solidFill>
              </a:rPr>
              <a:t>معاونت بهداشت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A7DEBB-8618-437D-A91E-D0446D021774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4096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0FB47D-9166-4B36-BCF5-21BF2D92A47E}" type="datetime8">
              <a:rPr lang="fa-IR">
                <a:solidFill>
                  <a:prstClr val="black"/>
                </a:solidFill>
              </a:rPr>
              <a:pPr>
                <a:defRPr/>
              </a:pPr>
              <a:t>19/نوامبر/24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E16D21-36F9-4973-9841-CC8DF3F0ED66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6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3E9E74-05A3-4366-A7D0-1E7D00D7C979}" type="datetime8">
              <a:rPr lang="fa-IR">
                <a:solidFill>
                  <a:prstClr val="black"/>
                </a:solidFill>
              </a:rPr>
              <a:pPr>
                <a:defRPr/>
              </a:pPr>
              <a:t>19/نوامبر/24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black"/>
                </a:solidFill>
              </a:rPr>
              <a:t>معاونت بهداشت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D23939-34E4-4D33-94D5-F50694E1FBFD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3705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6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>
              <a:defRPr/>
            </a:pPr>
            <a:endParaRPr lang="en-US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2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CBFC792-2CB2-4E05-9C4E-006BCEE2C476}" type="datetime8">
              <a:rPr lang="fa-IR">
                <a:solidFill>
                  <a:prstClr val="white"/>
                </a:solidFill>
              </a:rPr>
              <a:pPr>
                <a:defRPr/>
              </a:pPr>
              <a:t>19/نوامبر/24</a:t>
            </a:fld>
            <a:endParaRPr lang="fa-IR">
              <a:solidFill>
                <a:prstClr val="white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fa-IR">
                <a:solidFill>
                  <a:prstClr val="white"/>
                </a:solidFill>
              </a:rPr>
              <a:t>معاونت بهداشت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6A34DC4-E48F-490F-B258-50DFACCBB024}" type="slidenum">
              <a:rPr lang="fa-IR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7304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7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logo final moavenat copy.tif"/>
          <p:cNvPicPr>
            <a:picLocks noChangeAspect="1"/>
          </p:cNvPicPr>
          <p:nvPr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44" b="24445"/>
          <a:stretch>
            <a:fillRect/>
          </a:stretch>
        </p:blipFill>
        <p:spPr bwMode="auto">
          <a:xfrm>
            <a:off x="2209800" y="1600200"/>
            <a:ext cx="4800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r" rtl="1"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28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4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D5BEAAF-77F3-4B9E-83D4-7AFADA4381AE}" type="datetime8">
              <a:rPr lang="fa-IR">
                <a:solidFill>
                  <a:prstClr val="black"/>
                </a:solidFill>
              </a:rPr>
              <a:pPr>
                <a:defRPr/>
              </a:pPr>
              <a:t>19/نوامبر/24</a:t>
            </a:fld>
            <a:endParaRPr lang="fa-IR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B Zar" pitchFamily="2" charset="-78"/>
              </a:defRPr>
            </a:lvl1pPr>
            <a:extLst/>
          </a:lstStyle>
          <a:p>
            <a:pPr>
              <a:defRPr/>
            </a:pPr>
            <a:fld id="{3B8F6583-93DF-424E-A836-9A068112C1F4}" type="slidenum">
              <a:rPr lang="fa-I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fa-IR">
              <a:solidFill>
                <a:prstClr val="black"/>
              </a:solidFill>
            </a:endParaRPr>
          </a:p>
        </p:txBody>
      </p:sp>
      <p:pic>
        <p:nvPicPr>
          <p:cNvPr id="1037" name="Picture 15" descr="MOH logo.bmp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943600"/>
            <a:ext cx="9874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5236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latin typeface="+mj-lt"/>
          <a:ea typeface="+mj-ea"/>
          <a:cs typeface="B Yagut" pitchFamily="2" charset="-78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B Yagut" pitchFamily="2" charset="-78"/>
        </a:defRPr>
      </a:lvl9pPr>
      <a:extLst/>
    </p:titleStyle>
    <p:bodyStyle>
      <a:lvl1pPr marL="365125" indent="-255588" algn="r" rtl="1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B Yagut" pitchFamily="2" charset="-78"/>
        </a:defRPr>
      </a:lvl1pPr>
      <a:lvl2pPr marL="620713" indent="-228600" algn="r" rtl="1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B Yagut" pitchFamily="2" charset="-78"/>
        </a:defRPr>
      </a:lvl2pPr>
      <a:lvl3pPr marL="858838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B Yagut" pitchFamily="2" charset="-78"/>
        </a:defRPr>
      </a:lvl3pPr>
      <a:lvl4pPr marL="11430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B Yagut" pitchFamily="2" charset="-78"/>
        </a:defRPr>
      </a:lvl4pPr>
      <a:lvl5pPr marL="1371600" indent="-228600" algn="r" rtl="1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B Yagut" pitchFamily="2" charset="-78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524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055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Dr.Ravari</a:t>
            </a:r>
          </a:p>
        </p:txBody>
      </p:sp>
      <p:sp>
        <p:nvSpPr>
          <p:cNvPr id="686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D7B503-B147-4D36-9FCB-422729C23F43}" type="slidenum">
              <a:rPr lang="ar-SA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8200" name="Picture 1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81000"/>
            <a:ext cx="91440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6901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>
        <p:tmplLst>
          <p:tmpl lvl="1">
            <p:tnLst>
              <p:par>
                <p:cTn presetID="54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2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4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2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4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2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4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2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4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1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0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12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000" b="1">
          <a:solidFill>
            <a:srgbClr val="FFFF00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r_m_ravari@yahoo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704153" y="2685473"/>
            <a:ext cx="5562600" cy="852054"/>
          </a:xfrm>
        </p:spPr>
        <p:txBody>
          <a:bodyPr>
            <a:normAutofit/>
          </a:bodyPr>
          <a:lstStyle/>
          <a:p>
            <a:r>
              <a:rPr lang="fa-IR" sz="3600" dirty="0">
                <a:solidFill>
                  <a:schemeClr val="tx1"/>
                </a:solidFill>
                <a:cs typeface="B Nazanin" panose="00000400000000000000" pitchFamily="2" charset="-78"/>
              </a:rPr>
              <a:t>جایگاه </a:t>
            </a:r>
            <a:r>
              <a:rPr lang="fa-IR" sz="36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تغذیه با شیرمادر </a:t>
            </a:r>
            <a:r>
              <a:rPr lang="fa-IR" sz="3600" dirty="0">
                <a:solidFill>
                  <a:schemeClr val="tx1"/>
                </a:solidFill>
                <a:cs typeface="B Nazanin" panose="00000400000000000000" pitchFamily="2" charset="-78"/>
              </a:rPr>
              <a:t>در اسلام</a:t>
            </a:r>
            <a:endParaRPr lang="en-US" sz="36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92"/>
          <a:stretch/>
        </p:blipFill>
        <p:spPr>
          <a:xfrm>
            <a:off x="787400" y="2753043"/>
            <a:ext cx="1916753" cy="1993628"/>
          </a:xfrm>
          <a:prstGeom prst="round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7883525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0" y="3657599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R="64008" lvl="0" algn="ctr" rtl="1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2A376"/>
              </a:buClr>
              <a:buSzPct val="68000"/>
            </a:pPr>
            <a:r>
              <a:rPr lang="fa-IR" sz="3200" b="1" dirty="0">
                <a:cs typeface="B Nazanin" panose="00000400000000000000" pitchFamily="2" charset="-78"/>
              </a:rPr>
              <a:t>دکتر محمود راوریِ </a:t>
            </a:r>
            <a:r>
              <a:rPr lang="en-US" sz="2800" b="1" dirty="0" smtClean="0">
                <a:solidFill>
                  <a:srgbClr val="676A55"/>
                </a:solidFill>
                <a:cs typeface="B Nazanin" panose="00000400000000000000" pitchFamily="2" charset="-78"/>
                <a:hlinkClick r:id="rId4"/>
              </a:rPr>
              <a:t>Dr_m_ravari@yahoo.com</a:t>
            </a:r>
            <a:endParaRPr lang="fa-IR" sz="3200" b="1" dirty="0">
              <a:solidFill>
                <a:srgbClr val="676A55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482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5886" y="2362200"/>
            <a:ext cx="7848600" cy="793750"/>
          </a:xfrm>
        </p:spPr>
        <p:txBody>
          <a:bodyPr>
            <a:noAutofit/>
          </a:bodyPr>
          <a:lstStyle/>
          <a:p>
            <a:pPr eaLnBrk="1" hangingPunct="1"/>
            <a:r>
              <a:rPr lang="fa-IR" alt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ar-SA" altLang="en-US" sz="4400" dirty="0" smtClean="0">
                <a:solidFill>
                  <a:srgbClr val="7030A0"/>
                </a:solidFill>
                <a:cs typeface="B Nazanin" pitchFamily="2" charset="-78"/>
              </a:rPr>
              <a:t>حضرت رسول اكرم(ص)</a:t>
            </a:r>
            <a:r>
              <a:rPr lang="fa-IR" altLang="en-US" sz="4400" dirty="0">
                <a:solidFill>
                  <a:srgbClr val="7030A0"/>
                </a:solidFill>
                <a:cs typeface="B Nazanin" pitchFamily="2" charset="-78"/>
              </a:rPr>
              <a:t> </a:t>
            </a:r>
            <a:r>
              <a:rPr lang="ar-SA" altLang="en-US" sz="4400" dirty="0" smtClean="0">
                <a:solidFill>
                  <a:srgbClr val="7030A0"/>
                </a:solidFill>
                <a:cs typeface="B Nazanin" pitchFamily="2" charset="-78"/>
              </a:rPr>
              <a:t>فرموده اند </a:t>
            </a:r>
            <a:r>
              <a:rPr lang="ar-SA" altLang="en-US" sz="3600" dirty="0" smtClean="0">
                <a:solidFill>
                  <a:srgbClr val="7030A0"/>
                </a:solidFill>
                <a:cs typeface="B Nazanin" pitchFamily="2" charset="-78"/>
              </a:rPr>
              <a:t>:</a:t>
            </a:r>
            <a:r>
              <a:rPr lang="fa-IR" altLang="en-US" sz="4000" b="0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fa-IR" altLang="en-US" sz="4000" b="0" dirty="0" smtClean="0">
                <a:solidFill>
                  <a:srgbClr val="7030A0"/>
                </a:solidFill>
                <a:cs typeface="B Nazanin" pitchFamily="2" charset="-78"/>
              </a:rPr>
            </a:br>
            <a:r>
              <a:rPr lang="ar-SA" sz="4000" b="0" dirty="0">
                <a:cs typeface="B Nazanin" pitchFamily="2" charset="-78"/>
              </a:rPr>
              <a:t> لَیسَ لِلصَّبّیِ لَبَنٌ خَیرٌ مِن لَبَنِ اُمِّهِ</a:t>
            </a:r>
            <a:endParaRPr lang="en-US" altLang="en-US" sz="4000" b="0" dirty="0" smtClean="0">
              <a:solidFill>
                <a:srgbClr val="7030A0"/>
              </a:solidFill>
              <a:cs typeface="B Nazanin" pitchFamily="2" charset="-7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8288338" cy="1066800"/>
          </a:xfrm>
        </p:spPr>
        <p:txBody>
          <a:bodyPr/>
          <a:lstStyle/>
          <a:p>
            <a:pPr algn="r" rtl="1" eaLnBrk="1" hangingPunct="1"/>
            <a:r>
              <a:rPr lang="en-US" altLang="en-US" sz="3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ar-SA" altLang="en-US" sz="3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براي شيرخوارهيچ شيري بهتراز شيرمادرش نيست</a:t>
            </a:r>
            <a:endParaRPr lang="en-US" altLang="en-US" sz="3600" b="1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4572000"/>
            <a:ext cx="2214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>
                <a:cs typeface="B Nazanin" panose="00000400000000000000" pitchFamily="2" charset="-78"/>
              </a:rPr>
              <a:t>(</a:t>
            </a:r>
            <a:r>
              <a:rPr lang="fa-IR" dirty="0" err="1">
                <a:cs typeface="B Nazanin" panose="00000400000000000000" pitchFamily="2" charset="-78"/>
              </a:rPr>
              <a:t>مستدرک</a:t>
            </a:r>
            <a:r>
              <a:rPr lang="fa-IR" dirty="0">
                <a:cs typeface="B Nazanin" panose="00000400000000000000" pitchFamily="2" charset="-78"/>
              </a:rPr>
              <a:t> </a:t>
            </a:r>
            <a:r>
              <a:rPr lang="fa-IR" dirty="0" err="1">
                <a:cs typeface="B Nazanin" panose="00000400000000000000" pitchFamily="2" charset="-78"/>
              </a:rPr>
              <a:t>الوسائل</a:t>
            </a:r>
            <a:r>
              <a:rPr lang="fa-IR" dirty="0">
                <a:cs typeface="B Nazanin" panose="00000400000000000000" pitchFamily="2" charset="-78"/>
              </a:rPr>
              <a:t>- جلد 15)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0910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6772" y="2438400"/>
            <a:ext cx="7848600" cy="793750"/>
          </a:xfrm>
        </p:spPr>
        <p:txBody>
          <a:bodyPr>
            <a:noAutofit/>
          </a:bodyPr>
          <a:lstStyle/>
          <a:p>
            <a:pPr eaLnBrk="1" hangingPunct="1"/>
            <a:r>
              <a:rPr lang="fa-IR" altLang="en-US" sz="3600" b="0" dirty="0" smtClean="0">
                <a:solidFill>
                  <a:srgbClr val="FFC000"/>
                </a:solidFill>
                <a:cs typeface="B Nazanin" pitchFamily="2" charset="-78"/>
              </a:rPr>
              <a:t> </a:t>
            </a:r>
            <a:r>
              <a:rPr lang="ar-SA" altLang="en-US" sz="4400" dirty="0" smtClean="0">
                <a:solidFill>
                  <a:srgbClr val="7030A0"/>
                </a:solidFill>
                <a:cs typeface="B Nazanin" pitchFamily="2" charset="-78"/>
              </a:rPr>
              <a:t>امیر المؤمنین فرموده اند </a:t>
            </a:r>
            <a:r>
              <a:rPr lang="ar-SA" altLang="en-US" sz="3600" dirty="0" smtClean="0">
                <a:solidFill>
                  <a:srgbClr val="7030A0"/>
                </a:solidFill>
                <a:cs typeface="B Nazanin" pitchFamily="2" charset="-78"/>
              </a:rPr>
              <a:t>:</a:t>
            </a:r>
            <a:r>
              <a:rPr lang="fa-IR" altLang="en-US" sz="3600" b="0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fa-IR" altLang="en-US" sz="3600" b="0" dirty="0" smtClean="0">
                <a:solidFill>
                  <a:srgbClr val="7030A0"/>
                </a:solidFill>
                <a:cs typeface="B Nazanin" pitchFamily="2" charset="-78"/>
              </a:rPr>
            </a:br>
            <a:r>
              <a:rPr lang="fa-IR" altLang="en-US" sz="3600" b="0" dirty="0">
                <a:solidFill>
                  <a:srgbClr val="7030A0"/>
                </a:solidFill>
                <a:cs typeface="B Nazanin" pitchFamily="2" charset="-78"/>
              </a:rPr>
              <a:t> ما </a:t>
            </a:r>
            <a:r>
              <a:rPr lang="fa-IR" altLang="en-US" sz="3600" b="0" dirty="0" err="1">
                <a:solidFill>
                  <a:srgbClr val="7030A0"/>
                </a:solidFill>
                <a:cs typeface="B Nazanin" pitchFamily="2" charset="-78"/>
              </a:rPr>
              <a:t>مِن</a:t>
            </a:r>
            <a:r>
              <a:rPr lang="fa-IR" altLang="en-US" sz="3600" b="0" dirty="0">
                <a:solidFill>
                  <a:srgbClr val="7030A0"/>
                </a:solidFill>
                <a:cs typeface="B Nazanin" pitchFamily="2" charset="-78"/>
              </a:rPr>
              <a:t> </a:t>
            </a:r>
            <a:r>
              <a:rPr lang="fa-IR" altLang="en-US" sz="3600" b="0" dirty="0" err="1">
                <a:solidFill>
                  <a:srgbClr val="7030A0"/>
                </a:solidFill>
                <a:cs typeface="B Nazanin" pitchFamily="2" charset="-78"/>
              </a:rPr>
              <a:t>لَبَنٍ</a:t>
            </a:r>
            <a:r>
              <a:rPr lang="fa-IR" altLang="en-US" sz="3600" b="0" dirty="0">
                <a:solidFill>
                  <a:srgbClr val="7030A0"/>
                </a:solidFill>
                <a:cs typeface="B Nazanin" pitchFamily="2" charset="-78"/>
              </a:rPr>
              <a:t> </a:t>
            </a:r>
            <a:r>
              <a:rPr lang="fa-IR" altLang="en-US" sz="3600" b="0" dirty="0" err="1">
                <a:solidFill>
                  <a:srgbClr val="7030A0"/>
                </a:solidFill>
                <a:cs typeface="B Nazanin" pitchFamily="2" charset="-78"/>
              </a:rPr>
              <a:t>رُضِعَ</a:t>
            </a:r>
            <a:r>
              <a:rPr lang="fa-IR" altLang="en-US" sz="3600" b="0" dirty="0">
                <a:solidFill>
                  <a:srgbClr val="7030A0"/>
                </a:solidFill>
                <a:cs typeface="B Nazanin" pitchFamily="2" charset="-78"/>
              </a:rPr>
              <a:t> به </a:t>
            </a:r>
            <a:r>
              <a:rPr lang="fa-IR" altLang="en-US" sz="3600" b="0" dirty="0" err="1">
                <a:solidFill>
                  <a:srgbClr val="7030A0"/>
                </a:solidFill>
                <a:cs typeface="B Nazanin" pitchFamily="2" charset="-78"/>
              </a:rPr>
              <a:t>الصبیِّ</a:t>
            </a:r>
            <a:r>
              <a:rPr lang="fa-IR" altLang="en-US" sz="3600" b="0" dirty="0">
                <a:solidFill>
                  <a:srgbClr val="7030A0"/>
                </a:solidFill>
                <a:cs typeface="B Nazanin" pitchFamily="2" charset="-78"/>
              </a:rPr>
              <a:t> </a:t>
            </a:r>
            <a:r>
              <a:rPr lang="fa-IR" altLang="en-US" sz="3600" b="0" dirty="0" err="1">
                <a:solidFill>
                  <a:srgbClr val="7030A0"/>
                </a:solidFill>
                <a:cs typeface="B Nazanin" pitchFamily="2" charset="-78"/>
              </a:rPr>
              <a:t>اَعظَمُ</a:t>
            </a:r>
            <a:r>
              <a:rPr lang="fa-IR" altLang="en-US" sz="3600" b="0" dirty="0">
                <a:solidFill>
                  <a:srgbClr val="7030A0"/>
                </a:solidFill>
                <a:cs typeface="B Nazanin" pitchFamily="2" charset="-78"/>
              </a:rPr>
              <a:t> </a:t>
            </a:r>
            <a:r>
              <a:rPr lang="fa-IR" altLang="en-US" sz="3600" b="0" dirty="0" err="1">
                <a:solidFill>
                  <a:srgbClr val="7030A0"/>
                </a:solidFill>
                <a:cs typeface="B Nazanin" pitchFamily="2" charset="-78"/>
              </a:rPr>
              <a:t>بَرَکَةً</a:t>
            </a:r>
            <a:r>
              <a:rPr lang="fa-IR" altLang="en-US" sz="3600" b="0" dirty="0">
                <a:solidFill>
                  <a:srgbClr val="7030A0"/>
                </a:solidFill>
                <a:cs typeface="B Nazanin" pitchFamily="2" charset="-78"/>
              </a:rPr>
              <a:t> </a:t>
            </a:r>
            <a:r>
              <a:rPr lang="fa-IR" altLang="en-US" sz="3600" b="0" dirty="0" err="1">
                <a:solidFill>
                  <a:srgbClr val="7030A0"/>
                </a:solidFill>
                <a:cs typeface="B Nazanin" pitchFamily="2" charset="-78"/>
              </a:rPr>
              <a:t>عَلَیهِ</a:t>
            </a:r>
            <a:r>
              <a:rPr lang="fa-IR" altLang="en-US" sz="3600" b="0" dirty="0">
                <a:solidFill>
                  <a:srgbClr val="7030A0"/>
                </a:solidFill>
                <a:cs typeface="B Nazanin" pitchFamily="2" charset="-78"/>
              </a:rPr>
              <a:t> </a:t>
            </a:r>
            <a:r>
              <a:rPr lang="fa-IR" altLang="en-US" sz="3600" b="0" dirty="0" err="1">
                <a:solidFill>
                  <a:srgbClr val="7030A0"/>
                </a:solidFill>
                <a:cs typeface="B Nazanin" pitchFamily="2" charset="-78"/>
              </a:rPr>
              <a:t>مِن</a:t>
            </a:r>
            <a:r>
              <a:rPr lang="fa-IR" altLang="en-US" sz="3600" b="0" dirty="0">
                <a:solidFill>
                  <a:srgbClr val="7030A0"/>
                </a:solidFill>
                <a:cs typeface="B Nazanin" pitchFamily="2" charset="-78"/>
              </a:rPr>
              <a:t> </a:t>
            </a:r>
            <a:r>
              <a:rPr lang="fa-IR" altLang="en-US" sz="3600" b="0" dirty="0" err="1">
                <a:solidFill>
                  <a:srgbClr val="7030A0"/>
                </a:solidFill>
                <a:cs typeface="B Nazanin" pitchFamily="2" charset="-78"/>
              </a:rPr>
              <a:t>لَبَنِ</a:t>
            </a:r>
            <a:r>
              <a:rPr lang="fa-IR" altLang="en-US" sz="3600" b="0" dirty="0">
                <a:solidFill>
                  <a:srgbClr val="7030A0"/>
                </a:solidFill>
                <a:cs typeface="B Nazanin" pitchFamily="2" charset="-78"/>
              </a:rPr>
              <a:t> </a:t>
            </a:r>
            <a:r>
              <a:rPr lang="fa-IR" altLang="en-US" sz="3600" b="0" dirty="0" err="1">
                <a:solidFill>
                  <a:srgbClr val="7030A0"/>
                </a:solidFill>
                <a:cs typeface="B Nazanin" pitchFamily="2" charset="-78"/>
              </a:rPr>
              <a:t>اُمِّهِ</a:t>
            </a:r>
            <a:endParaRPr lang="en-US" altLang="en-US" sz="3600" b="0" dirty="0" smtClean="0">
              <a:solidFill>
                <a:srgbClr val="7030A0"/>
              </a:solidFill>
              <a:cs typeface="B Nazanin" pitchFamily="2" charset="-7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8288338" cy="1066800"/>
          </a:xfrm>
        </p:spPr>
        <p:txBody>
          <a:bodyPr/>
          <a:lstStyle/>
          <a:p>
            <a:pPr eaLnBrk="1" hangingPunct="1"/>
            <a:r>
              <a:rPr lang="fa-IR" altLang="en-US" sz="3600" dirty="0">
                <a:solidFill>
                  <a:schemeClr val="tx1"/>
                </a:solidFill>
                <a:cs typeface="B Nazanin" pitchFamily="2" charset="-78"/>
              </a:rPr>
              <a:t>هیچ شیری برای تغذیه نوزاد، با برکت تر از شیر مادرش نیست</a:t>
            </a:r>
            <a:endParaRPr lang="en-US" altLang="en-US" sz="3600" b="1" dirty="0" smtClean="0">
              <a:solidFill>
                <a:schemeClr val="tx1"/>
              </a:solidFill>
              <a:cs typeface="B Nazanin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29" y="4620304"/>
            <a:ext cx="21526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80910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43857" y="1447800"/>
            <a:ext cx="7772400" cy="1829761"/>
          </a:xfrm>
        </p:spPr>
        <p:txBody>
          <a:bodyPr>
            <a:normAutofit/>
          </a:bodyPr>
          <a:lstStyle/>
          <a:p>
            <a:r>
              <a:rPr lang="fa-IR" sz="4000" dirty="0" smtClean="0">
                <a:solidFill>
                  <a:srgbClr val="7030A0"/>
                </a:solidFill>
                <a:cs typeface="B Nazanin" panose="00000400000000000000" pitchFamily="2" charset="-78"/>
              </a:rPr>
              <a:t>پیامبر </a:t>
            </a:r>
            <a:r>
              <a:rPr lang="fa-IR" sz="4000" dirty="0">
                <a:solidFill>
                  <a:srgbClr val="7030A0"/>
                </a:solidFill>
                <a:cs typeface="B Nazanin" panose="00000400000000000000" pitchFamily="2" charset="-78"/>
              </a:rPr>
              <a:t>اکرم صلی الله علیه و </a:t>
            </a:r>
            <a:r>
              <a:rPr lang="fa-IR" sz="4000" dirty="0" err="1">
                <a:solidFill>
                  <a:srgbClr val="7030A0"/>
                </a:solidFill>
                <a:cs typeface="B Nazanin" panose="00000400000000000000" pitchFamily="2" charset="-78"/>
              </a:rPr>
              <a:t>آله</a:t>
            </a:r>
            <a:r>
              <a:rPr lang="en-US" sz="4000" dirty="0">
                <a:cs typeface="B Nazanin" panose="00000400000000000000" pitchFamily="2" charset="-78"/>
              </a:rPr>
              <a:t/>
            </a:r>
            <a:br>
              <a:rPr lang="en-US" sz="4000" dirty="0">
                <a:cs typeface="B Nazanin" panose="00000400000000000000" pitchFamily="2" charset="-78"/>
              </a:rPr>
            </a:br>
            <a:r>
              <a:rPr lang="fa-IR" sz="3100" b="0" dirty="0">
                <a:cs typeface="B Nazanin" panose="00000400000000000000" pitchFamily="2" charset="-78"/>
              </a:rPr>
              <a:t>.. </a:t>
            </a:r>
            <a:r>
              <a:rPr lang="fa-IR" sz="3100" b="0" dirty="0" err="1">
                <a:cs typeface="B Nazanin" panose="00000400000000000000" pitchFamily="2" charset="-78"/>
              </a:rPr>
              <a:t>فَاِذا</a:t>
            </a:r>
            <a:r>
              <a:rPr lang="fa-IR" sz="3100" b="0" dirty="0">
                <a:cs typeface="B Nazanin" panose="00000400000000000000" pitchFamily="2" charset="-78"/>
              </a:rPr>
              <a:t> </a:t>
            </a:r>
            <a:r>
              <a:rPr lang="fa-IR" sz="3100" b="0" dirty="0" err="1">
                <a:cs typeface="B Nazanin" panose="00000400000000000000" pitchFamily="2" charset="-78"/>
              </a:rPr>
              <a:t>فَطَمَت</a:t>
            </a:r>
            <a:r>
              <a:rPr lang="fa-IR" sz="3100" b="0" dirty="0">
                <a:cs typeface="B Nazanin" panose="00000400000000000000" pitchFamily="2" charset="-78"/>
              </a:rPr>
              <a:t> </a:t>
            </a:r>
            <a:r>
              <a:rPr lang="fa-IR" sz="3100" b="0" dirty="0" err="1">
                <a:cs typeface="B Nazanin" panose="00000400000000000000" pitchFamily="2" charset="-78"/>
              </a:rPr>
              <a:t>وَلَدَها،قالَ</a:t>
            </a:r>
            <a:r>
              <a:rPr lang="fa-IR" sz="3100" b="0" dirty="0">
                <a:cs typeface="B Nazanin" panose="00000400000000000000" pitchFamily="2" charset="-78"/>
              </a:rPr>
              <a:t> </a:t>
            </a:r>
            <a:r>
              <a:rPr lang="fa-IR" sz="3100" b="0" dirty="0" err="1">
                <a:cs typeface="B Nazanin" panose="00000400000000000000" pitchFamily="2" charset="-78"/>
              </a:rPr>
              <a:t>الحُّق</a:t>
            </a:r>
            <a:r>
              <a:rPr lang="fa-IR" sz="3100" b="0" dirty="0">
                <a:cs typeface="B Nazanin" panose="00000400000000000000" pitchFamily="2" charset="-78"/>
              </a:rPr>
              <a:t> </a:t>
            </a:r>
            <a:r>
              <a:rPr lang="fa-IR" sz="3100" b="0" dirty="0" err="1">
                <a:cs typeface="B Nazanin" panose="00000400000000000000" pitchFamily="2" charset="-78"/>
              </a:rPr>
              <a:t>جَلَّ</a:t>
            </a:r>
            <a:r>
              <a:rPr lang="fa-IR" sz="3100" b="0" dirty="0">
                <a:cs typeface="B Nazanin" panose="00000400000000000000" pitchFamily="2" charset="-78"/>
              </a:rPr>
              <a:t> </a:t>
            </a:r>
            <a:r>
              <a:rPr lang="fa-IR" sz="3100" b="0" dirty="0" err="1">
                <a:cs typeface="B Nazanin" panose="00000400000000000000" pitchFamily="2" charset="-78"/>
              </a:rPr>
              <a:t>ذِکُرُهُ</a:t>
            </a:r>
            <a:r>
              <a:rPr lang="fa-IR" sz="3100" b="0" dirty="0">
                <a:cs typeface="B Nazanin" panose="00000400000000000000" pitchFamily="2" charset="-78"/>
              </a:rPr>
              <a:t>: یا </a:t>
            </a:r>
            <a:r>
              <a:rPr lang="fa-IR" sz="3100" b="0" dirty="0" err="1">
                <a:cs typeface="B Nazanin" panose="00000400000000000000" pitchFamily="2" charset="-78"/>
              </a:rPr>
              <a:t>اَیَّتُهَا</a:t>
            </a:r>
            <a:r>
              <a:rPr lang="fa-IR" sz="3100" b="0" dirty="0">
                <a:cs typeface="B Nazanin" panose="00000400000000000000" pitchFamily="2" charset="-78"/>
              </a:rPr>
              <a:t> </a:t>
            </a:r>
            <a:r>
              <a:rPr lang="fa-IR" sz="3100" b="0" dirty="0" err="1">
                <a:cs typeface="B Nazanin" panose="00000400000000000000" pitchFamily="2" charset="-78"/>
              </a:rPr>
              <a:t>المَراَة</a:t>
            </a:r>
            <a:r>
              <a:rPr lang="fa-IR" sz="3100" b="0" dirty="0">
                <a:cs typeface="B Nazanin" panose="00000400000000000000" pitchFamily="2" charset="-78"/>
              </a:rPr>
              <a:t>، </a:t>
            </a:r>
            <a:r>
              <a:rPr lang="fa-IR" sz="3100" b="0" dirty="0" err="1">
                <a:cs typeface="B Nazanin" panose="00000400000000000000" pitchFamily="2" charset="-78"/>
              </a:rPr>
              <a:t>قَد</a:t>
            </a:r>
            <a:r>
              <a:rPr lang="fa-IR" sz="3100" b="0" dirty="0">
                <a:cs typeface="B Nazanin" panose="00000400000000000000" pitchFamily="2" charset="-78"/>
              </a:rPr>
              <a:t> </a:t>
            </a:r>
            <a:r>
              <a:rPr lang="fa-IR" sz="3100" b="0" dirty="0" err="1">
                <a:cs typeface="B Nazanin" panose="00000400000000000000" pitchFamily="2" charset="-78"/>
              </a:rPr>
              <a:t>غَفَرتُ</a:t>
            </a:r>
            <a:r>
              <a:rPr lang="fa-IR" sz="3100" b="0" dirty="0">
                <a:cs typeface="B Nazanin" panose="00000400000000000000" pitchFamily="2" charset="-78"/>
              </a:rPr>
              <a:t> </a:t>
            </a:r>
            <a:r>
              <a:rPr lang="fa-IR" sz="3100" b="0" dirty="0" err="1">
                <a:cs typeface="B Nazanin" panose="00000400000000000000" pitchFamily="2" charset="-78"/>
              </a:rPr>
              <a:t>لَکِ</a:t>
            </a:r>
            <a:r>
              <a:rPr lang="fa-IR" sz="3100" b="0" dirty="0">
                <a:cs typeface="B Nazanin" panose="00000400000000000000" pitchFamily="2" charset="-78"/>
              </a:rPr>
              <a:t> ما </a:t>
            </a:r>
            <a:r>
              <a:rPr lang="fa-IR" sz="3100" b="0" dirty="0" err="1">
                <a:cs typeface="B Nazanin" panose="00000400000000000000" pitchFamily="2" charset="-78"/>
              </a:rPr>
              <a:t>تَقَدَّمَ</a:t>
            </a:r>
            <a:r>
              <a:rPr lang="fa-IR" sz="3100" b="0" dirty="0">
                <a:cs typeface="B Nazanin" panose="00000400000000000000" pitchFamily="2" charset="-78"/>
              </a:rPr>
              <a:t> </a:t>
            </a:r>
            <a:r>
              <a:rPr lang="fa-IR" sz="3100" b="0" dirty="0" err="1">
                <a:cs typeface="B Nazanin" panose="00000400000000000000" pitchFamily="2" charset="-78"/>
              </a:rPr>
              <a:t>مِن</a:t>
            </a:r>
            <a:r>
              <a:rPr lang="fa-IR" sz="3100" b="0" dirty="0">
                <a:cs typeface="B Nazanin" panose="00000400000000000000" pitchFamily="2" charset="-78"/>
              </a:rPr>
              <a:t> </a:t>
            </a:r>
            <a:r>
              <a:rPr lang="fa-IR" sz="3100" b="0" dirty="0" err="1">
                <a:cs typeface="B Nazanin" panose="00000400000000000000" pitchFamily="2" charset="-78"/>
              </a:rPr>
              <a:t>الذُّنُوبِ</a:t>
            </a:r>
            <a:r>
              <a:rPr lang="fa-IR" sz="3100" b="0" dirty="0">
                <a:cs typeface="B Nazanin" panose="00000400000000000000" pitchFamily="2" charset="-78"/>
              </a:rPr>
              <a:t> </a:t>
            </a:r>
            <a:r>
              <a:rPr lang="fa-IR" sz="3100" b="0" dirty="0" err="1">
                <a:cs typeface="B Nazanin" panose="00000400000000000000" pitchFamily="2" charset="-78"/>
              </a:rPr>
              <a:t>فَاستَأنِفِی</a:t>
            </a:r>
            <a:r>
              <a:rPr lang="fa-IR" sz="3100" b="0" dirty="0">
                <a:cs typeface="B Nazanin" panose="00000400000000000000" pitchFamily="2" charset="-78"/>
              </a:rPr>
              <a:t> </a:t>
            </a:r>
            <a:r>
              <a:rPr lang="fa-IR" sz="3100" b="0" dirty="0" err="1">
                <a:cs typeface="B Nazanin" panose="00000400000000000000" pitchFamily="2" charset="-78"/>
              </a:rPr>
              <a:t>العَمَلَ</a:t>
            </a:r>
            <a:endParaRPr lang="en-US" sz="3100" b="0" dirty="0">
              <a:cs typeface="B Nazanin" panose="00000400000000000000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3451733"/>
            <a:ext cx="8610600" cy="1199704"/>
          </a:xfrm>
        </p:spPr>
        <p:txBody>
          <a:bodyPr/>
          <a:lstStyle/>
          <a:p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پس اگر فرزندش را از شیر </a:t>
            </a:r>
            <a:r>
              <a:rPr lang="fa-IR" dirty="0" err="1">
                <a:solidFill>
                  <a:schemeClr val="tx1"/>
                </a:solidFill>
                <a:cs typeface="B Nazanin" panose="00000400000000000000" pitchFamily="2" charset="-78"/>
              </a:rPr>
              <a:t>گرفت،خدای</a:t>
            </a: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 متعال به او </a:t>
            </a:r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>فرماید</a:t>
            </a:r>
          </a:p>
          <a:p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ای زن! بدان که تمام </a:t>
            </a:r>
            <a:r>
              <a:rPr lang="fa-IR" dirty="0" err="1">
                <a:solidFill>
                  <a:schemeClr val="tx1"/>
                </a:solidFill>
                <a:cs typeface="B Nazanin" panose="00000400000000000000" pitchFamily="2" charset="-78"/>
              </a:rPr>
              <a:t>گناهانت</a:t>
            </a: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 را آمرزیدم، پس عمل خود را از سر بگیر.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4495800"/>
            <a:ext cx="2214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>
                <a:cs typeface="B Nazanin" panose="00000400000000000000" pitchFamily="2" charset="-78"/>
              </a:rPr>
              <a:t>(</a:t>
            </a:r>
            <a:r>
              <a:rPr lang="fa-IR" dirty="0" err="1">
                <a:cs typeface="B Nazanin" panose="00000400000000000000" pitchFamily="2" charset="-78"/>
              </a:rPr>
              <a:t>مستدرک</a:t>
            </a:r>
            <a:r>
              <a:rPr lang="fa-IR" dirty="0">
                <a:cs typeface="B Nazanin" panose="00000400000000000000" pitchFamily="2" charset="-78"/>
              </a:rPr>
              <a:t> </a:t>
            </a:r>
            <a:r>
              <a:rPr lang="fa-IR" dirty="0" err="1">
                <a:cs typeface="B Nazanin" panose="00000400000000000000" pitchFamily="2" charset="-78"/>
              </a:rPr>
              <a:t>الوسائل</a:t>
            </a:r>
            <a:r>
              <a:rPr lang="fa-IR" dirty="0">
                <a:cs typeface="B Nazanin" panose="00000400000000000000" pitchFamily="2" charset="-78"/>
              </a:rPr>
              <a:t>- جلد 15)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881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829761"/>
          </a:xfrm>
        </p:spPr>
        <p:txBody>
          <a:bodyPr>
            <a:normAutofit/>
          </a:bodyPr>
          <a:lstStyle/>
          <a:p>
            <a:r>
              <a:rPr lang="fa-IR" dirty="0">
                <a:solidFill>
                  <a:srgbClr val="7030A0"/>
                </a:solidFill>
                <a:cs typeface="B Nazanin" panose="00000400000000000000" pitchFamily="2" charset="-78"/>
              </a:rPr>
              <a:t>حضرت امام جعفر صادق (ع</a:t>
            </a:r>
            <a:r>
              <a:rPr lang="fa-IR" dirty="0" smtClean="0">
                <a:solidFill>
                  <a:srgbClr val="7030A0"/>
                </a:solidFill>
                <a:cs typeface="B Nazanin" panose="00000400000000000000" pitchFamily="2" charset="-78"/>
              </a:rPr>
              <a:t>)</a:t>
            </a:r>
            <a:endParaRPr lang="en-US" dirty="0">
              <a:solidFill>
                <a:srgbClr val="7030A0"/>
              </a:solidFill>
              <a:cs typeface="B Nazanin" panose="00000400000000000000" pitchFamily="2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772400" cy="1199704"/>
          </a:xfrm>
        </p:spPr>
        <p:txBody>
          <a:bodyPr/>
          <a:lstStyle/>
          <a:p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 برای مادر شیرده، اجر مجاهد در راه خدا منظور شده و حتی برای مادری که در چنین زمانی از دنیا برود </a:t>
            </a:r>
            <a:r>
              <a:rPr lang="fa-IR" sz="2800" u="sng" dirty="0">
                <a:solidFill>
                  <a:schemeClr val="tx1"/>
                </a:solidFill>
                <a:cs typeface="B Nazanin" panose="00000400000000000000" pitchFamily="2" charset="-78"/>
              </a:rPr>
              <a:t>اجر شهادت </a:t>
            </a: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قائل شده است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370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2"/>
          </a:xfrm>
        </p:spPr>
        <p:txBody>
          <a:bodyPr/>
          <a:lstStyle/>
          <a:p>
            <a:r>
              <a:rPr lang="fa-IR" sz="3600" b="1" dirty="0">
                <a:cs typeface="B Nazanin" panose="00000400000000000000" pitchFamily="2" charset="-78"/>
              </a:rPr>
              <a:t>امام صادق (ع) فرمودند: </a:t>
            </a:r>
            <a:endParaRPr lang="fa-IR" sz="3600" b="1" dirty="0" smtClean="0">
              <a:cs typeface="B Nazanin" panose="00000400000000000000" pitchFamily="2" charset="-78"/>
            </a:endParaRPr>
          </a:p>
          <a:p>
            <a:pPr lvl="1"/>
            <a:r>
              <a:rPr lang="fa-IR" sz="3200" b="1" dirty="0" smtClean="0">
                <a:cs typeface="B Nazanin" panose="00000400000000000000" pitchFamily="2" charset="-78"/>
              </a:rPr>
              <a:t>مقدار </a:t>
            </a:r>
            <a:r>
              <a:rPr lang="fa-IR" sz="3200" b="1" dirty="0">
                <a:cs typeface="B Nazanin" panose="00000400000000000000" pitchFamily="2" charset="-78"/>
              </a:rPr>
              <a:t>واجب شیردهی، ۲۱ ماه است</a:t>
            </a:r>
            <a:r>
              <a:rPr lang="fa-IR" sz="3200" dirty="0">
                <a:cs typeface="B Nazanin" panose="00000400000000000000" pitchFamily="2" charset="-78"/>
              </a:rPr>
              <a:t>، پس زنی که کمتر از آن شیر دهد، کم گذاشته و کوتاهی کرده است و اگر </a:t>
            </a:r>
            <a:r>
              <a:rPr lang="fa-IR" sz="3200" dirty="0" err="1">
                <a:cs typeface="B Nazanin" panose="00000400000000000000" pitchFamily="2" charset="-78"/>
              </a:rPr>
              <a:t>ارادهٔ</a:t>
            </a:r>
            <a:r>
              <a:rPr lang="fa-IR" sz="3200" dirty="0">
                <a:cs typeface="B Nazanin" panose="00000400000000000000" pitchFamily="2" charset="-78"/>
              </a:rPr>
              <a:t> اتمام دوران شیردهی دارد، </a:t>
            </a:r>
            <a:r>
              <a:rPr lang="fa-IR" sz="3200" u="sng" dirty="0">
                <a:cs typeface="B Nazanin" panose="00000400000000000000" pitchFamily="2" charset="-78"/>
              </a:rPr>
              <a:t>دو سال کامل مطلوب </a:t>
            </a:r>
            <a:r>
              <a:rPr lang="fa-IR" sz="3200" u="sng" dirty="0" smtClean="0">
                <a:cs typeface="B Nazanin" panose="00000400000000000000" pitchFamily="2" charset="-78"/>
              </a:rPr>
              <a:t>است</a:t>
            </a:r>
          </a:p>
          <a:p>
            <a:pPr lvl="1"/>
            <a:r>
              <a:rPr lang="fa-IR" sz="3200" dirty="0">
                <a:cs typeface="B Nazanin" panose="00000400000000000000" pitchFamily="2" charset="-78"/>
              </a:rPr>
              <a:t>زمان شیردهی ۲۱ ماه است، پس کمتر از آن ستمی (جور) بر کودک شمرده می شود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0972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3200" b="1" dirty="0">
                <a:cs typeface="B Nazanin" panose="00000400000000000000" pitchFamily="2" charset="-78"/>
              </a:rPr>
              <a:t>حضرت رسول </a:t>
            </a:r>
            <a:r>
              <a:rPr lang="fa-IR" sz="3200" b="1" dirty="0" err="1">
                <a:cs typeface="B Nazanin" panose="00000400000000000000" pitchFamily="2" charset="-78"/>
              </a:rPr>
              <a:t>اكرم</a:t>
            </a:r>
            <a:r>
              <a:rPr lang="fa-IR" sz="3200" b="1" dirty="0">
                <a:cs typeface="B Nazanin" panose="00000400000000000000" pitchFamily="2" charset="-78"/>
              </a:rPr>
              <a:t> (ص) </a:t>
            </a:r>
            <a:r>
              <a:rPr lang="fa-IR" sz="3200" b="1" dirty="0" smtClean="0">
                <a:cs typeface="B Nazanin" panose="00000400000000000000" pitchFamily="2" charset="-78"/>
              </a:rPr>
              <a:t>فرمود</a:t>
            </a:r>
            <a:r>
              <a:rPr lang="fa-IR" sz="3200" b="1" dirty="0">
                <a:cs typeface="B Nazanin" panose="00000400000000000000" pitchFamily="2" charset="-78"/>
              </a:rPr>
              <a:t>: </a:t>
            </a:r>
            <a:endParaRPr lang="fa-IR" sz="3200" b="1" dirty="0" smtClean="0">
              <a:cs typeface="B Nazanin" panose="00000400000000000000" pitchFamily="2" charset="-78"/>
            </a:endParaRPr>
          </a:p>
          <a:p>
            <a:pPr lvl="1"/>
            <a:r>
              <a:rPr lang="fa-IR" sz="3200" dirty="0" smtClean="0">
                <a:cs typeface="B Nazanin" panose="00000400000000000000" pitchFamily="2" charset="-78"/>
              </a:rPr>
              <a:t>خداوند </a:t>
            </a:r>
            <a:r>
              <a:rPr lang="fa-IR" sz="3200" dirty="0">
                <a:cs typeface="B Nazanin" panose="00000400000000000000" pitchFamily="2" charset="-78"/>
              </a:rPr>
              <a:t>متعال روزی </a:t>
            </a:r>
            <a:r>
              <a:rPr lang="fa-IR" sz="3200" dirty="0" err="1">
                <a:cs typeface="B Nazanin" panose="00000400000000000000" pitchFamily="2" charset="-78"/>
              </a:rPr>
              <a:t>كودك</a:t>
            </a:r>
            <a:r>
              <a:rPr lang="fa-IR" sz="3200" dirty="0">
                <a:cs typeface="B Nazanin" panose="00000400000000000000" pitchFamily="2" charset="-78"/>
              </a:rPr>
              <a:t> را در دو پستان مادر قرار داده است. در بخشی آب و در بخش دیگر غذای او را و از هنگام ولادت </a:t>
            </a:r>
            <a:r>
              <a:rPr lang="fa-IR" sz="3200" dirty="0" err="1">
                <a:cs typeface="B Nazanin" panose="00000400000000000000" pitchFamily="2" charset="-78"/>
              </a:rPr>
              <a:t>كودك</a:t>
            </a:r>
            <a:r>
              <a:rPr lang="fa-IR" sz="3200" dirty="0">
                <a:cs typeface="B Nazanin" panose="00000400000000000000" pitchFamily="2" charset="-78"/>
              </a:rPr>
              <a:t> ، </a:t>
            </a:r>
            <a:r>
              <a:rPr lang="fa-IR" sz="3200" b="1" u="sng" dirty="0">
                <a:cs typeface="B Nazanin" panose="00000400000000000000" pitchFamily="2" charset="-78"/>
              </a:rPr>
              <a:t>به تناسب نیاز هر روز وی، </a:t>
            </a:r>
            <a:r>
              <a:rPr lang="fa-IR" sz="3200" dirty="0">
                <a:cs typeface="B Nazanin" panose="00000400000000000000" pitchFamily="2" charset="-78"/>
              </a:rPr>
              <a:t>روزی متناسب آن روز او را مقرر فرموده است 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652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990600" y="381000"/>
          <a:ext cx="7467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608888" cy="4308475"/>
          </a:xfrm>
        </p:spPr>
        <p:txBody>
          <a:bodyPr/>
          <a:lstStyle/>
          <a:p>
            <a:pPr algn="r" rtl="1">
              <a:lnSpc>
                <a:spcPct val="160000"/>
              </a:lnSpc>
            </a:pPr>
            <a:r>
              <a:rPr lang="fa-IR" altLang="en-US" sz="2400" b="1" dirty="0">
                <a:solidFill>
                  <a:schemeClr val="hlink"/>
                </a:solidFill>
                <a:effectLst/>
                <a:cs typeface="B Nazanin" pitchFamily="2" charset="-78"/>
              </a:rPr>
              <a:t>ب</a:t>
            </a:r>
            <a:r>
              <a:rPr lang="ar-SA" altLang="en-US" sz="2400" b="1" dirty="0">
                <a:solidFill>
                  <a:schemeClr val="hlink"/>
                </a:solidFill>
                <a:effectLst/>
                <a:cs typeface="B Nazanin" pitchFamily="2" charset="-78"/>
              </a:rPr>
              <a:t>ودا:</a:t>
            </a:r>
            <a:r>
              <a:rPr lang="ar-SA" altLang="en-US" sz="2400" dirty="0">
                <a:effectLst/>
                <a:cs typeface="B Nazanin" pitchFamily="2" charset="-78"/>
              </a:rPr>
              <a:t> زن پس از زايمان به متا سوق داده ميشود</a:t>
            </a:r>
            <a:r>
              <a:rPr lang="ar-SA" altLang="en-US" sz="2000" dirty="0">
                <a:effectLst/>
                <a:cs typeface="B Nazanin" pitchFamily="2" charset="-78"/>
              </a:rPr>
              <a:t>(عشق ومحبت،تكامل معنوي)</a:t>
            </a:r>
          </a:p>
          <a:p>
            <a:pPr algn="r" rtl="1">
              <a:lnSpc>
                <a:spcPct val="160000"/>
              </a:lnSpc>
            </a:pPr>
            <a:r>
              <a:rPr lang="ar-SA" altLang="en-US" sz="2400" b="1" dirty="0">
                <a:solidFill>
                  <a:schemeClr val="hlink"/>
                </a:solidFill>
                <a:effectLst/>
                <a:cs typeface="B Nazanin" pitchFamily="2" charset="-78"/>
              </a:rPr>
              <a:t>هندو:</a:t>
            </a:r>
            <a:r>
              <a:rPr lang="ar-SA" altLang="en-US" sz="2400" dirty="0">
                <a:effectLst/>
                <a:cs typeface="B Nazanin" pitchFamily="2" charset="-78"/>
              </a:rPr>
              <a:t> شيردادن به شيرخوار مثل شيردادن به كريشناي مقدس است</a:t>
            </a:r>
          </a:p>
          <a:p>
            <a:pPr algn="r" rtl="1">
              <a:lnSpc>
                <a:spcPct val="160000"/>
              </a:lnSpc>
            </a:pPr>
            <a:r>
              <a:rPr lang="ar-SA" altLang="en-US" sz="2400" b="1" dirty="0">
                <a:solidFill>
                  <a:schemeClr val="hlink"/>
                </a:solidFill>
                <a:effectLst/>
                <a:cs typeface="B Nazanin" pitchFamily="2" charset="-78"/>
              </a:rPr>
              <a:t>يهود:</a:t>
            </a:r>
            <a:r>
              <a:rPr lang="ar-SA" altLang="en-US" sz="2400" dirty="0">
                <a:effectLst/>
                <a:cs typeface="B Nazanin" pitchFamily="2" charset="-78"/>
              </a:rPr>
              <a:t> توصيه شيردهي 2 سال ، ومادر متدين كسي است </a:t>
            </a:r>
          </a:p>
          <a:p>
            <a:pPr algn="r" rtl="1">
              <a:lnSpc>
                <a:spcPct val="16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altLang="en-US" sz="2400" dirty="0">
                <a:effectLst/>
                <a:cs typeface="B Nazanin" pitchFamily="2" charset="-78"/>
              </a:rPr>
              <a:t>    </a:t>
            </a:r>
            <a:r>
              <a:rPr lang="ar-SA" altLang="en-US" sz="2400" dirty="0">
                <a:effectLst/>
                <a:cs typeface="B Nazanin" pitchFamily="2" charset="-78"/>
              </a:rPr>
              <a:t>كه به شير دادن بعنوان يك وظيفه ديني و طبيعي مي نگرد</a:t>
            </a:r>
          </a:p>
          <a:p>
            <a:pPr algn="r" rtl="1">
              <a:lnSpc>
                <a:spcPct val="160000"/>
              </a:lnSpc>
            </a:pPr>
            <a:r>
              <a:rPr lang="ar-SA" altLang="en-US" sz="2400" b="1" dirty="0">
                <a:solidFill>
                  <a:schemeClr val="hlink"/>
                </a:solidFill>
                <a:effectLst/>
                <a:cs typeface="B Nazanin" pitchFamily="2" charset="-78"/>
              </a:rPr>
              <a:t>مسيح</a:t>
            </a:r>
            <a:r>
              <a:rPr lang="ar-SA" altLang="en-US" sz="2400" b="1" dirty="0">
                <a:cs typeface="B Nazanin" pitchFamily="2" charset="-78"/>
              </a:rPr>
              <a:t>:</a:t>
            </a:r>
            <a:r>
              <a:rPr lang="ar-SA" altLang="en-US" sz="2400" dirty="0">
                <a:effectLst/>
                <a:cs typeface="B Nazanin" pitchFamily="2" charset="-78"/>
              </a:rPr>
              <a:t> رفتن به غار شير مريم جهت افزايش </a:t>
            </a:r>
            <a:r>
              <a:rPr lang="ar-SA" altLang="en-US" sz="2400" dirty="0" smtClean="0">
                <a:effectLst/>
                <a:cs typeface="B Nazanin" pitchFamily="2" charset="-78"/>
              </a:rPr>
              <a:t>شير</a:t>
            </a:r>
            <a:endParaRPr lang="fa-IR" altLang="en-US" sz="2400" dirty="0">
              <a:cs typeface="B Nazanin" pitchFamily="2" charset="-78"/>
            </a:endParaRPr>
          </a:p>
          <a:p>
            <a:pPr algn="r" rtl="1">
              <a:lnSpc>
                <a:spcPct val="160000"/>
              </a:lnSpc>
            </a:pPr>
            <a:r>
              <a:rPr lang="ar-SA" altLang="en-US" sz="2400" b="1" dirty="0" smtClean="0">
                <a:solidFill>
                  <a:schemeClr val="hlink"/>
                </a:solidFill>
                <a:effectLst/>
                <a:cs typeface="B Nazanin" pitchFamily="2" charset="-78"/>
              </a:rPr>
              <a:t>ودر </a:t>
            </a:r>
            <a:r>
              <a:rPr lang="ar-SA" altLang="en-US" sz="2400" b="1" dirty="0">
                <a:solidFill>
                  <a:schemeClr val="hlink"/>
                </a:solidFill>
                <a:effectLst/>
                <a:cs typeface="B Nazanin" pitchFamily="2" charset="-78"/>
              </a:rPr>
              <a:t>انجيل :</a:t>
            </a:r>
            <a:r>
              <a:rPr lang="ar-SA" altLang="en-US" sz="2400" dirty="0">
                <a:effectLst/>
                <a:cs typeface="B Nazanin" pitchFamily="2" charset="-78"/>
              </a:rPr>
              <a:t> مبارك باد به پستانهائي كه به تو شير داده اند</a:t>
            </a:r>
          </a:p>
          <a:p>
            <a:pPr algn="r" rtl="1">
              <a:lnSpc>
                <a:spcPct val="160000"/>
              </a:lnSpc>
            </a:pPr>
            <a:r>
              <a:rPr lang="ar-SA" altLang="en-US" sz="2400" b="1" dirty="0">
                <a:solidFill>
                  <a:schemeClr val="hlink"/>
                </a:solidFill>
                <a:effectLst/>
                <a:cs typeface="B Nazanin" pitchFamily="2" charset="-78"/>
              </a:rPr>
              <a:t>كليساي عصر جديد:</a:t>
            </a:r>
            <a:r>
              <a:rPr lang="ar-SA" altLang="en-US" sz="2400" dirty="0">
                <a:effectLst/>
                <a:cs typeface="B Nazanin" pitchFamily="2" charset="-78"/>
              </a:rPr>
              <a:t> حمايت و تشويق تغذيه با شيرمادر</a:t>
            </a:r>
            <a:r>
              <a:rPr lang="ar-SA" altLang="en-US" sz="2800" dirty="0">
                <a:solidFill>
                  <a:schemeClr val="accent2"/>
                </a:solidFill>
                <a:effectLst/>
                <a:cs typeface="B Nazanin" pitchFamily="2" charset="-78"/>
              </a:rPr>
              <a:t>        </a:t>
            </a:r>
            <a:endParaRPr lang="en-US" altLang="en-US" sz="2800" dirty="0">
              <a:solidFill>
                <a:schemeClr val="accent2"/>
              </a:solidFill>
              <a:effectLst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326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Nazanin" panose="00000400000000000000" pitchFamily="2" charset="-78"/>
              </a:rPr>
              <a:t>آغوز به عنوان اولین واکسن است.</a:t>
            </a:r>
          </a:p>
          <a:p>
            <a:r>
              <a:rPr lang="fa-IR" dirty="0" smtClean="0">
                <a:cs typeface="B Nazanin" panose="00000400000000000000" pitchFamily="2" charset="-78"/>
              </a:rPr>
              <a:t>آغوز به رشد باکتری های مفید روده کمک می کند.</a:t>
            </a:r>
          </a:p>
          <a:p>
            <a:r>
              <a:rPr lang="fa-IR" dirty="0" smtClean="0">
                <a:cs typeface="B Nazanin" panose="00000400000000000000" pitchFamily="2" charset="-78"/>
              </a:rPr>
              <a:t>شیرمادر شیرخوار را در مقابل بیماریهایی چون ذات الریه ، اسهال ، عفونت گوش و گوش درد محافظت می کند.</a:t>
            </a:r>
          </a:p>
          <a:p>
            <a:r>
              <a:rPr lang="fa-IR" dirty="0" smtClean="0">
                <a:cs typeface="B Nazanin" panose="00000400000000000000" pitchFamily="2" charset="-78"/>
              </a:rPr>
              <a:t>شیرمادر به رشد جسمی و ذهنی کودک کمک می کند.</a:t>
            </a:r>
          </a:p>
          <a:p>
            <a:r>
              <a:rPr lang="fa-IR" dirty="0" smtClean="0">
                <a:cs typeface="B Nazanin" panose="00000400000000000000" pitchFamily="2" charset="-78"/>
              </a:rPr>
              <a:t>ترکیبات شیرمادر با سن شیرخوار و نیاز بدن او تغییر می کند و تغییرات آن همه نیازهای شیرخوار را برآورده می کند.</a:t>
            </a:r>
          </a:p>
          <a:p>
            <a:r>
              <a:rPr lang="fa-IR" dirty="0" smtClean="0">
                <a:cs typeface="B Nazanin" panose="00000400000000000000" pitchFamily="2" charset="-78"/>
              </a:rPr>
              <a:t>شیرمادر در تنظیم اشتها و پیشگیری از چاقی موثر است.</a:t>
            </a:r>
          </a:p>
          <a:p>
            <a:r>
              <a:rPr lang="fa-IR" dirty="0" smtClean="0">
                <a:cs typeface="B Nazanin" panose="00000400000000000000" pitchFamily="2" charset="-78"/>
              </a:rPr>
              <a:t>شیرمادر از 200 جزء شناخته شده تشکیل شده از جمله جذب آهن و سد دفاعی در دیواره روده</a:t>
            </a: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002060"/>
                </a:solidFill>
              </a:rPr>
              <a:t>اهمیت تغذیه با شیرمادر برای شیرخوار</a:t>
            </a:r>
            <a:endParaRPr lang="fa-I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110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dirty="0" smtClean="0">
                <a:cs typeface="B Nazanin" panose="00000400000000000000" pitchFamily="2" charset="-78"/>
              </a:rPr>
              <a:t>منجر به کاهش درصد ابتلا به سرطان پستان و تخمدان می شود.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Nazanin" panose="00000400000000000000" pitchFamily="2" charset="-78"/>
              </a:rPr>
              <a:t>در سنین بالا خطر شکستگی استخوان ران در این مادران کمتر است.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Nazanin" panose="00000400000000000000" pitchFamily="2" charset="-78"/>
              </a:rPr>
              <a:t>بعد از زایمان رحم سریع منقبض و موجب کاهش کم خونی و پیشگیری از کم خونی می شود.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Nazanin" panose="00000400000000000000" pitchFamily="2" charset="-78"/>
              </a:rPr>
              <a:t>مادر فرصت کافی برای برقراری ارتباط عاطفی با فرزند خود در اختیار دارد.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Nazanin" panose="00000400000000000000" pitchFamily="2" charset="-78"/>
              </a:rPr>
              <a:t>درآمد خانواده از دست نرفته ، غیبت از محل کار به دلیل بیماری کودک و صرف هزینه برای درمان بیماریها خیلی کمتر می شود. </a:t>
            </a: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>
                <a:solidFill>
                  <a:srgbClr val="002060"/>
                </a:solidFill>
              </a:rPr>
              <a:t>اهمیت تغذیه با شیرمادر برای مادر و خانواده</a:t>
            </a:r>
            <a:endParaRPr lang="fa-I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49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600200"/>
            <a:ext cx="8686800" cy="4525962"/>
          </a:xfrm>
        </p:spPr>
        <p:txBody>
          <a:bodyPr/>
          <a:lstStyle/>
          <a:p>
            <a:r>
              <a:rPr lang="ar-SA" sz="2800" dirty="0" smtClean="0">
                <a:cs typeface="B Nazanin" pitchFamily="2" charset="-78"/>
              </a:rPr>
              <a:t>رویکرد جهانی به ترویج تغذیه با شیرمادر </a:t>
            </a:r>
            <a:r>
              <a:rPr lang="fa-IR" sz="2800" dirty="0" smtClean="0">
                <a:cs typeface="B Nazanin" pitchFamily="2" charset="-78"/>
              </a:rPr>
              <a:t>از </a:t>
            </a:r>
            <a:r>
              <a:rPr lang="fa-IR" sz="2800" b="1" dirty="0" smtClean="0">
                <a:cs typeface="B Nazanin" pitchFamily="2" charset="-78"/>
              </a:rPr>
              <a:t>چند ده اخیر</a:t>
            </a:r>
            <a:r>
              <a:rPr lang="en-US" sz="2800" b="1" dirty="0" smtClean="0">
                <a:cs typeface="B Nazanin" pitchFamily="2" charset="-78"/>
              </a:rPr>
              <a:t> </a:t>
            </a:r>
            <a:r>
              <a:rPr lang="ar-SA" sz="2800" dirty="0" smtClean="0">
                <a:cs typeface="B Nazanin" pitchFamily="2" charset="-78"/>
              </a:rPr>
              <a:t>برای </a:t>
            </a:r>
            <a:r>
              <a:rPr lang="ar-SA" sz="2800" u="sng" dirty="0" smtClean="0">
                <a:cs typeface="B Nazanin" pitchFamily="2" charset="-78"/>
              </a:rPr>
              <a:t>حفظ و ارتقای سلامت و رشد و تکامل مطلوب کودکان </a:t>
            </a:r>
            <a:r>
              <a:rPr lang="fa-IR" sz="2800" u="sng" dirty="0" smtClean="0">
                <a:cs typeface="B Nazanin" pitchFamily="2" charset="-78"/>
              </a:rPr>
              <a:t>و سلامتی جامعه</a:t>
            </a:r>
          </a:p>
          <a:p>
            <a:pPr lvl="1"/>
            <a:r>
              <a:rPr lang="fa-IR" sz="2400" dirty="0" smtClean="0">
                <a:cs typeface="B Nazanin" pitchFamily="2" charset="-78"/>
              </a:rPr>
              <a:t>تحقیقات فراوان و ممتد</a:t>
            </a:r>
          </a:p>
          <a:p>
            <a:pPr lvl="1"/>
            <a:r>
              <a:rPr lang="fa-IR" sz="2400" dirty="0" smtClean="0">
                <a:cs typeface="B Nazanin" pitchFamily="2" charset="-78"/>
              </a:rPr>
              <a:t>فواید بی نظیر شیرمادر</a:t>
            </a:r>
          </a:p>
          <a:p>
            <a:r>
              <a:rPr lang="ar-SA" sz="2800" dirty="0" smtClean="0">
                <a:cs typeface="B Nazanin" pitchFamily="2" charset="-78"/>
              </a:rPr>
              <a:t>وجود</a:t>
            </a:r>
            <a:r>
              <a:rPr lang="fa-IR" sz="2800" dirty="0" smtClean="0">
                <a:cs typeface="B Nazanin" pitchFamily="2" charset="-78"/>
              </a:rPr>
              <a:t> </a:t>
            </a:r>
            <a:r>
              <a:rPr lang="ar-SA" sz="2800" dirty="0" smtClean="0">
                <a:cs typeface="B Nazanin" pitchFamily="2" charset="-78"/>
              </a:rPr>
              <a:t>مطالب جالب و </a:t>
            </a:r>
            <a:r>
              <a:rPr lang="fa-IR" sz="2800" dirty="0" smtClean="0">
                <a:cs typeface="B Nazanin" pitchFamily="2" charset="-78"/>
              </a:rPr>
              <a:t>بسیار </a:t>
            </a:r>
            <a:r>
              <a:rPr lang="ar-SA" sz="2800" dirty="0" smtClean="0">
                <a:cs typeface="B Nazanin" pitchFamily="2" charset="-78"/>
              </a:rPr>
              <a:t>مهم </a:t>
            </a:r>
            <a:r>
              <a:rPr lang="fa-IR" sz="2800" dirty="0" smtClean="0">
                <a:cs typeface="B Nazanin" pitchFamily="2" charset="-78"/>
              </a:rPr>
              <a:t>و مطابق با علم امروز </a:t>
            </a:r>
            <a:r>
              <a:rPr lang="ar-SA" sz="2800" dirty="0" smtClean="0">
                <a:cs typeface="B Nazanin" pitchFamily="2" charset="-78"/>
              </a:rPr>
              <a:t>در مورد تغذيه با شيرمادر و احكام آن </a:t>
            </a:r>
            <a:r>
              <a:rPr lang="fa-IR" sz="2800" b="1" dirty="0" smtClean="0">
                <a:cs typeface="B Nazanin" pitchFamily="2" charset="-78"/>
              </a:rPr>
              <a:t>در </a:t>
            </a:r>
            <a:r>
              <a:rPr lang="ar-SA" sz="2800" b="1" dirty="0" smtClean="0">
                <a:cs typeface="B Nazanin" pitchFamily="2" charset="-78"/>
              </a:rPr>
              <a:t>14 قرن </a:t>
            </a:r>
            <a:r>
              <a:rPr lang="fa-IR" sz="2800" b="1" dirty="0" smtClean="0">
                <a:cs typeface="B Nazanin" pitchFamily="2" charset="-78"/>
              </a:rPr>
              <a:t>پیش </a:t>
            </a:r>
            <a:r>
              <a:rPr lang="ar-SA" sz="2800" dirty="0" smtClean="0">
                <a:cs typeface="B Nazanin" pitchFamily="2" charset="-78"/>
              </a:rPr>
              <a:t>در آموزش‌های اسلامی</a:t>
            </a:r>
            <a:r>
              <a:rPr lang="fa-IR" sz="3200" b="1" dirty="0" smtClean="0">
                <a:cs typeface="B Nazanin" pitchFamily="2" charset="-78"/>
              </a:rPr>
              <a:t>:</a:t>
            </a:r>
            <a:endParaRPr lang="fa-IR" sz="2800" b="1" dirty="0" smtClean="0">
              <a:cs typeface="B Nazanin" pitchFamily="2" charset="-78"/>
            </a:endParaRPr>
          </a:p>
          <a:p>
            <a:pPr lvl="1"/>
            <a:r>
              <a:rPr lang="ar-SA" sz="2400" b="1" dirty="0" smtClean="0">
                <a:cs typeface="B Nazanin" pitchFamily="2" charset="-78"/>
              </a:rPr>
              <a:t>قرآن کریم </a:t>
            </a:r>
            <a:r>
              <a:rPr lang="fa-IR" sz="2400" dirty="0" smtClean="0">
                <a:cs typeface="B Nazanin" pitchFamily="2" charset="-78"/>
              </a:rPr>
              <a:t>(</a:t>
            </a:r>
            <a:r>
              <a:rPr lang="ar-SA" sz="2400" dirty="0" smtClean="0">
                <a:cs typeface="B Nazanin" pitchFamily="2" charset="-78"/>
              </a:rPr>
              <a:t>مهمترین و اساسی ترین منبع و قانون اساسی اسلام</a:t>
            </a:r>
            <a:r>
              <a:rPr lang="fa-IR" sz="2400" dirty="0" smtClean="0">
                <a:cs typeface="B Nazanin" pitchFamily="2" charset="-78"/>
              </a:rPr>
              <a:t>)</a:t>
            </a:r>
            <a:r>
              <a:rPr lang="ar-SA" sz="2400" dirty="0" smtClean="0">
                <a:cs typeface="B Nazanin" pitchFamily="2" charset="-78"/>
              </a:rPr>
              <a:t> </a:t>
            </a:r>
            <a:endParaRPr lang="fa-IR" sz="2400" dirty="0" smtClean="0">
              <a:cs typeface="B Nazanin" pitchFamily="2" charset="-78"/>
            </a:endParaRPr>
          </a:p>
          <a:p>
            <a:pPr lvl="1"/>
            <a:r>
              <a:rPr lang="ar-SA" sz="2400" b="1" dirty="0" smtClean="0">
                <a:cs typeface="B Nazanin" pitchFamily="2" charset="-78"/>
              </a:rPr>
              <a:t>روايات پيامبر اكرم (ص) </a:t>
            </a:r>
            <a:r>
              <a:rPr lang="ar-SA" sz="2400" dirty="0" smtClean="0">
                <a:cs typeface="B Nazanin" pitchFamily="2" charset="-78"/>
              </a:rPr>
              <a:t>و </a:t>
            </a:r>
            <a:endParaRPr lang="fa-IR" sz="2400" dirty="0" smtClean="0">
              <a:cs typeface="B Nazanin" pitchFamily="2" charset="-78"/>
            </a:endParaRPr>
          </a:p>
          <a:p>
            <a:pPr lvl="1"/>
            <a:r>
              <a:rPr lang="ar-SA" sz="2400" b="1" dirty="0" smtClean="0">
                <a:cs typeface="B Nazanin" pitchFamily="2" charset="-78"/>
              </a:rPr>
              <a:t>معصومين عليهم</a:t>
            </a:r>
            <a:r>
              <a:rPr lang="en-US" sz="2400" b="1" dirty="0" smtClean="0">
                <a:cs typeface="B Nazanin" pitchFamily="2" charset="-78"/>
              </a:rPr>
              <a:t>‌</a:t>
            </a:r>
            <a:r>
              <a:rPr lang="ar-SA" sz="2400" b="1" dirty="0" smtClean="0">
                <a:cs typeface="B Nazanin" pitchFamily="2" charset="-78"/>
              </a:rPr>
              <a:t>السلا</a:t>
            </a:r>
            <a:r>
              <a:rPr lang="en-US" sz="2400" b="1" dirty="0" smtClean="0">
                <a:cs typeface="B Nazanin" pitchFamily="2" charset="-78"/>
              </a:rPr>
              <a:t>‌</a:t>
            </a:r>
            <a:r>
              <a:rPr lang="ar-SA" sz="2400" b="1" dirty="0" smtClean="0">
                <a:cs typeface="B Nazanin" pitchFamily="2" charset="-78"/>
              </a:rPr>
              <a:t>م و نيز كتب فقهي </a:t>
            </a:r>
            <a:r>
              <a:rPr lang="ar-SA" sz="2400" dirty="0" smtClean="0">
                <a:cs typeface="B Nazanin" pitchFamily="2" charset="-78"/>
              </a:rPr>
              <a:t>(كه بر اساس قرآن، سنت و قواعد فقهي</a:t>
            </a:r>
            <a:r>
              <a:rPr lang="fa-IR" sz="2400" dirty="0" smtClean="0">
                <a:cs typeface="B Nazanin" pitchFamily="2" charset="-78"/>
              </a:rPr>
              <a:t>)</a:t>
            </a:r>
            <a:r>
              <a:rPr lang="ar-SA" sz="2400" dirty="0" smtClean="0">
                <a:cs typeface="B Nazanin" pitchFamily="2" charset="-78"/>
              </a:rPr>
              <a:t> </a:t>
            </a:r>
            <a:endParaRPr lang="fa-IR" sz="2400" dirty="0" smtClean="0">
              <a:cs typeface="B Nazanin" pitchFamily="2" charset="-7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525962"/>
          </a:xfrm>
        </p:spPr>
        <p:txBody>
          <a:bodyPr/>
          <a:lstStyle/>
          <a:p>
            <a:r>
              <a:rPr lang="fa-IR" dirty="0">
                <a:cs typeface="B Nazanin" panose="00000400000000000000" pitchFamily="2" charset="-78"/>
              </a:rPr>
              <a:t>آیات قرآنی که مستقیما بحث شیرمادر در آنها مطرح شده </a:t>
            </a:r>
            <a:r>
              <a:rPr lang="fa-IR" dirty="0" smtClean="0">
                <a:cs typeface="B Nazanin" panose="00000400000000000000" pitchFamily="2" charset="-78"/>
              </a:rPr>
              <a:t>شامل:</a:t>
            </a:r>
          </a:p>
          <a:p>
            <a:pPr marL="623887" indent="-514350">
              <a:buFont typeface="+mj-lt"/>
              <a:buAutoNum type="arabicPeriod"/>
            </a:pPr>
            <a:r>
              <a:rPr lang="fa-IR" b="1" dirty="0" smtClean="0">
                <a:cs typeface="B Nazanin" panose="00000400000000000000" pitchFamily="2" charset="-78"/>
              </a:rPr>
              <a:t>آیه </a:t>
            </a:r>
            <a:r>
              <a:rPr lang="fa-IR" b="1" dirty="0">
                <a:cs typeface="B Nazanin" panose="00000400000000000000" pitchFamily="2" charset="-78"/>
              </a:rPr>
              <a:t>233 سوره </a:t>
            </a:r>
            <a:r>
              <a:rPr lang="fa-IR" b="1" dirty="0" smtClean="0">
                <a:cs typeface="B Nazanin" panose="00000400000000000000" pitchFamily="2" charset="-78"/>
              </a:rPr>
              <a:t>بقره</a:t>
            </a:r>
            <a:endParaRPr lang="fa-IR" b="1" dirty="0">
              <a:cs typeface="B Nazanin" panose="00000400000000000000" pitchFamily="2" charset="-78"/>
            </a:endParaRPr>
          </a:p>
          <a:p>
            <a:pPr marL="623887" indent="-514350">
              <a:buFont typeface="+mj-lt"/>
              <a:buAutoNum type="arabicPeriod"/>
            </a:pPr>
            <a:r>
              <a:rPr lang="fa-IR" b="1" dirty="0" smtClean="0">
                <a:cs typeface="B Nazanin" panose="00000400000000000000" pitchFamily="2" charset="-78"/>
              </a:rPr>
              <a:t>آیه </a:t>
            </a:r>
            <a:r>
              <a:rPr lang="fa-IR" b="1" dirty="0">
                <a:cs typeface="B Nazanin" panose="00000400000000000000" pitchFamily="2" charset="-78"/>
              </a:rPr>
              <a:t>15 سوره </a:t>
            </a:r>
            <a:r>
              <a:rPr lang="fa-IR" b="1" dirty="0" err="1">
                <a:cs typeface="B Nazanin" panose="00000400000000000000" pitchFamily="2" charset="-78"/>
              </a:rPr>
              <a:t>احقاف</a:t>
            </a:r>
            <a:r>
              <a:rPr lang="fa-IR" b="1" dirty="0">
                <a:cs typeface="B Nazanin" panose="00000400000000000000" pitchFamily="2" charset="-78"/>
              </a:rPr>
              <a:t> </a:t>
            </a:r>
          </a:p>
          <a:p>
            <a:pPr marL="623887" indent="-514350">
              <a:buFont typeface="+mj-lt"/>
              <a:buAutoNum type="arabicPeriod"/>
            </a:pPr>
            <a:r>
              <a:rPr lang="fa-IR" b="1" dirty="0" smtClean="0">
                <a:cs typeface="B Nazanin" panose="00000400000000000000" pitchFamily="2" charset="-78"/>
              </a:rPr>
              <a:t>آیه </a:t>
            </a:r>
            <a:r>
              <a:rPr lang="fa-IR" b="1" dirty="0">
                <a:cs typeface="B Nazanin" panose="00000400000000000000" pitchFamily="2" charset="-78"/>
              </a:rPr>
              <a:t>14 سوره لقمان </a:t>
            </a:r>
          </a:p>
          <a:p>
            <a:pPr marL="623887" indent="-514350">
              <a:buFont typeface="+mj-lt"/>
              <a:buAutoNum type="arabicPeriod"/>
            </a:pPr>
            <a:r>
              <a:rPr lang="fa-IR" b="1" dirty="0" smtClean="0">
                <a:cs typeface="B Nazanin" panose="00000400000000000000" pitchFamily="2" charset="-78"/>
              </a:rPr>
              <a:t>آیه </a:t>
            </a:r>
            <a:r>
              <a:rPr lang="fa-IR" b="1" dirty="0">
                <a:cs typeface="B Nazanin" panose="00000400000000000000" pitchFamily="2" charset="-78"/>
              </a:rPr>
              <a:t>23 سوره </a:t>
            </a:r>
            <a:r>
              <a:rPr lang="fa-IR" b="1" dirty="0" smtClean="0">
                <a:cs typeface="B Nazanin" panose="00000400000000000000" pitchFamily="2" charset="-78"/>
              </a:rPr>
              <a:t>نساء</a:t>
            </a:r>
            <a:endParaRPr lang="fa-IR" b="1" dirty="0">
              <a:cs typeface="B Nazanin" panose="00000400000000000000" pitchFamily="2" charset="-78"/>
            </a:endParaRPr>
          </a:p>
          <a:p>
            <a:pPr marL="623887" indent="-514350">
              <a:buFont typeface="+mj-lt"/>
              <a:buAutoNum type="arabicPeriod"/>
            </a:pPr>
            <a:r>
              <a:rPr lang="fa-IR" b="1" dirty="0" smtClean="0">
                <a:cs typeface="B Nazanin" panose="00000400000000000000" pitchFamily="2" charset="-78"/>
              </a:rPr>
              <a:t>آیه </a:t>
            </a:r>
            <a:r>
              <a:rPr lang="fa-IR" b="1" dirty="0">
                <a:cs typeface="B Nazanin" panose="00000400000000000000" pitchFamily="2" charset="-78"/>
              </a:rPr>
              <a:t>6 سوره طلاق</a:t>
            </a:r>
          </a:p>
          <a:p>
            <a:pPr marL="623887" indent="-514350">
              <a:buFont typeface="+mj-lt"/>
              <a:buAutoNum type="arabicPeriod"/>
            </a:pPr>
            <a:r>
              <a:rPr lang="fa-IR" b="1" dirty="0" smtClean="0">
                <a:cs typeface="B Nazanin" panose="00000400000000000000" pitchFamily="2" charset="-78"/>
              </a:rPr>
              <a:t>آیه </a:t>
            </a:r>
            <a:r>
              <a:rPr lang="fa-IR" b="1" dirty="0">
                <a:cs typeface="B Nazanin" panose="00000400000000000000" pitchFamily="2" charset="-78"/>
              </a:rPr>
              <a:t>2 سوره حج</a:t>
            </a:r>
          </a:p>
          <a:p>
            <a:pPr marL="623887" indent="-514350">
              <a:buFont typeface="+mj-lt"/>
              <a:buAutoNum type="arabicPeriod"/>
            </a:pPr>
            <a:r>
              <a:rPr lang="fa-IR" b="1" dirty="0" smtClean="0">
                <a:cs typeface="B Nazanin" panose="00000400000000000000" pitchFamily="2" charset="-78"/>
              </a:rPr>
              <a:t>آیه </a:t>
            </a:r>
            <a:r>
              <a:rPr lang="fa-IR" b="1" dirty="0">
                <a:cs typeface="B Nazanin" panose="00000400000000000000" pitchFamily="2" charset="-78"/>
              </a:rPr>
              <a:t>7 سوره قصص </a:t>
            </a:r>
          </a:p>
          <a:p>
            <a:pPr marL="623887" indent="-514350">
              <a:buFont typeface="+mj-lt"/>
              <a:buAutoNum type="arabicPeriod"/>
            </a:pPr>
            <a:r>
              <a:rPr lang="fa-IR" b="1" dirty="0" smtClean="0">
                <a:cs typeface="B Nazanin" panose="00000400000000000000" pitchFamily="2" charset="-78"/>
              </a:rPr>
              <a:t>آیه </a:t>
            </a:r>
            <a:r>
              <a:rPr lang="fa-IR" b="1" dirty="0">
                <a:cs typeface="B Nazanin" panose="00000400000000000000" pitchFamily="2" charset="-78"/>
              </a:rPr>
              <a:t>12 سوره قصص</a:t>
            </a:r>
            <a:r>
              <a:rPr lang="fa-IR" dirty="0">
                <a:cs typeface="B Nazanin" panose="00000400000000000000" pitchFamily="2" charset="-78"/>
              </a:rPr>
              <a:t>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0602557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727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10000" y="1681063"/>
            <a:ext cx="18002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a-IR" sz="1200" dirty="0" smtClean="0">
                <a:solidFill>
                  <a:srgbClr val="0070C0"/>
                </a:solidFill>
                <a:latin typeface="Arial" pitchFamily="34" charset="0"/>
                <a:cs typeface="B Titr" pitchFamily="2" charset="-78"/>
              </a:rPr>
              <a:t>اداره  سلامت  کودکان</a:t>
            </a:r>
            <a:endParaRPr lang="fa-IR" sz="1200" dirty="0">
              <a:solidFill>
                <a:srgbClr val="0070C0"/>
              </a:solidFill>
              <a:latin typeface="Arial" pitchFamily="34" charset="0"/>
              <a:cs typeface="B Titr" pitchFamily="2" charset="-78"/>
            </a:endParaRPr>
          </a:p>
        </p:txBody>
      </p:sp>
      <p:pic>
        <p:nvPicPr>
          <p:cNvPr id="5" name="Picture 4" descr="ACD Wallpaper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b="17836"/>
          <a:stretch>
            <a:fillRect/>
          </a:stretch>
        </p:blipFill>
        <p:spPr>
          <a:xfrm>
            <a:off x="1143000" y="1447800"/>
            <a:ext cx="7069193" cy="2057400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96257" y="3795133"/>
            <a:ext cx="8286808" cy="52322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kumimoji="1" lang="ar-SA" sz="2800" b="1" dirty="0">
                <a:solidFill>
                  <a:prstClr val="black"/>
                </a:solidFill>
                <a:latin typeface="Times New Roman" pitchFamily="18" charset="0"/>
                <a:cs typeface="B Nazanin" pitchFamily="2" charset="-78"/>
              </a:rPr>
              <a:t> </a:t>
            </a:r>
            <a:r>
              <a:rPr lang="ar-SA" sz="2800" b="1" dirty="0" smtClean="0">
                <a:cs typeface="B Nazanin" pitchFamily="2" charset="-78"/>
              </a:rPr>
              <a:t>مادران فرزندان خود را دو سال تمام شیر مى دهند</a:t>
            </a:r>
            <a:r>
              <a:rPr lang="fa-IR" sz="2800" b="1" dirty="0" smtClean="0">
                <a:cs typeface="B Nazanin" pitchFamily="2" charset="-78"/>
              </a:rPr>
              <a:t>...</a:t>
            </a:r>
            <a:endParaRPr kumimoji="1" lang="en-US" sz="2800" b="1" dirty="0">
              <a:solidFill>
                <a:prstClr val="black"/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9834" y="233635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80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05817" y="1524000"/>
            <a:ext cx="7772400" cy="45259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پایان دوران شیرخوارگى او دو سال است (وَ فِصالُهُ فِی عامَیْنِ).</a:t>
            </a:r>
          </a:p>
          <a:p>
            <a:pPr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منظور دوران کامل شیرخوارگى است، هر چند ممکن است گاهى کمتر از آن انجام شود.</a:t>
            </a:r>
            <a:endParaRPr lang="en-US" sz="2800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800" dirty="0" smtClean="0">
                <a:cs typeface="B Nazanin" pitchFamily="2" charset="-78"/>
              </a:rPr>
              <a:t>مادر، در این </a:t>
            </a:r>
            <a:r>
              <a:rPr lang="fa-IR" sz="2800" b="1" u="sng" dirty="0" smtClean="0">
                <a:cs typeface="B Nazanin" pitchFamily="2" charset="-78"/>
              </a:rPr>
              <a:t>سى و سه ماه (دوران حمل و دوران شیرخوارگى) </a:t>
            </a:r>
            <a:r>
              <a:rPr lang="fa-IR" sz="2800" dirty="0" smtClean="0">
                <a:cs typeface="B Nazanin" pitchFamily="2" charset="-78"/>
              </a:rPr>
              <a:t>بزرگترین فداکارى را هم از نظر روحى و عاطفى، و هم از نظر جسمى، و هم از جهت خدمات در مورد فرزندش انجام مى دهد</a:t>
            </a:r>
          </a:p>
          <a:p>
            <a:pPr>
              <a:lnSpc>
                <a:spcPct val="150000"/>
              </a:lnSpc>
            </a:pPr>
            <a:endParaRPr lang="en-US" sz="2800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</a:pPr>
            <a:endParaRPr lang="fa-IR" sz="2800" dirty="0">
              <a:cs typeface="B Nazanin" pitchFamily="2" charset="-7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33400" y="304800"/>
            <a:ext cx="8229600" cy="1142121"/>
            <a:chOff x="0" y="878"/>
            <a:chExt cx="8229600" cy="1142121"/>
          </a:xfrm>
        </p:grpSpPr>
        <p:sp>
          <p:nvSpPr>
            <p:cNvPr id="6" name="Rounded Rectangle 5"/>
            <p:cNvSpPr/>
            <p:nvPr/>
          </p:nvSpPr>
          <p:spPr>
            <a:xfrm>
              <a:off x="0" y="878"/>
              <a:ext cx="8229600" cy="114212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55754" y="56632"/>
              <a:ext cx="8118092" cy="10306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algn="ctr" defTabSz="1955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36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Nazanin" pitchFamily="2" charset="-78"/>
                </a:rPr>
                <a:t>تفسیر </a:t>
              </a:r>
              <a:r>
                <a:rPr lang="fa-IR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Nazanin" panose="00000400000000000000" pitchFamily="2" charset="-78"/>
                </a:rPr>
                <a:t>آیه 14 سوره لقمان در ارتباط با شیردادن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2544762"/>
          </a:xfrm>
        </p:spPr>
        <p:txBody>
          <a:bodyPr/>
          <a:lstStyle/>
          <a:p>
            <a:r>
              <a:rPr lang="fa-IR" sz="3200" b="1" dirty="0" smtClean="0">
                <a:cs typeface="B Nazanin" pitchFamily="2" charset="-78"/>
              </a:rPr>
              <a:t>الهام به مادر موسى که: او را شیرده</a:t>
            </a:r>
            <a:r>
              <a:rPr lang="fa-IR" sz="2800" dirty="0" smtClean="0">
                <a:cs typeface="B Nazanin" pitchFamily="2" charset="-78"/>
              </a:rPr>
              <a:t>; و هنگامى که بر (جان) او ترسیدى، وى را در دریا (نیل) بیفکن; و نترس و غمگین مباش، که ما او را به تو باز مى گردانیم، و او را از پیامبران قرار مى دهیم</a:t>
            </a:r>
          </a:p>
          <a:p>
            <a:r>
              <a:rPr lang="fa-IR" sz="2800" b="1" dirty="0" smtClean="0">
                <a:cs typeface="B Nazanin" pitchFamily="2" charset="-78"/>
              </a:rPr>
              <a:t>گرفتن پستان مادر خود (بو و چهره)</a:t>
            </a:r>
            <a:endParaRPr lang="en-US" sz="2800" b="1" dirty="0">
              <a:cs typeface="B Nazanin" pitchFamily="2" charset="-78"/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533400" y="304800"/>
            <a:ext cx="8229600" cy="1142121"/>
            <a:chOff x="0" y="878"/>
            <a:chExt cx="8229600" cy="1142121"/>
          </a:xfrm>
        </p:grpSpPr>
        <p:sp>
          <p:nvSpPr>
            <p:cNvPr id="5" name="Rounded Rectangle 4"/>
            <p:cNvSpPr/>
            <p:nvPr/>
          </p:nvSpPr>
          <p:spPr>
            <a:xfrm>
              <a:off x="0" y="878"/>
              <a:ext cx="8229600" cy="114212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55754" y="56632"/>
              <a:ext cx="8118092" cy="10306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algn="ctr" defTabSz="1955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Nazanin" pitchFamily="2" charset="-78"/>
                </a:rPr>
                <a:t>تفسیرآیه7و12 سوره قصص در ارتباط با شیردادن </a:t>
              </a:r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931"/>
          <a:stretch/>
        </p:blipFill>
        <p:spPr bwMode="auto">
          <a:xfrm>
            <a:off x="3544983" y="4038600"/>
            <a:ext cx="5155006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990600" y="457200"/>
          <a:ext cx="75438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01001" cy="4800600"/>
          </a:xfrm>
        </p:spPr>
        <p:txBody>
          <a:bodyPr/>
          <a:lstStyle/>
          <a:p>
            <a:pPr marL="566737" indent="-457200">
              <a:buFont typeface="+mj-lt"/>
              <a:buAutoNum type="arabicPeriod"/>
            </a:pPr>
            <a:r>
              <a:rPr lang="ar-SA" sz="3200" dirty="0" smtClean="0">
                <a:cs typeface="B Nazanin" pitchFamily="2" charset="-78"/>
                <a:hlinkClick r:id="" action="ppaction://customshow?id=0&amp;return=true"/>
              </a:rPr>
              <a:t>شیر مادر بی نظیر است</a:t>
            </a:r>
            <a:r>
              <a:rPr lang="ar-SA" sz="3200" dirty="0">
                <a:cs typeface="B Nazanin" pitchFamily="2" charset="-78"/>
              </a:rPr>
              <a:t>(بهترین شیر)</a:t>
            </a:r>
            <a:endParaRPr lang="fa-IR" sz="3200" dirty="0" smtClean="0">
              <a:cs typeface="B Nazanin" pitchFamily="2" charset="-78"/>
            </a:endParaRPr>
          </a:p>
          <a:p>
            <a:pPr marL="566737" indent="-457200">
              <a:buFont typeface="+mj-lt"/>
              <a:buAutoNum type="arabicPeriod"/>
            </a:pPr>
            <a:r>
              <a:rPr lang="ar-SA" sz="3200" dirty="0" smtClean="0">
                <a:cs typeface="B Nazanin" pitchFamily="2" charset="-78"/>
                <a:hlinkClick r:id="" action="ppaction://customshow?id=1&amp;return=true"/>
              </a:rPr>
              <a:t>شیر مادر مبارک ترین غذای کودک است</a:t>
            </a:r>
            <a:r>
              <a:rPr lang="ar-SA" sz="3200" dirty="0">
                <a:cs typeface="B Nazanin" pitchFamily="2" charset="-78"/>
              </a:rPr>
              <a:t>(بهترین شیر)</a:t>
            </a:r>
            <a:endParaRPr lang="fa-IR" sz="3200" dirty="0" smtClean="0">
              <a:cs typeface="B Nazanin" pitchFamily="2" charset="-78"/>
            </a:endParaRPr>
          </a:p>
          <a:p>
            <a:pPr marL="566737" indent="-457200">
              <a:buFont typeface="+mj-lt"/>
              <a:buAutoNum type="arabicPeriod"/>
            </a:pPr>
            <a:r>
              <a:rPr lang="fa-IR" sz="3200" dirty="0">
                <a:cs typeface="B Nazanin" pitchFamily="2" charset="-78"/>
                <a:hlinkClick r:id="" action="ppaction://customshow?id=10&amp;return=true"/>
              </a:rPr>
              <a:t>اجر مادر در شیردادن به </a:t>
            </a:r>
            <a:r>
              <a:rPr lang="fa-IR" sz="3200" dirty="0" smtClean="0">
                <a:cs typeface="B Nazanin" pitchFamily="2" charset="-78"/>
                <a:hlinkClick r:id="" action="ppaction://customshow?id=10&amp;return=true"/>
              </a:rPr>
              <a:t>فرزند</a:t>
            </a:r>
            <a:endParaRPr lang="fa-IR" sz="3200" dirty="0" smtClean="0">
              <a:cs typeface="B Nazanin" pitchFamily="2" charset="-78"/>
            </a:endParaRPr>
          </a:p>
          <a:p>
            <a:pPr marL="566737" indent="-457200">
              <a:buFont typeface="+mj-lt"/>
              <a:buAutoNum type="arabicPeriod"/>
            </a:pPr>
            <a:r>
              <a:rPr lang="fa-IR" sz="3200" dirty="0" smtClean="0">
                <a:cs typeface="B Nazanin" pitchFamily="2" charset="-78"/>
                <a:hlinkClick r:id="" action="ppaction://customshow?id=11&amp;return=true"/>
              </a:rPr>
              <a:t>انتخاب </a:t>
            </a:r>
            <a:r>
              <a:rPr lang="fa-IR" sz="3200" dirty="0">
                <a:cs typeface="B Nazanin" pitchFamily="2" charset="-78"/>
                <a:hlinkClick r:id="" action="ppaction://customshow?id=11&amp;return=true"/>
              </a:rPr>
              <a:t>دایه برای شیردهی به </a:t>
            </a:r>
            <a:r>
              <a:rPr lang="fa-IR" sz="3200" dirty="0" smtClean="0">
                <a:cs typeface="B Nazanin" pitchFamily="2" charset="-78"/>
                <a:hlinkClick r:id="" action="ppaction://customshow?id=11&amp;return=true"/>
              </a:rPr>
              <a:t>کودک</a:t>
            </a:r>
            <a:endParaRPr lang="fa-IR" sz="3200" dirty="0" smtClean="0">
              <a:cs typeface="B Nazanin" pitchFamily="2" charset="-78"/>
            </a:endParaRPr>
          </a:p>
          <a:p>
            <a:pPr marL="566737" indent="-457200">
              <a:buFont typeface="+mj-lt"/>
              <a:buAutoNum type="arabicPeriod"/>
            </a:pPr>
            <a:r>
              <a:rPr lang="ar-SA" sz="3200" dirty="0" smtClean="0">
                <a:cs typeface="B Nazanin" pitchFamily="2" charset="-78"/>
              </a:rPr>
              <a:t>حق لبا يا حق تغذيه كودك از آغوز</a:t>
            </a:r>
            <a:endParaRPr lang="en-US" sz="3200" dirty="0" smtClean="0">
              <a:cs typeface="B Nazanin" pitchFamily="2" charset="-78"/>
            </a:endParaRPr>
          </a:p>
          <a:p>
            <a:pPr marL="566737" indent="-457200">
              <a:buFont typeface="+mj-lt"/>
              <a:buAutoNum type="arabicPeriod"/>
            </a:pPr>
            <a:r>
              <a:rPr lang="fa-IR" sz="3200" dirty="0" smtClean="0">
                <a:cs typeface="B Nazanin" pitchFamily="2" charset="-78"/>
                <a:hlinkClick r:id="" action="ppaction://customshow?id=13&amp;return=true"/>
              </a:rPr>
              <a:t>شیر دادن کمتر از 21 ماه، ستم به کودک است</a:t>
            </a:r>
            <a:endParaRPr lang="fa-IR" sz="3200" dirty="0" smtClean="0">
              <a:cs typeface="B Nazanin" pitchFamily="2" charset="-78"/>
            </a:endParaRPr>
          </a:p>
          <a:p>
            <a:pPr marL="566737" indent="-457200">
              <a:buFont typeface="+mj-lt"/>
              <a:buAutoNum type="arabicPeriod"/>
            </a:pPr>
            <a:r>
              <a:rPr lang="fa-IR" sz="3200" dirty="0" smtClean="0">
                <a:cs typeface="B Nazanin" pitchFamily="2" charset="-78"/>
              </a:rPr>
              <a:t>تغذيه انحصاري شیرخوار با شيرمادر تا 6 ماهگي</a:t>
            </a:r>
          </a:p>
          <a:p>
            <a:pPr marL="566737" indent="-457200">
              <a:buFont typeface="+mj-lt"/>
              <a:buAutoNum type="arabicPeriod"/>
            </a:pPr>
            <a:r>
              <a:rPr lang="ar-SA" altLang="en-US" sz="3200" dirty="0" smtClean="0">
                <a:cs typeface="B Nazanin" pitchFamily="2" charset="-78"/>
                <a:hlinkClick r:id="" action="ppaction://customshow?id=15&amp;return=true"/>
              </a:rPr>
              <a:t>شيردهي از دو پستان در هر نوبت</a:t>
            </a:r>
            <a:endParaRPr lang="fa-IR" altLang="en-US" sz="3200" dirty="0" smtClean="0">
              <a:cs typeface="B Nazanin" pitchFamily="2" charset="-78"/>
            </a:endParaRPr>
          </a:p>
          <a:p>
            <a:pPr marL="566737" indent="-457200">
              <a:buFont typeface="+mj-lt"/>
              <a:buAutoNum type="arabicPeriod"/>
            </a:pPr>
            <a:endParaRPr lang="fa-IR" sz="3200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797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990600" y="457200"/>
          <a:ext cx="75438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01001" cy="4495800"/>
          </a:xfrm>
        </p:spPr>
        <p:txBody>
          <a:bodyPr/>
          <a:lstStyle/>
          <a:p>
            <a:pPr marL="623887" indent="-514350">
              <a:buFont typeface="+mj-lt"/>
              <a:buAutoNum type="arabicPeriod" startAt="9"/>
            </a:pPr>
            <a:r>
              <a:rPr lang="ar-SA" altLang="en-US" sz="3200" dirty="0" smtClean="0">
                <a:cs typeface="B Nazanin" pitchFamily="2" charset="-78"/>
              </a:rPr>
              <a:t>تغييرات تدريجي تركيب شيرمادر</a:t>
            </a:r>
            <a:r>
              <a:rPr lang="fa-IR" altLang="en-US" sz="2800" dirty="0" smtClean="0">
                <a:cs typeface="B Nazanin" pitchFamily="2" charset="-78"/>
              </a:rPr>
              <a:t>(</a:t>
            </a:r>
            <a:r>
              <a:rPr lang="ar-SA" altLang="en-US" sz="2800" dirty="0" smtClean="0">
                <a:cs typeface="B Nazanin" pitchFamily="2" charset="-78"/>
              </a:rPr>
              <a:t>متغيربودن روزانه تركيب شيروتناسب آن با نياز شيرخوار</a:t>
            </a:r>
            <a:r>
              <a:rPr lang="fa-IR" altLang="en-US" sz="2800" dirty="0" smtClean="0">
                <a:cs typeface="B Nazanin" pitchFamily="2" charset="-78"/>
              </a:rPr>
              <a:t>)</a:t>
            </a:r>
            <a:endParaRPr lang="fa-IR" altLang="en-US" sz="3200" dirty="0" smtClean="0">
              <a:cs typeface="B Nazanin" pitchFamily="2" charset="-78"/>
            </a:endParaRPr>
          </a:p>
          <a:p>
            <a:pPr marL="623887" indent="-514350">
              <a:buFont typeface="+mj-lt"/>
              <a:buAutoNum type="arabicPeriod" startAt="9"/>
            </a:pPr>
            <a:r>
              <a:rPr lang="ar-SA" altLang="en-US" sz="3200" dirty="0" smtClean="0">
                <a:cs typeface="B Nazanin" pitchFamily="2" charset="-78"/>
              </a:rPr>
              <a:t>هم آغوشي مادر و كودك</a:t>
            </a:r>
            <a:r>
              <a:rPr lang="fa-IR" altLang="en-US" sz="2400" dirty="0" smtClean="0">
                <a:cs typeface="B Nazanin" pitchFamily="2" charset="-78"/>
              </a:rPr>
              <a:t>(</a:t>
            </a:r>
            <a:r>
              <a:rPr lang="ar-SA" altLang="en-US" sz="2400" dirty="0" smtClean="0">
                <a:cs typeface="B Nazanin" pitchFamily="2" charset="-78"/>
              </a:rPr>
              <a:t>حضرت </a:t>
            </a:r>
            <a:r>
              <a:rPr lang="ar-SA" altLang="en-US" sz="2400" dirty="0">
                <a:cs typeface="B Nazanin" pitchFamily="2" charset="-78"/>
              </a:rPr>
              <a:t>امام جعفر صادق(ع) نقل شده كه آغوش چپ مادر، جایگاه مناسب تر شیرخوار </a:t>
            </a:r>
            <a:r>
              <a:rPr lang="ar-SA" altLang="en-US" sz="2400" dirty="0" smtClean="0">
                <a:cs typeface="B Nazanin" pitchFamily="2" charset="-78"/>
              </a:rPr>
              <a:t>است</a:t>
            </a:r>
            <a:r>
              <a:rPr lang="fa-IR" altLang="en-US" sz="2400" dirty="0" smtClean="0">
                <a:cs typeface="B Nazanin" pitchFamily="2" charset="-78"/>
              </a:rPr>
              <a:t>)</a:t>
            </a:r>
            <a:r>
              <a:rPr lang="ar-SA" altLang="en-US" sz="2400" dirty="0" smtClean="0">
                <a:cs typeface="B Nazanin" pitchFamily="2" charset="-78"/>
              </a:rPr>
              <a:t> </a:t>
            </a:r>
            <a:endParaRPr lang="ar-SA" altLang="en-US" sz="2400" dirty="0" smtClean="0">
              <a:effectLst/>
              <a:cs typeface="B Nazanin" pitchFamily="2" charset="-78"/>
            </a:endParaRPr>
          </a:p>
          <a:p>
            <a:pPr marL="623887" indent="-514350" algn="r" rtl="1">
              <a:buFont typeface="+mj-lt"/>
              <a:buAutoNum type="arabicPeriod" startAt="9"/>
            </a:pPr>
            <a:r>
              <a:rPr lang="ar-SA" altLang="en-US" sz="3200" dirty="0" smtClean="0">
                <a:effectLst/>
                <a:cs typeface="B Nazanin" pitchFamily="2" charset="-78"/>
                <a:hlinkClick r:id="" action="ppaction://customshow?id=16&amp;return=true"/>
              </a:rPr>
              <a:t>اجر فراوان در تغذيه نيمه شب شيرخوا</a:t>
            </a:r>
            <a:r>
              <a:rPr lang="fa-IR" altLang="en-US" sz="3200" dirty="0" smtClean="0">
                <a:effectLst/>
                <a:cs typeface="B Nazanin" pitchFamily="2" charset="-78"/>
                <a:hlinkClick r:id="" action="ppaction://customshow?id=16&amp;return=true"/>
              </a:rPr>
              <a:t>ر</a:t>
            </a:r>
            <a:endParaRPr lang="ar-SA" altLang="en-US" sz="3200" dirty="0" smtClean="0">
              <a:effectLst/>
              <a:cs typeface="B Nazanin" pitchFamily="2" charset="-78"/>
            </a:endParaRPr>
          </a:p>
          <a:p>
            <a:pPr marL="623887" indent="-514350">
              <a:buFont typeface="+mj-lt"/>
              <a:buAutoNum type="arabicPeriod" startAt="9"/>
            </a:pPr>
            <a:r>
              <a:rPr lang="ar-SA" altLang="en-US" sz="3200" dirty="0" smtClean="0">
                <a:cs typeface="B Nazanin" pitchFamily="2" charset="-78"/>
              </a:rPr>
              <a:t>مكيدن مكرر پستان راز تداوم و فزوني شيرمادر</a:t>
            </a:r>
            <a:endParaRPr lang="fa-IR" altLang="en-US" sz="3200" dirty="0" smtClean="0">
              <a:cs typeface="B Nazanin" pitchFamily="2" charset="-78"/>
            </a:endParaRPr>
          </a:p>
          <a:p>
            <a:pPr marL="623887" indent="-514350">
              <a:buFont typeface="+mj-lt"/>
              <a:buAutoNum type="arabicPeriod" startAt="9"/>
            </a:pPr>
            <a:r>
              <a:rPr lang="fa-IR" altLang="en-US" sz="3200" dirty="0" smtClean="0">
                <a:cs typeface="B Nazanin" pitchFamily="2" charset="-78"/>
              </a:rPr>
              <a:t>شیر دادن فرزند در حال نماز</a:t>
            </a:r>
          </a:p>
          <a:p>
            <a:pPr marL="623887" indent="-514350">
              <a:buFont typeface="+mj-lt"/>
              <a:buAutoNum type="arabicPeriod" startAt="9"/>
            </a:pPr>
            <a:r>
              <a:rPr lang="fa-IR" altLang="en-US" sz="3200" dirty="0" err="1" smtClean="0">
                <a:cs typeface="B Nazanin" pitchFamily="2" charset="-78"/>
                <a:hlinkClick r:id="" action="ppaction://customshow?id=14&amp;return=true"/>
              </a:rPr>
              <a:t>شير</a:t>
            </a:r>
            <a:r>
              <a:rPr lang="fa-IR" altLang="en-US" sz="3200" dirty="0" smtClean="0">
                <a:cs typeface="B Nazanin" pitchFamily="2" charset="-78"/>
                <a:hlinkClick r:id="" action="ppaction://customshow?id=14&amp;return=true"/>
              </a:rPr>
              <a:t> دادن از پستان همانند جهاد در راه خدا</a:t>
            </a:r>
            <a:endParaRPr lang="fa-IR" altLang="en-US" sz="3200" dirty="0" smtClean="0">
              <a:cs typeface="B Nazanin" pitchFamily="2" charset="-78"/>
            </a:endParaRPr>
          </a:p>
          <a:p>
            <a:pPr marL="623887" indent="-514350">
              <a:buFont typeface="+mj-lt"/>
              <a:buAutoNum type="arabicPeriod" startAt="9"/>
            </a:pPr>
            <a:r>
              <a:rPr lang="fa-IR" altLang="en-US" sz="3200" dirty="0" smtClean="0">
                <a:cs typeface="B Nazanin" pitchFamily="2" charset="-78"/>
              </a:rPr>
              <a:t>اجر </a:t>
            </a:r>
            <a:r>
              <a:rPr lang="fa-IR" altLang="en-US" sz="3200" dirty="0" err="1" smtClean="0">
                <a:cs typeface="B Nazanin" pitchFamily="2" charset="-78"/>
              </a:rPr>
              <a:t>ترويج</a:t>
            </a:r>
            <a:r>
              <a:rPr lang="fa-IR" altLang="en-US" sz="3200" dirty="0" smtClean="0">
                <a:cs typeface="B Nazanin" pitchFamily="2" charset="-78"/>
              </a:rPr>
              <a:t> </a:t>
            </a:r>
            <a:r>
              <a:rPr lang="fa-IR" altLang="en-US" sz="3200" dirty="0" err="1" smtClean="0">
                <a:cs typeface="B Nazanin" pitchFamily="2" charset="-78"/>
              </a:rPr>
              <a:t>تغذيه</a:t>
            </a:r>
            <a:r>
              <a:rPr lang="fa-IR" altLang="en-US" sz="3200" dirty="0" smtClean="0">
                <a:cs typeface="B Nazanin" pitchFamily="2" charset="-78"/>
              </a:rPr>
              <a:t> با </a:t>
            </a:r>
            <a:r>
              <a:rPr lang="fa-IR" altLang="en-US" sz="3200" dirty="0" err="1" smtClean="0">
                <a:cs typeface="B Nazanin" pitchFamily="2" charset="-78"/>
              </a:rPr>
              <a:t>شيرمادر</a:t>
            </a:r>
            <a:endParaRPr lang="fa-IR" altLang="en-US" sz="3200" dirty="0" smtClean="0">
              <a:cs typeface="B Nazanin" pitchFamily="2" charset="-78"/>
            </a:endParaRPr>
          </a:p>
          <a:p>
            <a:pPr marL="623887" indent="-514350">
              <a:buFont typeface="+mj-lt"/>
              <a:buAutoNum type="arabicPeriod" startAt="9"/>
            </a:pPr>
            <a:endParaRPr lang="ar-SA" altLang="en-US" sz="3200" dirty="0" smtClean="0">
              <a:effectLst/>
              <a:cs typeface="B Nazanin" pitchFamily="2" charset="-78"/>
            </a:endParaRPr>
          </a:p>
          <a:p>
            <a:pPr algn="r" rtl="1"/>
            <a:endParaRPr lang="en-US" altLang="en-US" sz="3200" dirty="0">
              <a:solidFill>
                <a:schemeClr val="accent1"/>
              </a:solidFill>
              <a:effectLst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797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10406" y="2853191"/>
            <a:ext cx="7772400" cy="1199704"/>
          </a:xfrm>
        </p:spPr>
        <p:txBody>
          <a:bodyPr/>
          <a:lstStyle/>
          <a:p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...چون </a:t>
            </a:r>
            <a: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زایمان کند هر جرعه ای که از شیر او در آید و هر بار که طفل پستان او را می </a:t>
            </a:r>
            <a:r>
              <a:rPr lang="fa-IR" dirty="0" err="1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مکد</a:t>
            </a:r>
            <a: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 برای </a:t>
            </a:r>
            <a:r>
              <a:rPr lang="fa-IR" u="sng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هر جرعه و هر بار مکیدن </a:t>
            </a:r>
            <a: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ثوابی است و اگر </a:t>
            </a:r>
            <a:r>
              <a:rPr lang="fa-IR" u="sng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برای شیر دادن و مراقبت از کودک شیرخوار شبی بیدار گردد</a:t>
            </a:r>
            <a:r>
              <a:rPr lang="fa-IR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 پاداشی معادل آزاد کردن هفتاد بنده در راه خدا دارد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88" y="1715860"/>
            <a:ext cx="7462837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308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فرمت اسلايد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1105</Words>
  <Application>Microsoft Office PowerPoint</Application>
  <PresentationFormat>On-screen Show (4:3)</PresentationFormat>
  <Paragraphs>110</Paragraphs>
  <Slides>18</Slides>
  <Notes>5</Notes>
  <HiddenSlides>9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  <vt:variant>
        <vt:lpstr>Custom Shows</vt:lpstr>
      </vt:variant>
      <vt:variant>
        <vt:i4>17</vt:i4>
      </vt:variant>
    </vt:vector>
  </HeadingPairs>
  <TitlesOfParts>
    <vt:vector size="37" baseType="lpstr">
      <vt:lpstr>فرمت اسلايد</vt:lpstr>
      <vt:lpstr>1_Custom Design</vt:lpstr>
      <vt:lpstr>جایگاه تغذیه با شیرمادر در اسلام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حضرت رسول اكرم(ص) فرموده اند :  لَیسَ لِلصَّبّیِ لَبَنٌ خَیرٌ مِن لَبَنِ اُمِّهِ</vt:lpstr>
      <vt:lpstr> امیر المؤمنین فرموده اند :  ما مِن لَبَنٍ رُضِعَ به الصبیِّ اَعظَمُ بَرَکَةً عَلَیهِ مِن لَبَنِ اُمِّهِ</vt:lpstr>
      <vt:lpstr>پیامبر اکرم صلی الله علیه و آله .. فَاِذا فَطَمَت وَلَدَها،قالَ الحُّق جَلَّ ذِکُرُهُ: یا اَیَّتُهَا المَراَة، قَد غَفَرتُ لَکِ ما تَقَدَّمَ مِن الذُّنُوبِ فَاستَأنِفِی العَمَلَ</vt:lpstr>
      <vt:lpstr>حضرت امام جعفر صادق (ع)</vt:lpstr>
      <vt:lpstr>PowerPoint Presentation</vt:lpstr>
      <vt:lpstr>PowerPoint Presentation</vt:lpstr>
      <vt:lpstr>PowerPoint Presentation</vt:lpstr>
      <vt:lpstr>اهمیت تغذیه با شیرمادر برای شیرخوار</vt:lpstr>
      <vt:lpstr>اهمیت تغذیه با شیرمادر برای مادر و خانواده</vt:lpstr>
      <vt:lpstr>محمد</vt:lpstr>
      <vt:lpstr>علی</vt:lpstr>
      <vt:lpstr>تفسیر233</vt:lpstr>
      <vt:lpstr>15 احقاف</vt:lpstr>
      <vt:lpstr>ایه 2 حج</vt:lpstr>
      <vt:lpstr>14 لقمان</vt:lpstr>
      <vt:lpstr>Custom Show 1</vt:lpstr>
      <vt:lpstr>23 نسا دایه</vt:lpstr>
      <vt:lpstr>مدت توصیه شده</vt:lpstr>
      <vt:lpstr>6 طلاق</vt:lpstr>
      <vt:lpstr>اجر</vt:lpstr>
      <vt:lpstr>ذایه</vt:lpstr>
      <vt:lpstr>پیوند عاطفی</vt:lpstr>
      <vt:lpstr>صادق امام</vt:lpstr>
      <vt:lpstr>امرزیدن گناهان و جهاد</vt:lpstr>
      <vt:lpstr>دو پستان</vt:lpstr>
      <vt:lpstr>شیر دادن شب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جایگاه تغذیه با شیرمادر در اسلام</dc:title>
  <dc:creator>Dr Ravari</dc:creator>
  <cp:lastModifiedBy>maryam rafee</cp:lastModifiedBy>
  <cp:revision>133</cp:revision>
  <dcterms:created xsi:type="dcterms:W3CDTF">2006-08-16T00:00:00Z</dcterms:created>
  <dcterms:modified xsi:type="dcterms:W3CDTF">2019-11-24T14:03:46Z</dcterms:modified>
</cp:coreProperties>
</file>