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751" r:id="rId2"/>
    <p:sldMasterId id="2147483763" r:id="rId3"/>
    <p:sldMasterId id="2147483777" r:id="rId4"/>
    <p:sldMasterId id="2147483789" r:id="rId5"/>
    <p:sldMasterId id="2147483801" r:id="rId6"/>
  </p:sldMasterIdLst>
  <p:notesMasterIdLst>
    <p:notesMasterId r:id="rId17"/>
  </p:notesMasterIdLst>
  <p:handoutMasterIdLst>
    <p:handoutMasterId r:id="rId18"/>
  </p:handoutMasterIdLst>
  <p:sldIdLst>
    <p:sldId id="309" r:id="rId7"/>
    <p:sldId id="316" r:id="rId8"/>
    <p:sldId id="331" r:id="rId9"/>
    <p:sldId id="356" r:id="rId10"/>
    <p:sldId id="348" r:id="rId11"/>
    <p:sldId id="354" r:id="rId12"/>
    <p:sldId id="355" r:id="rId13"/>
    <p:sldId id="351" r:id="rId14"/>
    <p:sldId id="353" r:id="rId15"/>
    <p:sldId id="352" r:id="rId16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سبک متوسط 2 - آکسان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AD8AE-5040-4586-B0EC-91BBC698B6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EF46C1-318F-4F88-A605-4D2189A952BF}">
      <dgm:prSet custT="1"/>
      <dgm:spPr/>
      <dgm:t>
        <a:bodyPr/>
        <a:lstStyle/>
        <a:p>
          <a:pPr algn="ctr" rtl="1"/>
          <a:r>
            <a:rPr lang="fa-IR" sz="3200" b="1" smtClean="0">
              <a:cs typeface="B Nazanin" panose="00000400000000000000" pitchFamily="2" charset="-78"/>
            </a:rPr>
            <a:t>مطلقا ﻧﺒﺎﻳﺪ ﭘﺬﻳﺮﻓﺖ ﻛﻪ ﺷﻴﺮﻣﺼﻨﻮﻋﻲ ﺟﺎﻳﮕﺰﻳﻦ</a:t>
          </a:r>
          <a:br>
            <a:rPr lang="fa-IR" sz="3200" b="1" smtClean="0">
              <a:cs typeface="B Nazanin" panose="00000400000000000000" pitchFamily="2" charset="-78"/>
            </a:rPr>
          </a:br>
          <a:r>
            <a:rPr lang="fa-IR" sz="3200" b="1" smtClean="0">
              <a:cs typeface="B Nazanin" panose="00000400000000000000" pitchFamily="2" charset="-78"/>
            </a:rPr>
            <a:t> ﻗﺎﺑﻞ ﻗﺒﻮﻟﻲ ﺑﺮﺍﻱ ﺷﻴﺮﻣﺎﺩﺭ ﺍﺳﺖ</a:t>
          </a:r>
          <a:endParaRPr lang="en-US" sz="3200">
            <a:cs typeface="B Nazanin" panose="00000400000000000000" pitchFamily="2" charset="-78"/>
          </a:endParaRPr>
        </a:p>
      </dgm:t>
    </dgm:pt>
    <dgm:pt modelId="{2C669B1E-A970-4E1B-B82F-0F2FD7143051}" type="parTrans" cxnId="{5E24FA9B-380E-4902-8E86-6FCAB269E979}">
      <dgm:prSet/>
      <dgm:spPr/>
      <dgm:t>
        <a:bodyPr/>
        <a:lstStyle/>
        <a:p>
          <a:endParaRPr lang="en-US"/>
        </a:p>
      </dgm:t>
    </dgm:pt>
    <dgm:pt modelId="{1F679650-B361-4088-9EB8-0EFB602A0BB1}" type="sibTrans" cxnId="{5E24FA9B-380E-4902-8E86-6FCAB269E979}">
      <dgm:prSet/>
      <dgm:spPr/>
      <dgm:t>
        <a:bodyPr/>
        <a:lstStyle/>
        <a:p>
          <a:endParaRPr lang="en-US"/>
        </a:p>
      </dgm:t>
    </dgm:pt>
    <dgm:pt modelId="{02A887BF-D23D-4CB1-A1B2-4D5550253825}" type="pres">
      <dgm:prSet presAssocID="{52CAD8AE-5040-4586-B0EC-91BBC698B6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FD090A-0933-4B2B-BD1C-567A6D5AA66F}" type="pres">
      <dgm:prSet presAssocID="{74EF46C1-318F-4F88-A605-4D2189A952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FD2B1F-71BD-4322-8206-571C5F299DA7}" type="presOf" srcId="{74EF46C1-318F-4F88-A605-4D2189A952BF}" destId="{ADFD090A-0933-4B2B-BD1C-567A6D5AA66F}" srcOrd="0" destOrd="0" presId="urn:microsoft.com/office/officeart/2005/8/layout/vList2"/>
    <dgm:cxn modelId="{81A7018E-9C08-4DEC-ADC8-B43D24CF095F}" type="presOf" srcId="{52CAD8AE-5040-4586-B0EC-91BBC698B66B}" destId="{02A887BF-D23D-4CB1-A1B2-4D5550253825}" srcOrd="0" destOrd="0" presId="urn:microsoft.com/office/officeart/2005/8/layout/vList2"/>
    <dgm:cxn modelId="{5E24FA9B-380E-4902-8E86-6FCAB269E979}" srcId="{52CAD8AE-5040-4586-B0EC-91BBC698B66B}" destId="{74EF46C1-318F-4F88-A605-4D2189A952BF}" srcOrd="0" destOrd="0" parTransId="{2C669B1E-A970-4E1B-B82F-0F2FD7143051}" sibTransId="{1F679650-B361-4088-9EB8-0EFB602A0BB1}"/>
    <dgm:cxn modelId="{7A1CA4E4-8383-407D-9445-E9177FBB63F3}" type="presParOf" srcId="{02A887BF-D23D-4CB1-A1B2-4D5550253825}" destId="{ADFD090A-0933-4B2B-BD1C-567A6D5AA6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716ED-73AF-45CC-BCB5-87F8C88DA2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E7761-F147-456E-AF1A-20D5F0457490}">
      <dgm:prSet custT="1"/>
      <dgm:spPr/>
      <dgm:t>
        <a:bodyPr/>
        <a:lstStyle/>
        <a:p>
          <a:pPr algn="ctr" rtl="1"/>
          <a:r>
            <a:rPr lang="fa-IR" sz="4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نقش مثبت و یا منفی رسانه ها</a:t>
          </a:r>
          <a:endParaRPr lang="en-US" sz="4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A8CA456C-FA4C-4D9D-9E0F-0787840F6A1A}" type="parTrans" cxnId="{059745DA-A2B9-48ED-B1E1-C0B209465546}">
      <dgm:prSet/>
      <dgm:spPr/>
      <dgm:t>
        <a:bodyPr/>
        <a:lstStyle/>
        <a:p>
          <a:endParaRPr lang="en-US"/>
        </a:p>
      </dgm:t>
    </dgm:pt>
    <dgm:pt modelId="{0E35C8FE-AF90-4F70-9853-34C7F0504E00}" type="sibTrans" cxnId="{059745DA-A2B9-48ED-B1E1-C0B209465546}">
      <dgm:prSet/>
      <dgm:spPr/>
      <dgm:t>
        <a:bodyPr/>
        <a:lstStyle/>
        <a:p>
          <a:endParaRPr lang="en-US"/>
        </a:p>
      </dgm:t>
    </dgm:pt>
    <dgm:pt modelId="{779531E7-5C07-4BEF-8672-67D0B70AA449}" type="pres">
      <dgm:prSet presAssocID="{C09716ED-73AF-45CC-BCB5-87F8C88DA2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C2E2F-8C62-4A8C-B737-A8B7072CC1A0}" type="pres">
      <dgm:prSet presAssocID="{E5AE7761-F147-456E-AF1A-20D5F0457490}" presName="parentText" presStyleLbl="node1" presStyleIdx="0" presStyleCnt="1" custScaleY="71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E4E09-41CA-4E83-ADB8-719EFA77D2CF}" type="presOf" srcId="{E5AE7761-F147-456E-AF1A-20D5F0457490}" destId="{98EC2E2F-8C62-4A8C-B737-A8B7072CC1A0}" srcOrd="0" destOrd="0" presId="urn:microsoft.com/office/officeart/2005/8/layout/vList2"/>
    <dgm:cxn modelId="{5E378649-2DC0-44A1-8D8D-2A8102E0AA6A}" type="presOf" srcId="{C09716ED-73AF-45CC-BCB5-87F8C88DA24D}" destId="{779531E7-5C07-4BEF-8672-67D0B70AA449}" srcOrd="0" destOrd="0" presId="urn:microsoft.com/office/officeart/2005/8/layout/vList2"/>
    <dgm:cxn modelId="{059745DA-A2B9-48ED-B1E1-C0B209465546}" srcId="{C09716ED-73AF-45CC-BCB5-87F8C88DA24D}" destId="{E5AE7761-F147-456E-AF1A-20D5F0457490}" srcOrd="0" destOrd="0" parTransId="{A8CA456C-FA4C-4D9D-9E0F-0787840F6A1A}" sibTransId="{0E35C8FE-AF90-4F70-9853-34C7F0504E00}"/>
    <dgm:cxn modelId="{11B4E6C2-17F8-4827-83E8-CF121CD5DC88}" type="presParOf" srcId="{779531E7-5C07-4BEF-8672-67D0B70AA449}" destId="{98EC2E2F-8C62-4A8C-B737-A8B7072CC1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D090A-0933-4B2B-BD1C-567A6D5AA66F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smtClean="0">
              <a:cs typeface="B Nazanin" panose="00000400000000000000" pitchFamily="2" charset="-78"/>
            </a:rPr>
            <a:t>مطلقا ﻧﺒﺎﻳﺪ ﭘﺬﻳﺮﻓﺖ ﻛﻪ ﺷﻴﺮﻣﺼﻨﻮﻋﻲ ﺟﺎﻳﮕﺰﻳﻦ</a:t>
          </a:r>
          <a:br>
            <a:rPr lang="fa-IR" sz="3200" b="1" kern="1200" smtClean="0">
              <a:cs typeface="B Nazanin" panose="00000400000000000000" pitchFamily="2" charset="-78"/>
            </a:rPr>
          </a:br>
          <a:r>
            <a:rPr lang="fa-IR" sz="3200" b="1" kern="1200" smtClean="0">
              <a:cs typeface="B Nazanin" panose="00000400000000000000" pitchFamily="2" charset="-78"/>
            </a:rPr>
            <a:t> ﻗﺎﺑﻞ ﻗﺒﻮﻟﻲ ﺑﺮﺍﻱ ﺷﻴﺮﻣﺎﺩﺭ ﺍﺳﺖ</a:t>
          </a:r>
          <a:endParaRPr lang="en-US" sz="3200" kern="1200"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C2E2F-8C62-4A8C-B737-A8B7072CC1A0}">
      <dsp:nvSpPr>
        <dsp:cNvPr id="0" name=""/>
        <dsp:cNvSpPr/>
      </dsp:nvSpPr>
      <dsp:spPr>
        <a:xfrm>
          <a:off x="0" y="65043"/>
          <a:ext cx="8302878" cy="936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نقش مثبت و یا منفی رسانه ها</a:t>
          </a:r>
          <a:endParaRPr lang="en-US" sz="4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5727" y="110770"/>
        <a:ext cx="8211424" cy="845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F1F6D1-C6E8-47D3-87AF-DD431A9E5772}" type="datetimeFigureOut">
              <a:rPr lang="fa-IR"/>
              <a:pPr>
                <a:defRPr/>
              </a:pPr>
              <a:t>1441/03/27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14F368-F446-4EAF-9A43-D91CD590929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447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CA2008-05A7-4266-ADF3-D75B13E5F170}" type="datetimeFigureOut">
              <a:rPr lang="fa-IR"/>
              <a:pPr>
                <a:defRPr/>
              </a:pPr>
              <a:t>1441/03/27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48E416-0867-456D-A132-87D1FBAB503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666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962400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414552-6148-4EB9-BDB7-CC20E0048CA3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360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8FEDD1-28B2-4690-9AB4-7F6650E8AF59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256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4665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  <a:ea typeface="MS PGothic" pitchFamily="34" charset="-128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:\Untitled-1%20copy.gif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68" y="380999"/>
            <a:ext cx="1758157" cy="13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8200" y="3360570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0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B7C0E4-7C05-4BCE-BFBB-4F38EFE8188D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44440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65DD3DC7-6FAD-456B-9071-E03578DEA2CF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A8C0B5-92A5-4187-9F93-34263CD9DA0D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416919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B09C12C5-F2F3-4866-AAB6-7ED4420D3DB9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D5D818-77CC-4C6C-8AFA-65236B65984F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06189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272A0A52-DD50-4EBB-A194-ECE9E3402FA7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1F4E5C-ED8F-48DD-BD07-2A704592F94C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24610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BDC643B8-057A-4B54-A09A-394D7A27C77E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22EEE8-690C-438D-B164-F246FEBCF1E0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622926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2C30A38A-125A-47E4-9D9E-C8F6FF82C7BA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ED88-87C9-41D1-A707-0B1A32E642F0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89613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3A46A4FA-A976-4983-8F32-01C029FF47D3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A5D8D-AD3D-45B9-BC68-F362FE053F97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980448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5AB719-02D4-4DF0-8E90-D27E3D324492}" type="datetime8">
              <a:rPr lang="fa-IR" smtClean="0"/>
              <a:pPr>
                <a:defRPr/>
              </a:pPr>
              <a:t>19/نوامبر/24</a:t>
            </a:fld>
            <a:endParaRPr lang="fa-I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8772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  <a:ea typeface="MS PGothic" pitchFamily="34" charset="-128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white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45E2B782-A1D8-433F-B948-366DA2DF347F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0EF9D5-1F93-4E37-849A-47029C30B760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8887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DA47A90E-BDAA-4B4E-8B0B-3C2C8E3BE393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658EBB-4DBA-4B81-879E-4A03F721A9AA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579762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7A501711-FD48-4014-B76C-915C3D79EBB9}" type="datetime8">
              <a:rPr lang="fa-IR">
                <a:cs typeface="Arial"/>
              </a:rPr>
              <a:pPr>
                <a:defRPr/>
              </a:pPr>
              <a:t>19/نوامبر/24</a:t>
            </a:fld>
            <a:endParaRPr lang="fa-IR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EFBB35-3566-4717-B04B-82651B27D8C0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53834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a-IR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92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0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68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4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9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39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8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396C2-3868-4D27-950D-69A6F9FF1DF8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356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9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>
              <a:solidFill>
                <a:prstClr val="white"/>
              </a:solidFill>
              <a:cs typeface="Arial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8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03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06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8" y="40798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D4FE-0A68-444C-A25A-07376DC1D7B9}" type="datetime1">
              <a:rPr lang="en-US">
                <a:solidFill>
                  <a:prstClr val="black"/>
                </a:solidFill>
              </a:rPr>
              <a:pPr>
                <a:defRPr/>
              </a:pPr>
              <a:t>11/24/2019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8153400" y="6400800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Lucida Sans Unicode"/>
                <a:cs typeface="+mn-cs"/>
              </a:rPr>
              <a:t>Dr Ravari</a:t>
            </a:r>
          </a:p>
        </p:txBody>
      </p:sp>
    </p:spTree>
    <p:extLst>
      <p:ext uri="{BB962C8B-B14F-4D97-AF65-F5344CB8AC3E}">
        <p14:creationId xmlns:p14="http://schemas.microsoft.com/office/powerpoint/2010/main" val="1760633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4950"/>
            <a:ext cx="7772400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01800"/>
            <a:ext cx="3810000" cy="408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01800"/>
            <a:ext cx="3810000" cy="408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Dr </a:t>
            </a:r>
            <a:r>
              <a:rPr lang="en-US" err="1">
                <a:solidFill>
                  <a:prstClr val="black"/>
                </a:solidFill>
              </a:rPr>
              <a:t>ravari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EB50-372D-4FD3-A561-B9BC57F9B7F9}" type="slidenum">
              <a:rPr lang="ar-S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19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962400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12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5AB719-02D4-4DF0-8E90-D27E3D324492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396C2-3868-4D27-950D-69A6F9FF1DF8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0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543CD9-99EF-4750-AEFA-C64483592587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1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543CD9-99EF-4750-AEFA-C64483592587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021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440524-DA9F-4A3D-AEDF-BC80EB7FE930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92914-03DF-4B30-A55E-6161E1D08D35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95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30DD26-8928-4305-BD90-9F63B161A59B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5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DF436A-8543-4867-9A0D-FCEC256181B3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E215C0-C72C-4BF8-9543-AE82891CCA40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2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414552-6148-4EB9-BDB7-CC20E0048CA3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32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8FEDD1-28B2-4690-9AB4-7F6650E8AF59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8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962400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43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5AB719-02D4-4DF0-8E90-D27E3D324492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53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396C2-3868-4D27-950D-69A6F9FF1DF8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20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440524-DA9F-4A3D-AEDF-BC80EB7FE930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5937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543CD9-99EF-4750-AEFA-C64483592587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0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440524-DA9F-4A3D-AEDF-BC80EB7FE930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3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92914-03DF-4B30-A55E-6161E1D08D35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52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30DD26-8928-4305-BD90-9F63B161A59B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DF436A-8543-4867-9A0D-FCEC256181B3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2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E215C0-C72C-4BF8-9543-AE82891CCA40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57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414552-6148-4EB9-BDB7-CC20E0048CA3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11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8FEDD1-28B2-4690-9AB4-7F6650E8AF59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79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962400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3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5AB719-02D4-4DF0-8E90-D27E3D324492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3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92914-03DF-4B30-A55E-6161E1D08D35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877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396C2-3868-4D27-950D-69A6F9FF1DF8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3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543CD9-99EF-4750-AEFA-C64483592587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7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440524-DA9F-4A3D-AEDF-BC80EB7FE930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5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92914-03DF-4B30-A55E-6161E1D08D35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65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30DD26-8928-4305-BD90-9F63B161A59B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81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DF436A-8543-4867-9A0D-FCEC256181B3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78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E215C0-C72C-4BF8-9543-AE82891CCA40}" type="datetime8">
              <a:rPr lang="fa-IR" smtClean="0">
                <a:solidFill>
                  <a:prstClr val="white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8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414552-6148-4EB9-BDB7-CC20E0048CA3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67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8FEDD1-28B2-4690-9AB4-7F6650E8AF59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30DD26-8928-4305-BD90-9F63B161A59B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46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DF436A-8543-4867-9A0D-FCEC256181B3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50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E215C0-C72C-4BF8-9543-AE82891CCA40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195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EFDEDF-D7EE-4D5B-A5D1-67B571322CFD}" type="datetime8">
              <a:rPr lang="fa-IR" smtClean="0"/>
              <a:pPr>
                <a:defRPr/>
              </a:pPr>
              <a:t>19/نوامبر/24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logo final moavenat copy.tif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  <a:ea typeface="MS PGothic" pitchFamily="34" charset="-128"/>
            </a:endParaRPr>
          </a:p>
        </p:txBody>
      </p:sp>
      <p:sp>
        <p:nvSpPr>
          <p:cNvPr id="717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 smtClean="0">
                <a:solidFill>
                  <a:srgbClr val="000000"/>
                </a:solidFill>
                <a:latin typeface="Lucida Sans Unicode" pitchFamily="34" charset="0"/>
                <a:cs typeface="B Zar" pitchFamily="2" charset="-78"/>
              </a:defRPr>
            </a:lvl1pPr>
          </a:lstStyle>
          <a:p>
            <a:pPr>
              <a:defRPr/>
            </a:pPr>
            <a:fld id="{F33CFF09-8D6A-477B-ACB2-E78DEFD0C439}" type="slidenum">
              <a:rPr lang="fa-IR" altLang="en-US">
                <a:ea typeface="MS PGothic" pitchFamily="34" charset="-128"/>
              </a:rPr>
              <a:pPr>
                <a:defRPr/>
              </a:pPr>
              <a:t>‹#›</a:t>
            </a:fld>
            <a:endParaRPr lang="fa-IR" altLang="en-US">
              <a:ea typeface="MS PGothic" pitchFamily="34" charset="-128"/>
            </a:endParaRPr>
          </a:p>
        </p:txBody>
      </p:sp>
      <p:pic>
        <p:nvPicPr>
          <p:cNvPr id="7180" name="Picture 15" descr="MOH logo.bmp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"/>
          <p:cNvSpPr>
            <a:spLocks noChangeArrowheads="1"/>
          </p:cNvSpPr>
          <p:nvPr userDrawn="1"/>
        </p:nvSpPr>
        <p:spPr bwMode="auto">
          <a:xfrm>
            <a:off x="1066800" y="6553200"/>
            <a:ext cx="727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prstClr val="white"/>
                </a:solidFill>
                <a:cs typeface="+mn-cs"/>
              </a:rPr>
              <a:t>Dr Ravari</a:t>
            </a:r>
            <a:endParaRPr lang="fa-IR" altLang="en-US" sz="1000" smtClean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5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>
              <a:solidFill>
                <a:prstClr val="black"/>
              </a:solidFill>
              <a:cs typeface="Arial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6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EFDEDF-D7EE-4D5B-A5D1-67B571322CFD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1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EFDEDF-D7EE-4D5B-A5D1-67B571322CFD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8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EFDEDF-D7EE-4D5B-A5D1-67B571322CFD}" type="datetime8">
              <a:rPr lang="fa-IR" smtClean="0">
                <a:solidFill>
                  <a:prstClr val="black"/>
                </a:solidFill>
              </a:rPr>
              <a:pPr>
                <a:defRPr/>
              </a:pPr>
              <a:t>19/نوامبر/24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6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3384376"/>
          </a:xfrm>
        </p:spPr>
        <p:txBody>
          <a:bodyPr>
            <a:noAutofit/>
          </a:bodyPr>
          <a:lstStyle/>
          <a:p>
            <a:pPr algn="r"/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/>
            </a:r>
            <a:b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</a:b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/>
            </a:r>
            <a:b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</a:b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مضرات تغذیه مصنوعی و استفاده از بطری و گول زنک</a:t>
            </a:r>
            <a:b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</a:b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/>
            </a:r>
            <a:b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</a:b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/>
            </a:r>
            <a:b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</a:br>
            <a:endParaRPr lang="fa-IR" sz="2400" dirty="0">
              <a:cs typeface="B Titr" pitchFamily="2" charset="-78"/>
            </a:endParaRPr>
          </a:p>
        </p:txBody>
      </p:sp>
      <p:pic>
        <p:nvPicPr>
          <p:cNvPr id="1026" name="Picture 2" descr="C:\Users\golrizif1\Pictures\imagesONDNOB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904" y="2708920"/>
            <a:ext cx="2520280" cy="2091878"/>
          </a:xfrm>
        </p:spPr>
        <p:txBody>
          <a:bodyPr/>
          <a:lstStyle/>
          <a:p>
            <a:pPr marL="109537" indent="0" algn="ctr">
              <a:buNone/>
            </a:pPr>
            <a:endParaRPr lang="fa-IR" sz="1800" dirty="0" smtClean="0">
              <a:solidFill>
                <a:srgbClr val="00B050"/>
              </a:solidFill>
            </a:endParaRPr>
          </a:p>
          <a:p>
            <a:pPr marL="109537" indent="0" algn="ctr">
              <a:buNone/>
            </a:pPr>
            <a:endParaRPr lang="fa-IR" sz="1800" dirty="0">
              <a:solidFill>
                <a:srgbClr val="00B050"/>
              </a:solidFill>
            </a:endParaRPr>
          </a:p>
          <a:p>
            <a:pPr marL="109537" indent="0" algn="ctr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با تشکر از توجه شما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19" y="620688"/>
            <a:ext cx="8762306" cy="63177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spcCol="360000" rtl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شیرمصنوعی: مواد 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ایمنی بخش شیر مادر را ندارد ،شیرخواران در معرض ابتلا به بیماریهای تنفسی،گوارشی، عفونتهای گوش، ادراری، مننژیت،اگزما و آسم ...</a:t>
            </a:r>
          </a:p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احتمال ابتلا به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چاقی،بیماریهای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قلبی عروقی، دیابت در بزرگسالی</a:t>
            </a:r>
          </a:p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موجب کم شدن اشتها و میل مکیدن پستان مادر و تولید کمتر شیرمادر</a:t>
            </a:r>
          </a:p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احتمال آلودگی آب مورد استفاده برای تهیه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شیرمصنوعی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بروز اسهال... آلودگی در هنگام تهیه بعلاوه باید سریع مصرف شود  والا فاسد می </a:t>
            </a:r>
            <a:r>
              <a:rPr lang="fa-IR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شود. </a:t>
            </a:r>
            <a:endParaRPr lang="fa-IR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احتمال طرز تهیه نادرست: رقیق تر = کاهش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رشد،گرسنگی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بیقراری و اسهال مکرر یا تهیه غلیظ تر= چاقی مفرط</a:t>
            </a:r>
          </a:p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فشار اقتصادی: به خانواده بخاطر هزینه خرید شیر و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سایل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،هزینه کمتر درمان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بیماریها،به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کشور بخاطر واردات یا تولید</a:t>
            </a:r>
          </a:p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ترکیبات متناسب  نیاز شیرخوار انسان نیست </a:t>
            </a:r>
          </a:p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محرومیت از فواید عاطفی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شیرمادرو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سایر فواید برای مادر و کودک</a:t>
            </a:r>
          </a:p>
          <a:p>
            <a:pPr marL="342900" indent="-342900" algn="just" fontAlgn="ctr">
              <a:lnSpc>
                <a:spcPct val="150000"/>
              </a:lnSpc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مواد بسته بندی، بطری و پستانک غیرقابل برگشت به محیط زیست  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185" y="116632"/>
            <a:ext cx="8589640" cy="562074"/>
          </a:xfrm>
        </p:spPr>
        <p:txBody>
          <a:bodyPr>
            <a:normAutofit/>
          </a:bodyPr>
          <a:lstStyle/>
          <a:p>
            <a:r>
              <a:rPr lang="fa-IR" sz="1800" b="0" dirty="0" smtClean="0">
                <a:solidFill>
                  <a:srgbClr val="00B050"/>
                </a:solidFill>
                <a:cs typeface="B Titr" panose="00000700000000000000" pitchFamily="2" charset="-78"/>
              </a:rPr>
              <a:t>ب- مشکلات تغذیه با </a:t>
            </a:r>
            <a:r>
              <a:rPr lang="fa-IR" sz="1800" b="0" dirty="0" err="1" smtClean="0">
                <a:solidFill>
                  <a:srgbClr val="00B050"/>
                </a:solidFill>
                <a:cs typeface="B Titr" panose="00000700000000000000" pitchFamily="2" charset="-78"/>
              </a:rPr>
              <a:t>شیرمصنوعی</a:t>
            </a:r>
            <a:r>
              <a:rPr lang="fa-IR" sz="1800" b="0" dirty="0" smtClean="0">
                <a:solidFill>
                  <a:srgbClr val="00B050"/>
                </a:solidFill>
                <a:cs typeface="B Titr" panose="00000700000000000000" pitchFamily="2" charset="-78"/>
              </a:rPr>
              <a:t> :</a:t>
            </a:r>
            <a:endParaRPr lang="en-US" sz="4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/>
              <a:pPr>
                <a:defRPr/>
              </a:pPr>
              <a:t>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21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275" y="750714"/>
            <a:ext cx="7714853" cy="5198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ctr"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3200" dirty="0">
                <a:latin typeface="BJalal"/>
              </a:rPr>
              <a:t>نحوه مکیدن متفاوت با </a:t>
            </a:r>
            <a:r>
              <a:rPr lang="fa-IR" sz="3200" dirty="0">
                <a:latin typeface="BJalal"/>
              </a:rPr>
              <a:t>پستان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: موجب </a:t>
            </a: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سردرگمی در مکیدن، کاهش مکیدن و تولید شیرمادر </a:t>
            </a:r>
            <a:endParaRPr lang="fa-IR" sz="3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342900" indent="-342900" algn="just" fontAlgn="ctr"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3200" dirty="0">
                <a:latin typeface="BJalal"/>
              </a:rPr>
              <a:t>قطع زودرس تغذیه با </a:t>
            </a:r>
            <a:r>
              <a:rPr lang="fa-IR" sz="3200" dirty="0">
                <a:latin typeface="BJalal"/>
              </a:rPr>
              <a:t>شیرمادر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بدلیل </a:t>
            </a: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عدم تمایل به مکیدن و تحریک پستان و کاهش برداشت 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شیر</a:t>
            </a:r>
          </a:p>
          <a:p>
            <a:pPr marL="342900" indent="-342900" algn="just" fontAlgn="ctr"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3200" dirty="0" smtClean="0">
                <a:latin typeface="BJalal"/>
              </a:rPr>
              <a:t>تغییر </a:t>
            </a:r>
            <a:r>
              <a:rPr lang="fa-IR" sz="3200" dirty="0">
                <a:latin typeface="BJalal"/>
              </a:rPr>
              <a:t>فرم دندانها و قالب فک ها و رشد دندانی </a:t>
            </a:r>
            <a:r>
              <a:rPr lang="fa-IR" sz="3200" dirty="0" smtClean="0">
                <a:latin typeface="BJalal"/>
              </a:rPr>
              <a:t>نامناسب :</a:t>
            </a: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پستانک سبب حرکات غیرطبیعی و تداخل در رشد طبیعی فک و دهان شده و در نتیجه 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موجب رشد </a:t>
            </a: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دندانی نامناسب و جفت نشدن دندان ها می 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شود.</a:t>
            </a:r>
          </a:p>
          <a:p>
            <a:pPr marL="342900" lvl="0" indent="-342900" algn="just" fontAlgn="ctr"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مشکلات شستن و استریل کردن و احتمال انتقال میکروب </a:t>
            </a:r>
            <a:endParaRPr lang="fa-IR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342900" indent="-342900" algn="just" fontAlgn="ctr"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708" y="260648"/>
            <a:ext cx="8727989" cy="490066"/>
          </a:xfrm>
        </p:spPr>
        <p:txBody>
          <a:bodyPr>
            <a:normAutofit/>
          </a:bodyPr>
          <a:lstStyle/>
          <a:p>
            <a:r>
              <a:rPr lang="fa-IR" sz="1800" b="0" dirty="0" smtClean="0">
                <a:solidFill>
                  <a:srgbClr val="00B050"/>
                </a:solidFill>
                <a:cs typeface="B Titr" panose="00000700000000000000" pitchFamily="2" charset="-78"/>
              </a:rPr>
              <a:t>ب- مشکلات استفاده از بطری و گول زنک :</a:t>
            </a:r>
            <a:endParaRPr lang="en-US" sz="4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/>
              <a:pPr>
                <a:defRPr/>
              </a:pPr>
              <a:t>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942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275" y="750714"/>
            <a:ext cx="7965189" cy="5198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200" dirty="0">
                <a:latin typeface="BJalal"/>
              </a:rPr>
              <a:t>احتمال </a:t>
            </a:r>
            <a:r>
              <a:rPr lang="fa-IR" sz="3200" dirty="0">
                <a:latin typeface="BJalal"/>
              </a:rPr>
              <a:t>بروز عفونت قارچی دهان و برفک،پوسیدگی </a:t>
            </a:r>
            <a:r>
              <a:rPr lang="fa-IR" sz="3200" dirty="0">
                <a:latin typeface="BJalal"/>
              </a:rPr>
              <a:t>دندان: </a:t>
            </a: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مصرف پستانک با افزایش لاکتوباسیل بزاقی و کاندیدا در دهان و در نتیجه با پوسیدگی 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دندان و </a:t>
            </a: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عفونت قارچی دهان همراه است. </a:t>
            </a:r>
            <a:r>
              <a:rPr lang="fa-I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میزان بروز کاندیدا در استفاده کنندگان از </a:t>
            </a:r>
            <a:r>
              <a:rPr lang="fa-IR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پستانک </a:t>
            </a:r>
            <a:r>
              <a:rPr lang="fa-I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نسبت</a:t>
            </a:r>
          </a:p>
          <a:p>
            <a:r>
              <a:rPr lang="fa-I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به سایرین تا دو برابر بوده است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.</a:t>
            </a:r>
          </a:p>
          <a:p>
            <a:r>
              <a:rPr lang="fa-IR" sz="3200" dirty="0">
                <a:latin typeface="BJalal"/>
              </a:rPr>
              <a:t>عفونت </a:t>
            </a:r>
            <a:r>
              <a:rPr lang="fa-IR" sz="3200" dirty="0">
                <a:latin typeface="BJalal"/>
              </a:rPr>
              <a:t>گوش میانی و گوش </a:t>
            </a:r>
            <a:r>
              <a:rPr lang="fa-IR" sz="3200" dirty="0">
                <a:latin typeface="BJalal"/>
              </a:rPr>
              <a:t>درد 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: </a:t>
            </a:r>
            <a:r>
              <a:rPr lang="fa-I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مصرف پستانک سبب افزایش خطر عفونت گوش میانی)اوتیت مدیا( در شیرخواران می شود.</a:t>
            </a:r>
          </a:p>
          <a:p>
            <a:pPr marL="342900" indent="-342900" algn="just" fontAlgn="ctr"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r>
              <a:rPr lang="fa-IR" sz="3200" dirty="0">
                <a:latin typeface="BJalal"/>
              </a:rPr>
              <a:t>آثار زیانبار بر تکامل روانی اجتماعی و تکلم </a:t>
            </a:r>
            <a:r>
              <a:rPr lang="fa-IR" sz="3200" dirty="0" smtClean="0">
                <a:latin typeface="BJalal"/>
              </a:rPr>
              <a:t>کودک : </a:t>
            </a:r>
            <a:r>
              <a:rPr lang="fa-IR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کاهش </a:t>
            </a:r>
            <a:r>
              <a:rPr lang="fa-I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تمایل کودک به تقلید صداها و هوشمندی او و وابستگی مداوم</a:t>
            </a:r>
          </a:p>
          <a:p>
            <a:pPr marL="342900" indent="-342900" algn="just" fontAlgn="ctr"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endParaRPr lang="fa-IR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342900" indent="-342900" algn="just" fontAlgn="ctr">
              <a:spcAft>
                <a:spcPts val="0"/>
              </a:spcAft>
              <a:buClr>
                <a:srgbClr val="72A376"/>
              </a:buClr>
              <a:buFont typeface="Symbol" panose="05050102010706020507" pitchFamily="18" charset="2"/>
              <a:buChar char="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708" y="260648"/>
            <a:ext cx="8727989" cy="490066"/>
          </a:xfrm>
        </p:spPr>
        <p:txBody>
          <a:bodyPr>
            <a:normAutofit/>
          </a:bodyPr>
          <a:lstStyle/>
          <a:p>
            <a:r>
              <a:rPr lang="fa-IR" sz="1800" b="0" dirty="0" smtClean="0">
                <a:solidFill>
                  <a:srgbClr val="00B050"/>
                </a:solidFill>
                <a:cs typeface="B Titr" panose="00000700000000000000" pitchFamily="2" charset="-78"/>
              </a:rPr>
              <a:t>ب- مشکلات استفاده از بطری و گول زنک :</a:t>
            </a:r>
            <a:endParaRPr lang="en-US" sz="4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6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r>
              <a:rPr lang="fa-IR" altLang="en-US" sz="2800" dirty="0" smtClean="0">
                <a:cs typeface="B Nazanin" pitchFamily="2" charset="-78"/>
              </a:rPr>
              <a:t>استفاده از ﺷﻴﺮ ﻣﺼﻨﻮﻋﻲ ﺷﻴﺮﻣﺎﺩﺭ ﺭﺍ ﻛﺎﻫﺶ ﻣﻲ ﺩﻫﺪ</a:t>
            </a:r>
          </a:p>
          <a:p>
            <a:r>
              <a:rPr lang="fa-IR" altLang="en-US" sz="2800" dirty="0" smtClean="0">
                <a:cs typeface="B Nazanin" pitchFamily="2" charset="-78"/>
              </a:rPr>
              <a:t>ﺷﺮﻭﻉ مرحله ازدیاد تولید شیر ﺭﺍ ﺑﻪ ﺗﺄﺧﻴﺮ ﻣﻲ ﺍﻧﺪﺍﺯﺩ </a:t>
            </a:r>
          </a:p>
          <a:p>
            <a:r>
              <a:rPr lang="fa-IR" altLang="en-US" sz="2800" dirty="0" smtClean="0">
                <a:cs typeface="B Nazanin" pitchFamily="2" charset="-78"/>
              </a:rPr>
              <a:t>ﺍﺣﺘﻘﺎﻥ ﭘﺴﺘﺎﻥ ﻣﺎﺩﺭ ﺭﺍ ﺍﻓﺰﺍﻳﺶ ﻣﻲ ﺩﻫﺪ </a:t>
            </a:r>
          </a:p>
          <a:p>
            <a:r>
              <a:rPr lang="fa-IR" altLang="en-US" sz="2800" b="1" dirty="0" smtClean="0">
                <a:solidFill>
                  <a:srgbClr val="FF0000"/>
                </a:solidFill>
                <a:cs typeface="B Nazanin" pitchFamily="2" charset="-78"/>
                <a:hlinkClick r:id="" action="ppaction://noaction"/>
              </a:rPr>
              <a:t>ﺍﻋﺘﻤﺎﺩ ﺑﻪ ﻧﻔﺲ ﻣﺎﺩﺭ </a:t>
            </a:r>
            <a:r>
              <a:rPr lang="fa-IR" altLang="en-US" sz="2800" b="1" dirty="0" smtClean="0">
                <a:solidFill>
                  <a:srgbClr val="FF0000"/>
                </a:solidFill>
                <a:cs typeface="B Nazanin" pitchFamily="2" charset="-78"/>
              </a:rPr>
              <a:t>ﺭﺍ ﻣﺨﺪﻭﺵ ﻣﻲ ﻛﻨﺪ </a:t>
            </a:r>
          </a:p>
          <a:p>
            <a:r>
              <a:rPr lang="fa-IR" altLang="en-US" sz="2800" dirty="0" smtClean="0">
                <a:cs typeface="B Nazanin" pitchFamily="2" charset="-78"/>
              </a:rPr>
              <a:t>ﻣﺪﺕ ﺗﻐﺬﻳﻪ ﺍﻧﺤﺼﺎﺭﻱ ﻭ ﺍﺻﻮﻻ ﺗﻐﺬﻳﻪ ﺑﺎ ﺷﻴﺮﻣﺎﺩﺭ ﺭﺍ ﻛﺎﻫﺶ ﻣﻲ ﺩﻫﺪً</a:t>
            </a:r>
          </a:p>
          <a:p>
            <a:r>
              <a:rPr lang="fa-IR" altLang="en-US" sz="2800" dirty="0" smtClean="0">
                <a:cs typeface="B Nazanin" pitchFamily="2" charset="-78"/>
              </a:rPr>
              <a:t>ﻓﻠﻮﺭﻣﻴﻜﺮﺑﻲ ﺭﻭﺩﻩ ﺩﺭ ﺗﻐﺬﻳﻪ ﺑﺎ ﺷﻴﺮﻣﺎﺩﺭ ﻭ ﺷﻴﺮﺧﺸﻚ ﻛﺎﻣﻼ ﻣﺘﻔﺎﻭﺕ ﺍﺳﺖ </a:t>
            </a:r>
          </a:p>
          <a:p>
            <a:r>
              <a:rPr lang="fa-IR" altLang="en-US" sz="2800" dirty="0" smtClean="0">
                <a:cs typeface="B Nazanin" pitchFamily="2" charset="-78"/>
              </a:rPr>
              <a:t>ﺷﻴﺮﻣﺼﻨﻮﻋﻲ ﻓﻌﺎﻟﻴﺖ ﻫﺎﻱ ﺑﺎﺯﺩﺍﺭﻧﺪﻩ ﺑﺮﻋﻠﻴﻪ ﻣﻴﻜﺮﻭﺍﺭﮔﺎﻧﻴﺴﻢ ﻫﺎ ﺭﺍ ﺩﭼﺎﺭ ﺍﺧﺘﻼﻝ ﻣﻲ ﻛﻨﺪ ﻭ ﺳﺒﺐ ﺍﻓﺰﺍﻳﺶ ﺑﻴﻤﺎﺭﻱ  ﻫﺎﻱ ﺣﺎﺩ ﻭ ﻣﺰﻣﻦ ﺩﻭﺭﺍﻥ ﻛﻮﺩﻛﻰ ﻣﻲ ﺷﻮﺩ.</a:t>
            </a:r>
          </a:p>
        </p:txBody>
      </p:sp>
    </p:spTree>
    <p:extLst>
      <p:ext uri="{BB962C8B-B14F-4D97-AF65-F5344CB8AC3E}">
        <p14:creationId xmlns:p14="http://schemas.microsoft.com/office/powerpoint/2010/main" val="2962976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/>
              <a:pPr>
                <a:defRPr/>
              </a:pPr>
              <a:t>6</a:t>
            </a:fld>
            <a:endParaRPr lang="fa-IR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660033"/>
                </a:solidFill>
              </a:rPr>
              <a:t>مقدار شیر مورد نیاز یک کودک در روز</a:t>
            </a:r>
            <a:r>
              <a:rPr lang="fa-IR"/>
              <a:t> 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994"/>
            <a:ext cx="8229600" cy="380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0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15E6-25D4-4478-83EA-8A1184D8A544}" type="slidenum">
              <a:rPr lang="fa-IR" smtClean="0"/>
              <a:pPr>
                <a:defRPr/>
              </a:pPr>
              <a:t>7</a:t>
            </a:fld>
            <a:endParaRPr lang="fa-IR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dirty="0"/>
              <a:t>بر آورد شیر مصنوعی مورد نیاز بر حسب ماه 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6" y="1481138"/>
            <a:ext cx="799950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49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3922771"/>
              </p:ext>
            </p:extLst>
          </p:nvPr>
        </p:nvGraphicFramePr>
        <p:xfrm>
          <a:off x="460122" y="228600"/>
          <a:ext cx="8302878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Dr Ravari\Pictures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76" y="1828799"/>
            <a:ext cx="2941586" cy="20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 Ravari\Pictures\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10185" r="5736" b="10185"/>
          <a:stretch/>
        </p:blipFill>
        <p:spPr bwMode="auto">
          <a:xfrm>
            <a:off x="1828800" y="1644446"/>
            <a:ext cx="2772704" cy="22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r Ravari\Pictures\3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3"/>
          <a:stretch/>
        </p:blipFill>
        <p:spPr bwMode="auto">
          <a:xfrm>
            <a:off x="1828800" y="3642851"/>
            <a:ext cx="5414962" cy="23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r Ravari\Pictures\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55" y="1447800"/>
            <a:ext cx="6611945" cy="472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35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.fattahi\Desktop\shirmadar\bigstock-Mother-and-her-Newborn-Baby-H-59073953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7" name="Picture 7" descr="C:\Users\l.fattahi\Pictures\542747_pgi4Ar5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2590800"/>
          </a:xfrm>
          <a:prstGeom prst="rect">
            <a:avLst/>
          </a:prstGeom>
          <a:noFill/>
        </p:spPr>
      </p:pic>
      <p:pic>
        <p:nvPicPr>
          <p:cNvPr id="10248" name="Picture 8" descr="C:\Users\l.fattahi\Pictures\542747_pgi4Ar5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474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فرمت اسلايد</vt:lpstr>
      <vt:lpstr>5_فرمت اسلايد</vt:lpstr>
      <vt:lpstr>1_فرمت اسلايد</vt:lpstr>
      <vt:lpstr>2_فرمت اسلايد</vt:lpstr>
      <vt:lpstr>3_فرمت اسلايد</vt:lpstr>
      <vt:lpstr>4_فرمت اسلايد</vt:lpstr>
      <vt:lpstr>  مضرات تغذیه مصنوعی و استفاده از بطری و گول زنک   </vt:lpstr>
      <vt:lpstr>ب- مشکلات تغذیه با شیرمصنوعی :</vt:lpstr>
      <vt:lpstr>ب- مشکلات استفاده از بطری و گول زنک :</vt:lpstr>
      <vt:lpstr>ب- مشکلات استفاده از بطری و گول زنک :</vt:lpstr>
      <vt:lpstr>PowerPoint Presentation</vt:lpstr>
      <vt:lpstr>مقدار شیر مورد نیاز یک کودک در روز </vt:lpstr>
      <vt:lpstr>بر آورد شیر مصنوعی مورد نیاز بر حسب ماه 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هپاتیت های ویرال</dc:title>
  <dc:creator>a-moghisi</dc:creator>
  <cp:lastModifiedBy>maryam rafee</cp:lastModifiedBy>
  <cp:revision>390</cp:revision>
  <dcterms:created xsi:type="dcterms:W3CDTF">2012-04-07T08:49:36Z</dcterms:created>
  <dcterms:modified xsi:type="dcterms:W3CDTF">2019-11-24T12:30:02Z</dcterms:modified>
</cp:coreProperties>
</file>