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18" r:id="rId1"/>
  </p:sldMasterIdLst>
  <p:notesMasterIdLst>
    <p:notesMasterId r:id="rId43"/>
  </p:notesMasterIdLst>
  <p:sldIdLst>
    <p:sldId id="290" r:id="rId2"/>
    <p:sldId id="256" r:id="rId3"/>
    <p:sldId id="288" r:id="rId4"/>
    <p:sldId id="289" r:id="rId5"/>
    <p:sldId id="298" r:id="rId6"/>
    <p:sldId id="257" r:id="rId7"/>
    <p:sldId id="258" r:id="rId8"/>
    <p:sldId id="259" r:id="rId9"/>
    <p:sldId id="260" r:id="rId10"/>
    <p:sldId id="261" r:id="rId11"/>
    <p:sldId id="262" r:id="rId12"/>
    <p:sldId id="291"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92" r:id="rId27"/>
    <p:sldId id="293" r:id="rId28"/>
    <p:sldId id="294" r:id="rId29"/>
    <p:sldId id="276" r:id="rId30"/>
    <p:sldId id="277" r:id="rId31"/>
    <p:sldId id="278" r:id="rId32"/>
    <p:sldId id="295" r:id="rId33"/>
    <p:sldId id="279" r:id="rId34"/>
    <p:sldId id="280" r:id="rId35"/>
    <p:sldId id="281" r:id="rId36"/>
    <p:sldId id="282" r:id="rId37"/>
    <p:sldId id="283" r:id="rId38"/>
    <p:sldId id="284" r:id="rId39"/>
    <p:sldId id="299" r:id="rId40"/>
    <p:sldId id="297" r:id="rId41"/>
    <p:sldId id="287"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3AEC9EB-2909-4B36-87A2-4C9444F34BA7}" type="datetimeFigureOut">
              <a:rPr lang="fa-IR" smtClean="0"/>
              <a:t>1440/10/06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DBD7921-45C3-4089-8585-0A994F55B317}" type="slidenum">
              <a:rPr lang="fa-IR" smtClean="0"/>
              <a:t>‹#›</a:t>
            </a:fld>
            <a:endParaRPr lang="fa-IR"/>
          </a:p>
        </p:txBody>
      </p:sp>
    </p:spTree>
    <p:extLst>
      <p:ext uri="{BB962C8B-B14F-4D97-AF65-F5344CB8AC3E}">
        <p14:creationId xmlns:p14="http://schemas.microsoft.com/office/powerpoint/2010/main" val="4283627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ECD81-939C-4CA5-BF2A-70CF41977FC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019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fld id="{BF875F8B-167D-4EB5-9BB2-D59EFD90FD76}"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78A578A-5459-4DE0-9811-05ABA1BC74BA}" type="slidenum">
              <a:rPr lang="fa-IR" smtClean="0">
                <a:solidFill>
                  <a:prstClr val="black">
                    <a:tint val="75000"/>
                  </a:prstClr>
                </a:solidFill>
              </a:rPr>
              <a:pPr>
                <a:defRPr/>
              </a:pPr>
              <a:t>‹#›</a:t>
            </a:fld>
            <a:endParaRPr lang="fa-IR">
              <a:solidFill>
                <a:prstClr val="black">
                  <a:tint val="7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D9216E7-F988-474F-A837-284712DDA976}"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12A9B5B-55C2-4F31-97A8-967CF8CE195A}" type="slidenum">
              <a:rPr lang="fa-IR" smtClean="0">
                <a:solidFill>
                  <a:prstClr val="black">
                    <a:tint val="75000"/>
                  </a:prstClr>
                </a:solidFill>
              </a:rPr>
              <a:pPr>
                <a:defRPr/>
              </a:pPr>
              <a:t>‹#›</a:t>
            </a:fld>
            <a:endParaRPr lang="fa-I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97FBF12-FD49-4C3F-8FD1-FC5E6FD1EB0C}"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5CAA76A-7A37-4527-8D0C-0B97BB9F1BD1}" type="slidenum">
              <a:rPr lang="fa-IR" smtClean="0">
                <a:solidFill>
                  <a:prstClr val="black">
                    <a:tint val="75000"/>
                  </a:prstClr>
                </a:solidFill>
              </a:rPr>
              <a:pPr>
                <a:defRPr/>
              </a:pPr>
              <a:t>‹#›</a:t>
            </a:fld>
            <a:endParaRPr lang="fa-I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2E92FDB-5915-4B5B-AED4-99B7B125CFA5}"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1D3725-3A2E-4B9E-AD0B-17F3E9E70FE2}" type="slidenum">
              <a:rPr lang="fa-IR" smtClean="0">
                <a:solidFill>
                  <a:prstClr val="black">
                    <a:tint val="75000"/>
                  </a:prstClr>
                </a:solidFill>
              </a:rPr>
              <a:pPr>
                <a:defRPr/>
              </a:pPr>
              <a:t>‹#›</a:t>
            </a:fld>
            <a:endParaRPr lang="fa-I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9558C2B-520A-48E6-A49B-AA270BAEDB2D}"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CA77958-7750-434D-8DE7-A9D70BE5CF5D}" type="slidenum">
              <a:rPr lang="fa-IR" smtClean="0">
                <a:solidFill>
                  <a:prstClr val="black">
                    <a:tint val="75000"/>
                  </a:prstClr>
                </a:solidFill>
              </a:rPr>
              <a:pPr>
                <a:defRPr/>
              </a:pPr>
              <a:t>‹#›</a:t>
            </a:fld>
            <a:endParaRPr lang="fa-IR">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7656EBE-AAB9-4BEE-93DB-2C9EA0B7B1E8}"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41C9E67-5C0A-455D-97AC-E1F66DF36EB8}" type="slidenum">
              <a:rPr lang="fa-IR" smtClean="0">
                <a:solidFill>
                  <a:prstClr val="black">
                    <a:tint val="75000"/>
                  </a:prstClr>
                </a:solidFill>
              </a:rPr>
              <a:pPr>
                <a:defRPr/>
              </a:pPr>
              <a:t>‹#›</a:t>
            </a:fld>
            <a:endParaRPr lang="fa-I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7AF958BE-8E5E-47C2-A54B-1AE33137D545}"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B7420D3-DD47-48F9-9394-3987BFE03CA0}" type="slidenum">
              <a:rPr lang="fa-IR" smtClean="0">
                <a:solidFill>
                  <a:prstClr val="black">
                    <a:tint val="75000"/>
                  </a:prstClr>
                </a:solidFill>
              </a:rPr>
              <a:pPr>
                <a:defRPr/>
              </a:pPr>
              <a:t>‹#›</a:t>
            </a:fld>
            <a:endParaRPr lang="fa-I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E772CE14-D143-4A80-BDAC-13986CAF05CD}"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846F694-DF15-4745-88F0-D59BAB991B16}" type="slidenum">
              <a:rPr lang="fa-IR" smtClean="0">
                <a:solidFill>
                  <a:prstClr val="black">
                    <a:tint val="75000"/>
                  </a:prstClr>
                </a:solidFill>
              </a:rPr>
              <a:pPr>
                <a:defRPr/>
              </a:pPr>
              <a:t>‹#›</a:t>
            </a:fld>
            <a:endParaRPr lang="fa-I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E1B32CB-4B85-4E35-93C2-F10F5892B01B}"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BD0C839-9D94-4DB4-88AA-04151DD5CCEB}" type="slidenum">
              <a:rPr lang="fa-IR" smtClean="0">
                <a:solidFill>
                  <a:prstClr val="black">
                    <a:tint val="75000"/>
                  </a:prstClr>
                </a:solidFill>
              </a:rPr>
              <a:pPr>
                <a:defRPr/>
              </a:pPr>
              <a:t>‹#›</a:t>
            </a:fld>
            <a:endParaRPr lang="fa-I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F3EAD73B-7BAF-40ED-B62E-8C2C973BF914}"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CDCA10C-6FBE-4D17-9627-E36570973E60}" type="slidenum">
              <a:rPr lang="fa-IR" smtClean="0">
                <a:solidFill>
                  <a:prstClr val="black">
                    <a:tint val="75000"/>
                  </a:prstClr>
                </a:solidFill>
              </a:rPr>
              <a:pPr>
                <a:defRPr/>
              </a:pPr>
              <a:t>‹#›</a:t>
            </a:fld>
            <a:endParaRPr lang="fa-IR">
              <a:solidFill>
                <a:prstClr val="black">
                  <a:tint val="7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C7E13E7C-0393-4B95-BE5D-E98F71B00BA0}"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fa-IR">
              <a:solidFill>
                <a:prstClr val="black">
                  <a:tint val="75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pPr>
              <a:defRPr/>
            </a:pPr>
            <a:fld id="{E4C19DF7-DBC3-4217-AE04-9BE089BD832C}" type="slidenum">
              <a:rPr lang="fa-IR" smtClean="0">
                <a:solidFill>
                  <a:prstClr val="black">
                    <a:tint val="75000"/>
                  </a:prstClr>
                </a:solidFill>
              </a:rPr>
              <a:pPr>
                <a:defRPr/>
              </a:pPr>
              <a:t>‹#›</a:t>
            </a:fld>
            <a:endParaRPr lang="fa-IR">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C58C1FDD-2151-46F0-B77E-C969C1F37C24}" type="datetimeFigureOut">
              <a:rPr lang="fa-IR" smtClean="0">
                <a:solidFill>
                  <a:prstClr val="black">
                    <a:tint val="75000"/>
                  </a:prstClr>
                </a:solidFill>
              </a:rPr>
              <a:pPr>
                <a:defRPr/>
              </a:pPr>
              <a:t>1440/10/06</a:t>
            </a:fld>
            <a:endParaRPr lang="fa-IR">
              <a:solidFill>
                <a:prstClr val="black">
                  <a:tint val="7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fa-IR">
              <a:solidFill>
                <a:prstClr val="black">
                  <a:tint val="7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B21D5A17-B7E6-49D7-B9DE-8675FDCD1FDF}" type="slidenum">
              <a:rPr lang="fa-IR" smtClean="0">
                <a:solidFill>
                  <a:prstClr val="black">
                    <a:tint val="75000"/>
                  </a:prstClr>
                </a:solidFill>
              </a:rPr>
              <a:pPr>
                <a:defRPr/>
              </a:pPr>
              <a:t>‹#›</a:t>
            </a:fld>
            <a:endParaRPr lang="fa-I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بنام الله جل جلاله</a:t>
            </a:r>
            <a:endParaRPr lang="fa-IR"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293275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توجه : ممکن است پستان های کوچک مشابه پستان های بزرگ نتوانند شیر زیادی در بین دفعات شیردهی ها ذخیره کنند وشیرخواران مادرانی که پستان کوچک دارند نیاز باشد که به دفعات بیشتري به پستان گذاشته شوند ولی مقدار تولید شیرآنها دریک شبانه روز مثل پستان های بزرگ است.)</a:t>
            </a:r>
          </a:p>
        </p:txBody>
      </p:sp>
    </p:spTree>
    <p:extLst>
      <p:ext uri="{BB962C8B-B14F-4D97-AF65-F5344CB8AC3E}">
        <p14:creationId xmlns:p14="http://schemas.microsoft.com/office/powerpoint/2010/main" val="178078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چگونگی تولیدشیر درپستان</a:t>
            </a:r>
            <a:endParaRPr lang="fa-IR" dirty="0"/>
          </a:p>
        </p:txBody>
      </p:sp>
      <p:sp>
        <p:nvSpPr>
          <p:cNvPr id="3" name="Content Placeholder 2"/>
          <p:cNvSpPr>
            <a:spLocks noGrp="1"/>
          </p:cNvSpPr>
          <p:nvPr>
            <p:ph idx="1"/>
          </p:nvPr>
        </p:nvSpPr>
        <p:spPr/>
        <p:txBody>
          <a:bodyPr>
            <a:normAutofit/>
          </a:bodyPr>
          <a:lstStyle/>
          <a:p>
            <a:pPr lvl="0"/>
            <a:r>
              <a:rPr lang="fa-IR" dirty="0" smtClean="0"/>
              <a:t> </a:t>
            </a:r>
            <a:r>
              <a:rPr lang="fa-IR" dirty="0"/>
              <a:t>اولین مرحله تولید شیرتحت کنترل هورمون ها يا پيام رسان های شيميايي است که در خون وجود دارند. </a:t>
            </a:r>
            <a:endParaRPr lang="fa-IR" dirty="0" smtClean="0"/>
          </a:p>
          <a:p>
            <a:pPr lvl="0"/>
            <a:endParaRPr lang="en-US" dirty="0"/>
          </a:p>
          <a:p>
            <a:endParaRPr lang="fa-IR" i="1" dirty="0" smtClean="0"/>
          </a:p>
          <a:p>
            <a:r>
              <a:rPr lang="fa-IR" i="1" dirty="0" smtClean="0"/>
              <a:t>- </a:t>
            </a:r>
            <a:r>
              <a:rPr lang="fa-IR" i="1" dirty="0"/>
              <a:t>در طول بارداری هورمون ها کمک می کنند که پستان ها بزرگ شوند وتکامل پیدا کنند. همچنین پستان ها شروع به تولید آغوز می کنند</a:t>
            </a:r>
            <a:r>
              <a:rPr lang="fa-IR" i="1" dirty="0" smtClean="0"/>
              <a:t>.</a:t>
            </a:r>
            <a:endParaRPr lang="en-US" dirty="0"/>
          </a:p>
        </p:txBody>
      </p:sp>
    </p:spTree>
    <p:extLst>
      <p:ext uri="{BB962C8B-B14F-4D97-AF65-F5344CB8AC3E}">
        <p14:creationId xmlns:p14="http://schemas.microsoft.com/office/powerpoint/2010/main" val="337595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i="1" dirty="0"/>
              <a:t>بعداز زایمان هورمون های حاملگی کاهش می یابند. هورمون های پرولاکتین واکسی توسین برای تولید و جریان یافتن شیر اهمیت پیدا می کنند</a:t>
            </a:r>
            <a:r>
              <a:rPr lang="fa-IR" i="1" dirty="0" smtClean="0"/>
              <a:t>.</a:t>
            </a:r>
          </a:p>
          <a:p>
            <a:r>
              <a:rPr lang="fa-IR" i="1" dirty="0" smtClean="0"/>
              <a:t> </a:t>
            </a:r>
            <a:r>
              <a:rPr lang="fa-IR" i="1" dirty="0"/>
              <a:t>تحت تاثیر پرولاکتین پستان ها مقادیر بیشتري شیر تولید می کنند. معمولا" 40-30 ساعت بعداز تولد مقادیر زیاد شیرتولید می شود. </a:t>
            </a:r>
            <a:r>
              <a:rPr lang="fa-IR" b="1" i="1" dirty="0"/>
              <a:t>هنگامی که نوزاد متولد می شود آغوزآماده </a:t>
            </a:r>
            <a:r>
              <a:rPr lang="fa-IR" i="1" dirty="0"/>
              <a:t>است</a:t>
            </a:r>
            <a:r>
              <a:rPr lang="en-US" i="1" dirty="0"/>
              <a:t>.</a:t>
            </a:r>
            <a:endParaRPr lang="en-US" dirty="0"/>
          </a:p>
          <a:p>
            <a:endParaRPr lang="fa-IR" dirty="0"/>
          </a:p>
        </p:txBody>
      </p:sp>
    </p:spTree>
    <p:extLst>
      <p:ext uri="{BB962C8B-B14F-4D97-AF65-F5344CB8AC3E}">
        <p14:creationId xmlns:p14="http://schemas.microsoft.com/office/powerpoint/2010/main" val="3191166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پرولاكتين</a:t>
            </a:r>
          </a:p>
        </p:txBody>
      </p:sp>
      <p:sp>
        <p:nvSpPr>
          <p:cNvPr id="3" name="Content Placeholder 2"/>
          <p:cNvSpPr>
            <a:spLocks noGrp="1"/>
          </p:cNvSpPr>
          <p:nvPr>
            <p:ph idx="1"/>
          </p:nvPr>
        </p:nvSpPr>
        <p:spPr/>
        <p:txBody>
          <a:bodyPr>
            <a:normAutofit fontScale="92500" lnSpcReduction="20000"/>
          </a:bodyPr>
          <a:lstStyle/>
          <a:p>
            <a:pPr lvl="0"/>
            <a:r>
              <a:rPr lang="fa-IR" dirty="0" smtClean="0"/>
              <a:t>هورمونی </a:t>
            </a:r>
            <a:r>
              <a:rPr lang="fa-IR" dirty="0"/>
              <a:t>است که موجب می شود آلوئول ها شیرتولید کنند. پرولاكتين بعد از </a:t>
            </a:r>
            <a:r>
              <a:rPr lang="fa-IR" dirty="0" smtClean="0"/>
              <a:t>هر بار تغذيه </a:t>
            </a:r>
            <a:r>
              <a:rPr lang="fa-IR" dirty="0"/>
              <a:t>شيرخوار، براي ساختن شیروعده بعدی </a:t>
            </a:r>
            <a:r>
              <a:rPr lang="fa-IR" dirty="0" smtClean="0"/>
              <a:t>بكار </a:t>
            </a:r>
            <a:r>
              <a:rPr lang="fa-IR" dirty="0"/>
              <a:t>مي افتد. عمل دیگر پرولاکتین ایجاد آرامش در مادر و احساس خواب آلودگی اوست</a:t>
            </a:r>
            <a:r>
              <a:rPr lang="fa-IR" dirty="0" smtClean="0"/>
              <a:t>.</a:t>
            </a:r>
          </a:p>
          <a:p>
            <a:pPr lvl="0"/>
            <a:endParaRPr lang="en-US" dirty="0"/>
          </a:p>
          <a:p>
            <a:pPr lvl="0"/>
            <a:r>
              <a:rPr lang="fa-IR" dirty="0"/>
              <a:t>در </a:t>
            </a:r>
            <a:r>
              <a:rPr lang="fa-IR" b="1" dirty="0"/>
              <a:t>2 ساعت اول </a:t>
            </a:r>
            <a:r>
              <a:rPr lang="fa-IR" b="1" dirty="0" smtClean="0"/>
              <a:t>زایمان </a:t>
            </a:r>
            <a:r>
              <a:rPr lang="fa-IR" dirty="0"/>
              <a:t>مقدار پرولاكتين بالاست</a:t>
            </a:r>
            <a:r>
              <a:rPr lang="fa-IR" dirty="0" smtClean="0"/>
              <a:t>.</a:t>
            </a:r>
          </a:p>
          <a:p>
            <a:pPr lvl="0"/>
            <a:endParaRPr lang="fa-IR" dirty="0"/>
          </a:p>
          <a:p>
            <a:pPr lvl="0"/>
            <a:r>
              <a:rPr lang="fa-IR" dirty="0" smtClean="0"/>
              <a:t> </a:t>
            </a:r>
            <a:r>
              <a:rPr lang="fa-IR" dirty="0"/>
              <a:t>همچنین مقدار آن </a:t>
            </a:r>
            <a:r>
              <a:rPr lang="fa-IR" b="1" dirty="0"/>
              <a:t>در شب افزایش </a:t>
            </a:r>
            <a:r>
              <a:rPr lang="fa-IR" dirty="0"/>
              <a:t>می یابد. بنابراین تغذیه از پستان مادر در شب اجازه می دهد که پرولاکتین بیشتری تولید شود.</a:t>
            </a:r>
            <a:endParaRPr lang="en-US" dirty="0"/>
          </a:p>
          <a:p>
            <a:endParaRPr lang="fa-IR" dirty="0"/>
          </a:p>
        </p:txBody>
      </p:sp>
    </p:spTree>
    <p:extLst>
      <p:ext uri="{BB962C8B-B14F-4D97-AF65-F5344CB8AC3E}">
        <p14:creationId xmlns:p14="http://schemas.microsoft.com/office/powerpoint/2010/main" val="383640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اکسی توسین</a:t>
            </a:r>
          </a:p>
        </p:txBody>
      </p:sp>
      <p:sp>
        <p:nvSpPr>
          <p:cNvPr id="3" name="Content Placeholder 2"/>
          <p:cNvSpPr>
            <a:spLocks noGrp="1"/>
          </p:cNvSpPr>
          <p:nvPr>
            <p:ph idx="1"/>
          </p:nvPr>
        </p:nvSpPr>
        <p:spPr/>
        <p:txBody>
          <a:bodyPr>
            <a:normAutofit lnSpcReduction="10000"/>
          </a:bodyPr>
          <a:lstStyle/>
          <a:p>
            <a:r>
              <a:rPr lang="fa-IR" dirty="0" smtClean="0"/>
              <a:t>موجب </a:t>
            </a:r>
            <a:r>
              <a:rPr lang="fa-IR" dirty="0"/>
              <a:t>می شود که سلول های عضلانی اطراف آلوئول ها منقبض شده شیر را به مجاری شیر سرازیر کنند. این کار شیرخوار را در برداشت شیر از پستان توانمند می سازد. این فرآیند رفلکس اکسی توسین یا جهش شیر یا رگ كردن يا جریان اندازی شیر گفته می شود و ممکن است در طول یک وعده شیرخوردن چند بار تکرار شود. احتمال دارد با گذشت زمان اين رفلکس متفاوت احساس شود یا قابل توجه نباشد</a:t>
            </a:r>
          </a:p>
        </p:txBody>
      </p:sp>
    </p:spTree>
    <p:extLst>
      <p:ext uri="{BB962C8B-B14F-4D97-AF65-F5344CB8AC3E}">
        <p14:creationId xmlns:p14="http://schemas.microsoft.com/office/powerpoint/2010/main" val="247703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000" dirty="0" smtClean="0"/>
              <a:t>علائم رفلکس جهش شیر   بعد از زایمان</a:t>
            </a:r>
            <a:endParaRPr lang="fa-IR" sz="4000" dirty="0"/>
          </a:p>
        </p:txBody>
      </p:sp>
      <p:sp>
        <p:nvSpPr>
          <p:cNvPr id="3" name="Content Placeholder 2"/>
          <p:cNvSpPr>
            <a:spLocks noGrp="1"/>
          </p:cNvSpPr>
          <p:nvPr>
            <p:ph idx="1"/>
          </p:nvPr>
        </p:nvSpPr>
        <p:spPr/>
        <p:txBody>
          <a:bodyPr>
            <a:normAutofit fontScale="70000" lnSpcReduction="20000"/>
          </a:bodyPr>
          <a:lstStyle/>
          <a:p>
            <a:r>
              <a:rPr lang="fa-IR" i="1" dirty="0"/>
              <a:t>انقباضات دردناک رحم که گاهی همراه خروج مقداری خون است.</a:t>
            </a:r>
            <a:endParaRPr lang="en-US" dirty="0"/>
          </a:p>
          <a:p>
            <a:r>
              <a:rPr lang="fa-IR" i="1" dirty="0" smtClean="0"/>
              <a:t>تشنگی </a:t>
            </a:r>
            <a:r>
              <a:rPr lang="fa-IR" i="1" dirty="0"/>
              <a:t>ناگهانی</a:t>
            </a:r>
            <a:endParaRPr lang="en-US" dirty="0"/>
          </a:p>
          <a:p>
            <a:r>
              <a:rPr lang="fa-IR" i="1" dirty="0" smtClean="0"/>
              <a:t>پاشیده </a:t>
            </a:r>
            <a:r>
              <a:rPr lang="fa-IR" i="1" dirty="0"/>
              <a:t>شدن شیراز پستان یا نشت شیر از پستانی که در دهان شیرخوار نیست.</a:t>
            </a:r>
            <a:endParaRPr lang="en-US" dirty="0"/>
          </a:p>
          <a:p>
            <a:r>
              <a:rPr lang="fa-IR" i="1" dirty="0" smtClean="0"/>
              <a:t>احساس </a:t>
            </a:r>
            <a:r>
              <a:rPr lang="fa-IR" i="1" dirty="0"/>
              <a:t>دوشیده شدن در پستان</a:t>
            </a:r>
            <a:endParaRPr lang="en-US" dirty="0"/>
          </a:p>
          <a:p>
            <a:r>
              <a:rPr lang="fa-IR" dirty="0"/>
              <a:t>   اما همیشه مادران احساس و علائم جسمی از این رفلکس ندارند</a:t>
            </a:r>
            <a:r>
              <a:rPr lang="fa-IR" dirty="0" smtClean="0"/>
              <a:t>.</a:t>
            </a:r>
          </a:p>
          <a:p>
            <a:endParaRPr lang="en-US" dirty="0"/>
          </a:p>
          <a:p>
            <a:pPr lvl="0"/>
            <a:r>
              <a:rPr lang="fa-IR" dirty="0"/>
              <a:t>هنگامی که شیر به خارج افشانده می شود ریتم مکیدن شیرخوار از سریع به آهسته و عمیق ( حدود یک باردر ثانیه) تبدیل مي شود و او شیررا می بلعد</a:t>
            </a:r>
            <a:r>
              <a:rPr lang="fa-IR" dirty="0" smtClean="0"/>
              <a:t>.</a:t>
            </a:r>
          </a:p>
          <a:p>
            <a:pPr lvl="0"/>
            <a:endParaRPr lang="en-US" dirty="0"/>
          </a:p>
          <a:p>
            <a:pPr lvl="0"/>
            <a:r>
              <a:rPr lang="fa-IR" dirty="0"/>
              <a:t>نگاه كردن به شیرخوار ، شنیدن صدای او ، لمس كردن او ويا تفکر عاشقانه در مورد شیرخوار  به رفلکس اکسی توسین كمك می کند</a:t>
            </a:r>
            <a:endParaRPr lang="en-US" dirty="0"/>
          </a:p>
          <a:p>
            <a:endParaRPr lang="fa-IR" dirty="0"/>
          </a:p>
        </p:txBody>
      </p:sp>
    </p:spTree>
    <p:extLst>
      <p:ext uri="{BB962C8B-B14F-4D97-AF65-F5344CB8AC3E}">
        <p14:creationId xmlns:p14="http://schemas.microsoft.com/office/powerpoint/2010/main" val="27888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t>تحریک رفلکس جهش شیر</a:t>
            </a:r>
            <a:endParaRPr lang="fa-IR" dirty="0"/>
          </a:p>
        </p:txBody>
      </p:sp>
      <p:sp>
        <p:nvSpPr>
          <p:cNvPr id="3" name="Content Placeholder 2"/>
          <p:cNvSpPr>
            <a:spLocks noGrp="1"/>
          </p:cNvSpPr>
          <p:nvPr>
            <p:ph idx="1"/>
          </p:nvPr>
        </p:nvSpPr>
        <p:spPr/>
        <p:txBody>
          <a:bodyPr>
            <a:normAutofit fontScale="77500" lnSpcReduction="20000"/>
          </a:bodyPr>
          <a:lstStyle/>
          <a:p>
            <a:r>
              <a:rPr lang="fa-IR" i="1" dirty="0"/>
              <a:t>- احساس خوب در </a:t>
            </a:r>
            <a:r>
              <a:rPr lang="fa-IR" i="1" dirty="0" smtClean="0"/>
              <a:t>مورد شيرخوار </a:t>
            </a:r>
            <a:r>
              <a:rPr lang="fa-IR" i="1" dirty="0"/>
              <a:t>و داشتن اعتماد به نفس که شیرمادر بهترین است. </a:t>
            </a:r>
            <a:endParaRPr lang="fa-IR" i="1" dirty="0" smtClean="0"/>
          </a:p>
          <a:p>
            <a:endParaRPr lang="en-US" dirty="0"/>
          </a:p>
          <a:p>
            <a:r>
              <a:rPr lang="fa-IR" i="1" dirty="0" smtClean="0"/>
              <a:t>ریلاکس </a:t>
            </a:r>
            <a:r>
              <a:rPr lang="fa-IR" i="1" dirty="0"/>
              <a:t>باشد و برای شیردهی احساس راحتی کند(مکان ووضعیت راحت</a:t>
            </a:r>
            <a:r>
              <a:rPr lang="fa-IR" i="1" dirty="0" smtClean="0"/>
              <a:t>).</a:t>
            </a:r>
          </a:p>
          <a:p>
            <a:endParaRPr lang="en-US" dirty="0"/>
          </a:p>
          <a:p>
            <a:r>
              <a:rPr lang="fa-IR" i="1" dirty="0"/>
              <a:t>- مقدار کمی شیرش را بدوشد وبه آرامی نوک پستانش را لمس يا تحريك کند</a:t>
            </a:r>
            <a:r>
              <a:rPr lang="fa-IR" i="1" dirty="0" smtClean="0"/>
              <a:t>.</a:t>
            </a:r>
          </a:p>
          <a:p>
            <a:endParaRPr lang="en-US" dirty="0"/>
          </a:p>
          <a:p>
            <a:r>
              <a:rPr lang="fa-IR" i="1" dirty="0"/>
              <a:t>- شیرخوار را نزدخود نگهدارد بطوريکه بتواند اورا مشاهده کند، بوي او را حس كند، او رالمس کند وبه او پاسخ دهد</a:t>
            </a:r>
            <a:r>
              <a:rPr lang="fa-IR" i="1" dirty="0" smtClean="0"/>
              <a:t>.</a:t>
            </a:r>
          </a:p>
          <a:p>
            <a:endParaRPr lang="en-US" dirty="0"/>
          </a:p>
          <a:p>
            <a:r>
              <a:rPr lang="fa-IR" i="1" dirty="0"/>
              <a:t>- اگر لازم باشد از فردي بخواهد که اطراف ستون فقرات او رادر محل بین شانه ها ماساژ دهد</a:t>
            </a:r>
            <a:r>
              <a:rPr lang="fa-IR" i="1" dirty="0" smtClean="0"/>
              <a:t>.</a:t>
            </a:r>
            <a:r>
              <a:rPr lang="fa-IR" dirty="0" smtClean="0"/>
              <a:t> </a:t>
            </a:r>
            <a:endParaRPr lang="fa-IR" dirty="0"/>
          </a:p>
        </p:txBody>
      </p:sp>
    </p:spTree>
    <p:extLst>
      <p:ext uri="{BB962C8B-B14F-4D97-AF65-F5344CB8AC3E}">
        <p14:creationId xmlns:p14="http://schemas.microsoft.com/office/powerpoint/2010/main" val="233989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7624" y="1572359"/>
            <a:ext cx="6984776" cy="489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52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مهاررفلکس</a:t>
            </a:r>
            <a:endParaRPr lang="fa-IR" dirty="0"/>
          </a:p>
        </p:txBody>
      </p:sp>
      <p:sp>
        <p:nvSpPr>
          <p:cNvPr id="3" name="Content Placeholder 2"/>
          <p:cNvSpPr>
            <a:spLocks noGrp="1"/>
          </p:cNvSpPr>
          <p:nvPr>
            <p:ph idx="1"/>
          </p:nvPr>
        </p:nvSpPr>
        <p:spPr/>
        <p:txBody>
          <a:bodyPr>
            <a:normAutofit fontScale="92500" lnSpcReduction="20000"/>
          </a:bodyPr>
          <a:lstStyle/>
          <a:p>
            <a:r>
              <a:rPr lang="fa-IR" i="1" dirty="0" smtClean="0"/>
              <a:t>درد </a:t>
            </a:r>
            <a:r>
              <a:rPr lang="fa-IR" i="1" dirty="0"/>
              <a:t>شدید مثل شقاق نوک پستان یا بخیه سزارین یا اپی </a:t>
            </a:r>
            <a:r>
              <a:rPr lang="fa-IR" i="1" dirty="0" smtClean="0"/>
              <a:t>زیو تو می</a:t>
            </a:r>
          </a:p>
          <a:p>
            <a:pPr marL="457200" indent="-457200">
              <a:buFont typeface="Wingdings" panose="05000000000000000000" pitchFamily="2" charset="2"/>
              <a:buChar char="§"/>
            </a:pPr>
            <a:r>
              <a:rPr lang="fa-IR" i="1" dirty="0" smtClean="0"/>
              <a:t> </a:t>
            </a:r>
            <a:r>
              <a:rPr lang="fa-IR" i="1" dirty="0"/>
              <a:t>استرس به هر علت مثل شک وترديد، پریشانی وبرآشفته شدن و اضطراب</a:t>
            </a:r>
            <a:r>
              <a:rPr lang="fa-IR" i="1" dirty="0" smtClean="0"/>
              <a:t>،</a:t>
            </a:r>
          </a:p>
          <a:p>
            <a:pPr marL="0" indent="0">
              <a:buNone/>
            </a:pPr>
            <a:endParaRPr lang="en-US" dirty="0"/>
          </a:p>
          <a:p>
            <a:r>
              <a:rPr lang="fa-IR" i="1" dirty="0"/>
              <a:t>نیکوتین </a:t>
            </a:r>
            <a:r>
              <a:rPr lang="fa-IR" i="1" dirty="0" smtClean="0"/>
              <a:t>والکل</a:t>
            </a:r>
          </a:p>
          <a:p>
            <a:endParaRPr lang="en-US" dirty="0"/>
          </a:p>
          <a:p>
            <a:pPr lvl="0"/>
            <a:r>
              <a:rPr lang="fa-IR" i="1" dirty="0"/>
              <a:t>به ياد داشته باشيد كه طرز صحبت کردن شما با مادر مهم است</a:t>
            </a:r>
            <a:r>
              <a:rPr lang="fa-IR" i="1" dirty="0" smtClean="0"/>
              <a:t>..</a:t>
            </a:r>
          </a:p>
          <a:p>
            <a:pPr marL="0" lvl="0" indent="0">
              <a:buNone/>
            </a:pPr>
            <a:r>
              <a:rPr lang="fa-IR" i="1" dirty="0" smtClean="0"/>
              <a:t> اگرمادر را </a:t>
            </a:r>
            <a:r>
              <a:rPr lang="fa-IR" i="1" dirty="0"/>
              <a:t>در مورد شیرش نگران کنید ممکن است اکسی توسین آزاد نشود.</a:t>
            </a:r>
            <a:endParaRPr lang="en-US" dirty="0"/>
          </a:p>
          <a:p>
            <a:endParaRPr lang="fa-IR" dirty="0"/>
          </a:p>
        </p:txBody>
      </p:sp>
    </p:spTree>
    <p:extLst>
      <p:ext uri="{BB962C8B-B14F-4D97-AF65-F5344CB8AC3E}">
        <p14:creationId xmlns:p14="http://schemas.microsoft.com/office/powerpoint/2010/main" val="99103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a:t>
            </a:r>
            <a:endParaRPr lang="fa-IR" dirty="0"/>
          </a:p>
        </p:txBody>
      </p:sp>
      <p:sp>
        <p:nvSpPr>
          <p:cNvPr id="3" name="Content Placeholder 2"/>
          <p:cNvSpPr>
            <a:spLocks noGrp="1"/>
          </p:cNvSpPr>
          <p:nvPr>
            <p:ph idx="1"/>
          </p:nvPr>
        </p:nvSpPr>
        <p:spPr/>
        <p:txBody>
          <a:bodyPr>
            <a:normAutofit fontScale="85000" lnSpcReduction="10000"/>
          </a:bodyPr>
          <a:lstStyle/>
          <a:p>
            <a:pPr lvl="0"/>
            <a:r>
              <a:rPr lang="fa-IR" dirty="0"/>
              <a:t>ممکن است متوجه شده باشید که گاهي یک پستان شیرتولید می کند ولی دیگری نه. معمولا" بدلیل این است که شیرخوار فقط از یک پستان تغذیه شده است زیرا شیر حاوي</a:t>
            </a:r>
            <a:r>
              <a:rPr lang="fa-IR" b="1" dirty="0"/>
              <a:t>مهارکننده اي</a:t>
            </a:r>
            <a:r>
              <a:rPr lang="fa-IR" dirty="0"/>
              <a:t> است که می تواند تولید شیررا </a:t>
            </a:r>
            <a:r>
              <a:rPr lang="fa-IR" dirty="0" smtClean="0"/>
              <a:t>مهارکند</a:t>
            </a:r>
          </a:p>
          <a:p>
            <a:pPr lvl="0"/>
            <a:r>
              <a:rPr lang="fa-IR" dirty="0" smtClean="0"/>
              <a:t>.</a:t>
            </a:r>
            <a:endParaRPr lang="en-US" dirty="0"/>
          </a:p>
          <a:p>
            <a:r>
              <a:rPr lang="fa-IR" dirty="0"/>
              <a:t>چنانچه شیر از پستان تخلیه نشود و پستان پرشود مهارکننده، تولید شيررا کاهش می دهد. ولی چنانچه شیر از پستان تخلیه شود میزان مهارکننده کاهش یافته شیرتولید می شود. بنابراین برای اطمینان از فراوان شدن تولید شیر باید اطمینان پیداکرد که شیربطور مؤثر از پستان تخلیه شود</a:t>
            </a:r>
          </a:p>
        </p:txBody>
      </p:sp>
    </p:spTree>
    <p:extLst>
      <p:ext uri="{BB962C8B-B14F-4D97-AF65-F5344CB8AC3E}">
        <p14:creationId xmlns:p14="http://schemas.microsoft.com/office/powerpoint/2010/main" val="347122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b="1" dirty="0"/>
              <a:t>چگونگي انتقال شير از پستان به شيرخوار</a:t>
            </a:r>
            <a:r>
              <a:rPr lang="en-US" dirty="0"/>
              <a:t/>
            </a:r>
            <a:br>
              <a:rPr lang="en-US" dirty="0"/>
            </a:br>
            <a:endParaRPr lang="fa-IR" dirty="0"/>
          </a:p>
        </p:txBody>
      </p:sp>
      <p:sp>
        <p:nvSpPr>
          <p:cNvPr id="3" name="Subtitle 2"/>
          <p:cNvSpPr>
            <a:spLocks noGrp="1"/>
          </p:cNvSpPr>
          <p:nvPr>
            <p:ph type="subTitle" idx="1"/>
          </p:nvPr>
        </p:nvSpPr>
        <p:spPr/>
        <p:txBody>
          <a:bodyPr>
            <a:normAutofit/>
          </a:bodyPr>
          <a:lstStyle/>
          <a:p>
            <a:r>
              <a:rPr lang="fa-IR" dirty="0" smtClean="0"/>
              <a:t>ازکتاب20ساعته</a:t>
            </a:r>
          </a:p>
          <a:p>
            <a:r>
              <a:rPr lang="fa-IR" dirty="0" smtClean="0"/>
              <a:t>دکترفریور</a:t>
            </a:r>
          </a:p>
          <a:p>
            <a:r>
              <a:rPr lang="fa-IR" dirty="0" smtClean="0"/>
              <a:t>متخصص اطفال</a:t>
            </a:r>
          </a:p>
          <a:p>
            <a:r>
              <a:rPr lang="fa-IR" dirty="0" smtClean="0"/>
              <a:t>دانشیار</a:t>
            </a:r>
            <a:endParaRPr lang="fa-IR" dirty="0"/>
          </a:p>
        </p:txBody>
      </p:sp>
    </p:spTree>
    <p:extLst>
      <p:ext uri="{BB962C8B-B14F-4D97-AF65-F5344CB8AC3E}">
        <p14:creationId xmlns:p14="http://schemas.microsoft.com/office/powerpoint/2010/main" val="425365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3200" dirty="0" smtClean="0"/>
              <a:t>پیشگیری از مهار عکس العمل تولید شیر و جلوگیری از کاهش تولید شیرمادر</a:t>
            </a:r>
            <a:endParaRPr lang="fa-IR" sz="3200" dirty="0"/>
          </a:p>
        </p:txBody>
      </p:sp>
      <p:sp>
        <p:nvSpPr>
          <p:cNvPr id="3" name="Content Placeholder 2"/>
          <p:cNvSpPr>
            <a:spLocks noGrp="1"/>
          </p:cNvSpPr>
          <p:nvPr>
            <p:ph idx="1"/>
          </p:nvPr>
        </p:nvSpPr>
        <p:spPr/>
        <p:txBody>
          <a:bodyPr>
            <a:normAutofit lnSpcReduction="10000"/>
          </a:bodyPr>
          <a:lstStyle/>
          <a:p>
            <a:pPr lvl="0"/>
            <a:r>
              <a:rPr lang="fa-IR" dirty="0" smtClean="0"/>
              <a:t>باید</a:t>
            </a:r>
            <a:r>
              <a:rPr lang="fa-IR" i="1" dirty="0" smtClean="0"/>
              <a:t>مطمئن </a:t>
            </a:r>
            <a:r>
              <a:rPr lang="fa-IR" i="1" dirty="0"/>
              <a:t>شد که شیرخوار پستان را خوب گرفته است</a:t>
            </a:r>
            <a:endParaRPr lang="en-US" dirty="0"/>
          </a:p>
          <a:p>
            <a:r>
              <a:rPr lang="fa-IR" i="1" dirty="0" smtClean="0"/>
              <a:t>مادر </a:t>
            </a:r>
            <a:r>
              <a:rPr lang="fa-IR" i="1" dirty="0"/>
              <a:t>را براي شيردهي مكررتشویق کرد. </a:t>
            </a:r>
            <a:endParaRPr lang="en-US" dirty="0"/>
          </a:p>
          <a:p>
            <a:r>
              <a:rPr lang="fa-IR" i="1" dirty="0" smtClean="0"/>
              <a:t>اجازه </a:t>
            </a:r>
            <a:r>
              <a:rPr lang="fa-IR" i="1" dirty="0"/>
              <a:t>دهید </a:t>
            </a:r>
            <a:r>
              <a:rPr lang="fa-IR" i="1" dirty="0" smtClean="0"/>
              <a:t>شیرخوارتان </a:t>
            </a:r>
            <a:r>
              <a:rPr lang="fa-IR" i="1" dirty="0"/>
              <a:t>هر مدتي كه مي خواهد هر پستان را بمكد. </a:t>
            </a:r>
            <a:endParaRPr lang="en-US" dirty="0"/>
          </a:p>
          <a:p>
            <a:r>
              <a:rPr lang="fa-IR" i="1" dirty="0" smtClean="0"/>
              <a:t>اجازه </a:t>
            </a:r>
            <a:r>
              <a:rPr lang="fa-IR" i="1" dirty="0"/>
              <a:t>دهید شيرخوار تغذيه از پستان اول را به به پایان برساند وسپس پستان دوم  را به او بدهيد.</a:t>
            </a:r>
            <a:endParaRPr lang="en-US" dirty="0"/>
          </a:p>
          <a:p>
            <a:r>
              <a:rPr lang="fa-IR" i="1" dirty="0" smtClean="0"/>
              <a:t>چنانچه </a:t>
            </a:r>
            <a:r>
              <a:rPr lang="fa-IR" i="1" dirty="0"/>
              <a:t>شیرخوار نمی مکد شیررا بدوشید تاتولید شیرادامه یابد.</a:t>
            </a:r>
            <a:endParaRPr lang="en-US" dirty="0"/>
          </a:p>
          <a:p>
            <a:endParaRPr lang="fa-IR" dirty="0"/>
          </a:p>
        </p:txBody>
      </p:sp>
    </p:spTree>
    <p:extLst>
      <p:ext uri="{BB962C8B-B14F-4D97-AF65-F5344CB8AC3E}">
        <p14:creationId xmlns:p14="http://schemas.microsoft.com/office/powerpoint/2010/main" val="321615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نقش شیرخواردربرداشت شیر</a:t>
            </a:r>
            <a:endParaRPr lang="fa-IR" dirty="0"/>
          </a:p>
        </p:txBody>
      </p:sp>
      <p:sp>
        <p:nvSpPr>
          <p:cNvPr id="3" name="Content Placeholder 2"/>
          <p:cNvSpPr>
            <a:spLocks noGrp="1"/>
          </p:cNvSpPr>
          <p:nvPr>
            <p:ph idx="1"/>
          </p:nvPr>
        </p:nvSpPr>
        <p:spPr/>
        <p:txBody>
          <a:bodyPr>
            <a:normAutofit/>
          </a:bodyPr>
          <a:lstStyle/>
          <a:p>
            <a:pPr lvl="0"/>
            <a:r>
              <a:rPr lang="fa-IR" dirty="0"/>
              <a:t>مکیدن شیرخوار منجر به تولید پرولاکتین ورفلکس اکسی توسین و برداشت مهارکننده داخل پستان می شود</a:t>
            </a:r>
            <a:r>
              <a:rPr lang="fa-IR" dirty="0" smtClean="0"/>
              <a:t>.</a:t>
            </a:r>
          </a:p>
          <a:p>
            <a:pPr lvl="0"/>
            <a:endParaRPr lang="fa-IR" dirty="0" smtClean="0"/>
          </a:p>
          <a:p>
            <a:pPr lvl="0"/>
            <a:r>
              <a:rPr lang="fa-IR" dirty="0" smtClean="0"/>
              <a:t>برای </a:t>
            </a:r>
            <a:r>
              <a:rPr lang="fa-IR" dirty="0"/>
              <a:t>تولید شیربه مقدار مورد نیاز شیرخوار باید اغلب اوقات وبه نحو درست پستان را بمکد</a:t>
            </a:r>
            <a:r>
              <a:rPr lang="fa-IR" dirty="0" smtClean="0"/>
              <a:t>.</a:t>
            </a:r>
          </a:p>
          <a:p>
            <a:pPr lvl="0"/>
            <a:r>
              <a:rPr lang="fa-IR" dirty="0" smtClean="0"/>
              <a:t> </a:t>
            </a:r>
          </a:p>
          <a:p>
            <a:pPr lvl="0"/>
            <a:r>
              <a:rPr lang="fa-IR" dirty="0" smtClean="0"/>
              <a:t>چنانچه </a:t>
            </a:r>
            <a:r>
              <a:rPr lang="fa-IR" dirty="0"/>
              <a:t>فقط نوک پستان را بمکد شیرخارج نمی شود.</a:t>
            </a:r>
            <a:endParaRPr lang="en-US" dirty="0"/>
          </a:p>
        </p:txBody>
      </p:sp>
    </p:spTree>
    <p:extLst>
      <p:ext uri="{BB962C8B-B14F-4D97-AF65-F5344CB8AC3E}">
        <p14:creationId xmlns:p14="http://schemas.microsoft.com/office/powerpoint/2010/main" val="17437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خوب گرفتن پستان</a:t>
            </a:r>
            <a:endParaRPr lang="fa-IR" dirty="0"/>
          </a:p>
        </p:txBody>
      </p:sp>
      <p:sp>
        <p:nvSpPr>
          <p:cNvPr id="3" name="Content Placeholder 2"/>
          <p:cNvSpPr>
            <a:spLocks noGrp="1"/>
          </p:cNvSpPr>
          <p:nvPr>
            <p:ph idx="1"/>
          </p:nvPr>
        </p:nvSpPr>
        <p:spPr/>
        <p:txBody>
          <a:bodyPr>
            <a:normAutofit fontScale="92500" lnSpcReduction="20000"/>
          </a:bodyPr>
          <a:lstStyle/>
          <a:p>
            <a:r>
              <a:rPr lang="fa-IR" i="1" dirty="0"/>
              <a:t>نوک پستان وآرئول در دهان شیرخوار کشیده وطویل شده است.</a:t>
            </a:r>
            <a:endParaRPr lang="en-US" dirty="0"/>
          </a:p>
          <a:p>
            <a:r>
              <a:rPr lang="fa-IR" i="1" dirty="0"/>
              <a:t>- مجاری بزرگ زیر آرئول در دهان شیرخوار قرار گرفته است.</a:t>
            </a:r>
            <a:endParaRPr lang="en-US" dirty="0"/>
          </a:p>
          <a:p>
            <a:r>
              <a:rPr lang="fa-IR" i="1" dirty="0"/>
              <a:t>- زبان شیرخوار آنقدر جلو آمده که روی لثه قرار دارد. بنابراین می تواند شیررا ازپستان خارج کرده به داخل دهان برده وببلعد </a:t>
            </a:r>
            <a:r>
              <a:rPr lang="fa-IR" i="1" dirty="0" smtClean="0"/>
              <a:t> </a:t>
            </a:r>
            <a:r>
              <a:rPr lang="fa-IR" i="1" dirty="0"/>
              <a:t>. به این عمل </a:t>
            </a:r>
            <a:r>
              <a:rPr lang="en-US" i="1" dirty="0"/>
              <a:t>Suckling</a:t>
            </a:r>
            <a:r>
              <a:rPr lang="fa-IR" i="1" dirty="0"/>
              <a:t> گفته می شود.</a:t>
            </a:r>
            <a:endParaRPr lang="en-US" dirty="0"/>
          </a:p>
          <a:p>
            <a:r>
              <a:rPr lang="fa-IR" i="1" dirty="0"/>
              <a:t>- هنگامی که شیرخوار به این صورت پستان را بداخل دهان ببرد ، پستان را خوب گرفته است ومی تواند به راحتی شیربخورد.</a:t>
            </a:r>
            <a:endParaRPr lang="en-US" dirty="0"/>
          </a:p>
          <a:p>
            <a:r>
              <a:rPr lang="fa-IR" dirty="0"/>
              <a:t> </a:t>
            </a:r>
            <a:endParaRPr lang="en-US" dirty="0"/>
          </a:p>
        </p:txBody>
      </p:sp>
    </p:spTree>
    <p:extLst>
      <p:ext uri="{BB962C8B-B14F-4D97-AF65-F5344CB8AC3E}">
        <p14:creationId xmlns:p14="http://schemas.microsoft.com/office/powerpoint/2010/main" val="427195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2420888"/>
            <a:ext cx="8083116" cy="347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150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خوب نگرفتن</a:t>
            </a:r>
            <a:endParaRPr lang="fa-IR" dirty="0"/>
          </a:p>
        </p:txBody>
      </p:sp>
      <p:sp>
        <p:nvSpPr>
          <p:cNvPr id="3" name="Content Placeholder 2"/>
          <p:cNvSpPr>
            <a:spLocks noGrp="1"/>
          </p:cNvSpPr>
          <p:nvPr>
            <p:ph idx="1"/>
          </p:nvPr>
        </p:nvSpPr>
        <p:spPr/>
        <p:txBody>
          <a:bodyPr>
            <a:normAutofit lnSpcReduction="10000"/>
          </a:bodyPr>
          <a:lstStyle/>
          <a:p>
            <a:r>
              <a:rPr lang="fa-IR" i="1" dirty="0"/>
              <a:t>نوک پستان و آرئول کشیده و طویل نشده است. </a:t>
            </a:r>
            <a:endParaRPr lang="en-US" dirty="0"/>
          </a:p>
          <a:p>
            <a:r>
              <a:rPr lang="fa-IR" i="1" dirty="0"/>
              <a:t>- مجاری شیر درون دهان او قرار ندارند.</a:t>
            </a:r>
            <a:endParaRPr lang="en-US" dirty="0"/>
          </a:p>
          <a:p>
            <a:r>
              <a:rPr lang="fa-IR" i="1" dirty="0"/>
              <a:t>- زبان شیرخوار عقب دهان قرار دارد و نمی تواند شیررا خارج کند.</a:t>
            </a:r>
            <a:endParaRPr lang="en-US" dirty="0"/>
          </a:p>
          <a:p>
            <a:r>
              <a:rPr lang="fa-IR" i="1" dirty="0"/>
              <a:t>- این شیرخوار پستان را خوب نگرفته و تنها نوک آن را می مکد که می تواند برای مادر دردناک باشد و شیرخوار نمی تواند مؤثر بمکد ویا نمی تواند شیررا به راحتي خارج کند.</a:t>
            </a:r>
            <a:endParaRPr lang="en-US" dirty="0"/>
          </a:p>
          <a:p>
            <a:r>
              <a:rPr lang="fa-IR" dirty="0"/>
              <a:t>        </a:t>
            </a:r>
            <a:endParaRPr lang="en-US" dirty="0"/>
          </a:p>
        </p:txBody>
      </p:sp>
    </p:spTree>
    <p:extLst>
      <p:ext uri="{BB962C8B-B14F-4D97-AF65-F5344CB8AC3E}">
        <p14:creationId xmlns:p14="http://schemas.microsoft.com/office/powerpoint/2010/main" val="231274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تشخیص خوب وبدگرفتن پستان</a:t>
            </a:r>
            <a:endParaRPr lang="fa-I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2276872"/>
            <a:ext cx="7411366" cy="3604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03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a:t>
            </a:r>
            <a:r>
              <a:rPr lang="en-US" dirty="0" smtClean="0"/>
              <a:t>Latch-Attachment</a:t>
            </a:r>
            <a:r>
              <a:rPr lang="fa-IR" dirty="0" smtClean="0"/>
              <a:t>پستان به دهان بردن</a:t>
            </a:r>
            <a:endParaRPr lang="fa-IR" dirty="0"/>
          </a:p>
        </p:txBody>
      </p:sp>
      <p:sp>
        <p:nvSpPr>
          <p:cNvPr id="3" name="Content Placeholder 2"/>
          <p:cNvSpPr>
            <a:spLocks noGrp="1"/>
          </p:cNvSpPr>
          <p:nvPr>
            <p:ph idx="1"/>
          </p:nvPr>
        </p:nvSpPr>
        <p:spPr/>
        <p:txBody>
          <a:bodyPr/>
          <a:lstStyle/>
          <a:p>
            <a:r>
              <a:rPr lang="en-US" sz="9600" dirty="0" smtClean="0">
                <a:solidFill>
                  <a:srgbClr val="FF0000"/>
                </a:solidFill>
              </a:rPr>
              <a:t>The heart of Breastfeeding</a:t>
            </a:r>
            <a:endParaRPr lang="fa-IR" sz="9600" dirty="0">
              <a:solidFill>
                <a:srgbClr val="FF0000"/>
              </a:solidFill>
            </a:endParaRPr>
          </a:p>
        </p:txBody>
      </p:sp>
    </p:spTree>
    <p:extLst>
      <p:ext uri="{BB962C8B-B14F-4D97-AF65-F5344CB8AC3E}">
        <p14:creationId xmlns:p14="http://schemas.microsoft.com/office/powerpoint/2010/main" val="1845128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7" descr="Asadi 17"/>
          <p:cNvPicPr>
            <a:picLocks noChangeAspect="1" noChangeArrowheads="1"/>
          </p:cNvPicPr>
          <p:nvPr/>
        </p:nvPicPr>
        <p:blipFill>
          <a:blip r:embed="rId2"/>
          <a:srcRect/>
          <a:stretch>
            <a:fillRect/>
          </a:stretch>
        </p:blipFill>
        <p:spPr bwMode="auto">
          <a:xfrm>
            <a:off x="179388" y="203755"/>
            <a:ext cx="8607454" cy="6654245"/>
          </a:xfrm>
          <a:prstGeom prst="rect">
            <a:avLst/>
          </a:prstGeom>
          <a:noFill/>
          <a:ln w="9525">
            <a:noFill/>
            <a:miter lim="800000"/>
            <a:headEnd/>
            <a:tailEnd/>
          </a:ln>
        </p:spPr>
      </p:pic>
    </p:spTree>
    <p:extLst>
      <p:ext uri="{BB962C8B-B14F-4D97-AF65-F5344CB8AC3E}">
        <p14:creationId xmlns:p14="http://schemas.microsoft.com/office/powerpoint/2010/main" val="2142859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8" descr="Asadi 18"/>
          <p:cNvPicPr>
            <a:picLocks noGrp="1" noChangeAspect="1" noChangeArrowheads="1"/>
          </p:cNvPicPr>
          <p:nvPr>
            <p:ph idx="1"/>
          </p:nvPr>
        </p:nvPicPr>
        <p:blipFill>
          <a:blip r:embed="rId2"/>
          <a:stretch>
            <a:fillRect/>
          </a:stretch>
        </p:blipFill>
        <p:spPr bwMode="auto">
          <a:xfrm>
            <a:off x="1691680" y="1844823"/>
            <a:ext cx="5162318" cy="4601765"/>
          </a:xfrm>
          <a:prstGeom prst="rect">
            <a:avLst/>
          </a:prstGeom>
          <a:noFill/>
          <a:ln w="9525">
            <a:noFill/>
            <a:miter lim="800000"/>
            <a:headEnd/>
            <a:tailEnd/>
          </a:ln>
        </p:spPr>
      </p:pic>
    </p:spTree>
    <p:extLst>
      <p:ext uri="{BB962C8B-B14F-4D97-AF65-F5344CB8AC3E}">
        <p14:creationId xmlns:p14="http://schemas.microsoft.com/office/powerpoint/2010/main" val="3326342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نشانه های خوب گرفتن</a:t>
            </a:r>
            <a:endParaRPr lang="fa-IR" dirty="0"/>
          </a:p>
        </p:txBody>
      </p:sp>
      <p:sp>
        <p:nvSpPr>
          <p:cNvPr id="3" name="Content Placeholder 2"/>
          <p:cNvSpPr>
            <a:spLocks noGrp="1"/>
          </p:cNvSpPr>
          <p:nvPr>
            <p:ph idx="1"/>
          </p:nvPr>
        </p:nvSpPr>
        <p:spPr/>
        <p:txBody>
          <a:bodyPr>
            <a:normAutofit fontScale="70000" lnSpcReduction="20000"/>
          </a:bodyPr>
          <a:lstStyle/>
          <a:p>
            <a:r>
              <a:rPr lang="fa-IR" b="1" i="1" dirty="0"/>
              <a:t>دهان</a:t>
            </a:r>
            <a:r>
              <a:rPr lang="fa-IR" i="1" dirty="0"/>
              <a:t> شیرخوار کاملا" باز است.</a:t>
            </a:r>
            <a:endParaRPr lang="en-US" dirty="0"/>
          </a:p>
          <a:p>
            <a:r>
              <a:rPr lang="fa-IR" i="1" dirty="0"/>
              <a:t>- </a:t>
            </a:r>
            <a:r>
              <a:rPr lang="fa-IR" b="1" i="1" dirty="0"/>
              <a:t>لب تحتانی</a:t>
            </a:r>
            <a:r>
              <a:rPr lang="fa-IR" i="1" dirty="0"/>
              <a:t> به بیرون چرخیده است.</a:t>
            </a:r>
            <a:endParaRPr lang="en-US" dirty="0"/>
          </a:p>
          <a:p>
            <a:r>
              <a:rPr lang="fa-IR" i="1" dirty="0"/>
              <a:t>-</a:t>
            </a:r>
            <a:r>
              <a:rPr lang="fa-IR" b="1" i="1" dirty="0"/>
              <a:t> چانه </a:t>
            </a:r>
            <a:r>
              <a:rPr lang="fa-IR" i="1" dirty="0"/>
              <a:t>به پستان چسبیده یا تقریبا" نزدیک آن است. </a:t>
            </a:r>
            <a:endParaRPr lang="en-US" dirty="0"/>
          </a:p>
          <a:p>
            <a:r>
              <a:rPr lang="fa-IR" i="1" dirty="0"/>
              <a:t>- </a:t>
            </a:r>
            <a:r>
              <a:rPr lang="fa-IR" b="1" i="1" dirty="0"/>
              <a:t>آرئول</a:t>
            </a:r>
            <a:r>
              <a:rPr lang="fa-IR" i="1" dirty="0"/>
              <a:t> بیشتر در بالای دهان دیده می شود تازیر آن</a:t>
            </a:r>
            <a:endParaRPr lang="en-US" dirty="0"/>
          </a:p>
          <a:p>
            <a:r>
              <a:rPr lang="fa-IR" dirty="0"/>
              <a:t> </a:t>
            </a:r>
            <a:endParaRPr lang="en-US" dirty="0"/>
          </a:p>
          <a:p>
            <a:pPr lvl="0"/>
            <a:r>
              <a:rPr lang="fa-IR" dirty="0" smtClean="0"/>
              <a:t>مقدار </a:t>
            </a:r>
            <a:r>
              <a:rPr lang="fa-IR" dirty="0"/>
              <a:t>کم یا زیاد آرئول یک علامت معتبر خوب پستان گرفتن نیست. بعضی از خانمها آرئول بزرگ و عده ای آرئول کوچک دارند. </a:t>
            </a:r>
            <a:endParaRPr lang="fa-IR" dirty="0" smtClean="0"/>
          </a:p>
          <a:p>
            <a:pPr lvl="0"/>
            <a:r>
              <a:rPr lang="fa-IR" dirty="0" smtClean="0"/>
              <a:t>علامت </a:t>
            </a:r>
            <a:r>
              <a:rPr lang="fa-IR" dirty="0"/>
              <a:t>معتبرتر، دیدن مقدار بيشتري آرئول در بالا در مقايسه با آرئول قابل مشاهده درپائین دهان شیرخوار است ( اگر دیده شود</a:t>
            </a:r>
            <a:r>
              <a:rPr lang="fa-IR" dirty="0" smtClean="0"/>
              <a:t>)</a:t>
            </a:r>
          </a:p>
          <a:p>
            <a:pPr lvl="0"/>
            <a:endParaRPr lang="en-US" dirty="0"/>
          </a:p>
          <a:p>
            <a:r>
              <a:rPr lang="fa-IR" dirty="0"/>
              <a:t>اینها علائم خوب گرفتن پستان توسط شیرخوار است. اگر همه این علائم دیده شود شیرخوار پستان را خوب گرفته است. هنگامی که شیرخوار پستان را خوب گرفته باشد، مادر احساس راحتی كرده ودردی حس نمی کند </a:t>
            </a:r>
            <a:r>
              <a:rPr lang="fa-IR" dirty="0" smtClean="0"/>
              <a:t>وشیرخوار </a:t>
            </a:r>
            <a:r>
              <a:rPr lang="fa-IR" dirty="0"/>
              <a:t>می </a:t>
            </a:r>
            <a:r>
              <a:rPr lang="fa-IR" dirty="0" smtClean="0"/>
              <a:t>تواند  </a:t>
            </a:r>
            <a:r>
              <a:rPr lang="fa-IR" dirty="0"/>
              <a:t>مؤثر بمکد</a:t>
            </a:r>
          </a:p>
        </p:txBody>
      </p:sp>
    </p:spTree>
    <p:extLst>
      <p:ext uri="{BB962C8B-B14F-4D97-AF65-F5344CB8AC3E}">
        <p14:creationId xmlns:p14="http://schemas.microsoft.com/office/powerpoint/2010/main" val="188218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جلسه</a:t>
            </a:r>
            <a:endParaRPr lang="fa-IR" dirty="0"/>
          </a:p>
        </p:txBody>
      </p:sp>
      <p:sp>
        <p:nvSpPr>
          <p:cNvPr id="3" name="Content Placeholder 2"/>
          <p:cNvSpPr>
            <a:spLocks noGrp="1"/>
          </p:cNvSpPr>
          <p:nvPr>
            <p:ph idx="1"/>
          </p:nvPr>
        </p:nvSpPr>
        <p:spPr/>
        <p:txBody>
          <a:bodyPr/>
          <a:lstStyle/>
          <a:p>
            <a:r>
              <a:rPr lang="fa-IR" dirty="0" smtClean="0"/>
              <a:t>بخش های مختلف پستان رابشناسند</a:t>
            </a:r>
          </a:p>
          <a:p>
            <a:r>
              <a:rPr lang="fa-IR" dirty="0" smtClean="0"/>
              <a:t>چطورشیرتولید وکنترل میشود</a:t>
            </a:r>
          </a:p>
          <a:p>
            <a:r>
              <a:rPr lang="fa-IR" dirty="0" smtClean="0"/>
              <a:t>نقش شیرخوار دربرداشت شیر</a:t>
            </a:r>
          </a:p>
          <a:p>
            <a:r>
              <a:rPr lang="fa-IR" dirty="0" smtClean="0"/>
              <a:t>مراقبت پستان</a:t>
            </a:r>
            <a:endParaRPr lang="fa-IR" dirty="0"/>
          </a:p>
        </p:txBody>
      </p:sp>
    </p:spTree>
    <p:extLst>
      <p:ext uri="{BB962C8B-B14F-4D97-AF65-F5344CB8AC3E}">
        <p14:creationId xmlns:p14="http://schemas.microsoft.com/office/powerpoint/2010/main" val="3014171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نشانه های خوب نگرفتن پستان</a:t>
            </a:r>
            <a:endParaRPr lang="fa-IR" dirty="0"/>
          </a:p>
        </p:txBody>
      </p:sp>
      <p:sp>
        <p:nvSpPr>
          <p:cNvPr id="3" name="Content Placeholder 2"/>
          <p:cNvSpPr>
            <a:spLocks noGrp="1"/>
          </p:cNvSpPr>
          <p:nvPr>
            <p:ph idx="1"/>
          </p:nvPr>
        </p:nvSpPr>
        <p:spPr/>
        <p:txBody>
          <a:bodyPr>
            <a:normAutofit fontScale="92500" lnSpcReduction="10000"/>
          </a:bodyPr>
          <a:lstStyle/>
          <a:p>
            <a:r>
              <a:rPr lang="fa-IR" dirty="0"/>
              <a:t>- </a:t>
            </a:r>
            <a:r>
              <a:rPr lang="fa-IR" b="1" i="1" dirty="0"/>
              <a:t>دهان</a:t>
            </a:r>
            <a:r>
              <a:rPr lang="fa-IR" i="1" dirty="0"/>
              <a:t> خوب بازنیست.</a:t>
            </a:r>
            <a:endParaRPr lang="en-US" dirty="0"/>
          </a:p>
          <a:p>
            <a:r>
              <a:rPr lang="fa-IR" i="1" dirty="0"/>
              <a:t>- </a:t>
            </a:r>
            <a:r>
              <a:rPr lang="fa-IR" b="1" i="1" dirty="0"/>
              <a:t>لب تحتانی</a:t>
            </a:r>
            <a:r>
              <a:rPr lang="fa-IR" i="1" dirty="0"/>
              <a:t> متمایل به جلو است و به بيرون برنگشته و یا ممکن است به داخل چرخیده باشد.</a:t>
            </a:r>
            <a:endParaRPr lang="en-US" dirty="0"/>
          </a:p>
          <a:p>
            <a:r>
              <a:rPr lang="fa-IR" i="1" dirty="0"/>
              <a:t>- </a:t>
            </a:r>
            <a:r>
              <a:rPr lang="fa-IR" b="1" i="1" dirty="0"/>
              <a:t>چانه</a:t>
            </a:r>
            <a:r>
              <a:rPr lang="fa-IR" i="1" dirty="0"/>
              <a:t> دور از پستان است.</a:t>
            </a:r>
            <a:endParaRPr lang="en-US" dirty="0"/>
          </a:p>
          <a:p>
            <a:r>
              <a:rPr lang="fa-IR" b="1" dirty="0"/>
              <a:t>- آرئول</a:t>
            </a:r>
            <a:r>
              <a:rPr lang="fa-IR" dirty="0"/>
              <a:t> بیشتر در زیر دهان دیده می شود ( يا ممکن است مقدار آرئول قابل مشاهده در بالا و پائین يكسان باشد.)</a:t>
            </a:r>
            <a:endParaRPr lang="en-US" dirty="0"/>
          </a:p>
          <a:p>
            <a:r>
              <a:rPr lang="fa-IR" dirty="0"/>
              <a:t>اینها علائم خوب نگرفتن پستان است.اگر شما هریک از این علائم را ببینید شیرخوار پستان را خوب نگرفته است.</a:t>
            </a:r>
            <a:endParaRPr lang="en-US" dirty="0"/>
          </a:p>
          <a:p>
            <a:endParaRPr lang="fa-IR" dirty="0"/>
          </a:p>
        </p:txBody>
      </p:sp>
    </p:spTree>
    <p:extLst>
      <p:ext uri="{BB962C8B-B14F-4D97-AF65-F5344CB8AC3E}">
        <p14:creationId xmlns:p14="http://schemas.microsoft.com/office/powerpoint/2010/main" val="254122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رفلکس ها</a:t>
            </a:r>
            <a:endParaRPr lang="fa-IR" dirty="0"/>
          </a:p>
        </p:txBody>
      </p:sp>
      <p:sp>
        <p:nvSpPr>
          <p:cNvPr id="3" name="Content Placeholder 2"/>
          <p:cNvSpPr>
            <a:spLocks noGrp="1"/>
          </p:cNvSpPr>
          <p:nvPr>
            <p:ph idx="1"/>
          </p:nvPr>
        </p:nvSpPr>
        <p:spPr/>
        <p:txBody>
          <a:bodyPr>
            <a:normAutofit fontScale="62500" lnSpcReduction="20000"/>
          </a:bodyPr>
          <a:lstStyle/>
          <a:p>
            <a:pPr lvl="0"/>
            <a:r>
              <a:rPr lang="fa-IR" dirty="0"/>
              <a:t>هنگامی که پستان با لب شیرخوار تماس پیدا می کند ( يا شیرخوار بوی شیررا استشمام می کند ) سرش را کمی عقب می برد، دهان را خوب باز می کند، زبانش رابه زیر پستان بطرف جلو می آورد و پستان را جستجو می کند. این رفلکس ، جستجونام دارد.</a:t>
            </a:r>
            <a:endParaRPr lang="en-US" dirty="0"/>
          </a:p>
          <a:p>
            <a:pPr lvl="0"/>
            <a:r>
              <a:rPr lang="fa-IR" dirty="0"/>
              <a:t>هنگامی که شیرخوار خوب به پستان نزدیک است ومقدار زیادی از بافت پستان را به دهان مي برد ، قادر خواهد بود نوک پستان را به عقب دهان( كام نرم) برساند. با این عمل </a:t>
            </a:r>
            <a:r>
              <a:rPr lang="fa-IR" u="sng" dirty="0"/>
              <a:t>رفل</a:t>
            </a:r>
            <a:r>
              <a:rPr lang="fa-IR" dirty="0"/>
              <a:t>کس</a:t>
            </a:r>
            <a:r>
              <a:rPr lang="fa-IR" u="sng" dirty="0"/>
              <a:t> مکیدن </a:t>
            </a:r>
            <a:r>
              <a:rPr lang="fa-IR" u="sng" dirty="0" smtClean="0"/>
              <a:t> (</a:t>
            </a:r>
            <a:r>
              <a:rPr lang="en-US" dirty="0"/>
              <a:t>suckling</a:t>
            </a:r>
            <a:r>
              <a:rPr lang="fa-IR" dirty="0"/>
              <a:t>) تحریک می شود.</a:t>
            </a:r>
          </a:p>
          <a:p>
            <a:pPr lvl="0"/>
            <a:endParaRPr lang="en-US" dirty="0"/>
          </a:p>
          <a:p>
            <a:pPr lvl="0"/>
            <a:r>
              <a:rPr lang="fa-IR" dirty="0"/>
              <a:t>سپس عضلات زبان حرکات موجی را از جلو به عقب دهان شروع می کنند وشیر را از مجاری داخل آرئول به داخل دهان می دوشند. در همان زمان رفلکس اکسی توسین موجب جریان يافتن شیردرطول مجاری می گردد.</a:t>
            </a:r>
            <a:endParaRPr lang="en-US" dirty="0"/>
          </a:p>
          <a:p>
            <a:pPr lvl="0"/>
            <a:endParaRPr lang="fa-IR" dirty="0" smtClean="0"/>
          </a:p>
          <a:p>
            <a:pPr lvl="0"/>
            <a:r>
              <a:rPr lang="fa-IR" dirty="0" smtClean="0"/>
              <a:t>وقتی </a:t>
            </a:r>
            <a:r>
              <a:rPr lang="fa-IR" dirty="0"/>
              <a:t>عقب دهان شيرخوار پراز شیرشد، آنرا می بلعد (</a:t>
            </a:r>
            <a:r>
              <a:rPr lang="fa-IR" u="sng" dirty="0"/>
              <a:t>رفلکس بلعیدن</a:t>
            </a:r>
            <a:r>
              <a:rPr lang="fa-IR" dirty="0"/>
              <a:t>). </a:t>
            </a:r>
            <a:br>
              <a:rPr lang="fa-IR" dirty="0"/>
            </a:br>
            <a:r>
              <a:rPr lang="fa-IR" dirty="0"/>
              <a:t>رفلکس های جستجو، مکیدن وبلعيدن دریک شیرخوار سالم رسیده بطور خودکار اتفاق می افتد. ولی بردن پستان به حد کافی به داخل دهان ، کاملا" خودکار نیست وبسیاری از شیرخواران نیاز به کمک دارند</a:t>
            </a:r>
            <a:r>
              <a:rPr lang="fa-IR" dirty="0" smtClean="0"/>
              <a:t>.</a:t>
            </a:r>
            <a:endParaRPr lang="en-US" dirty="0"/>
          </a:p>
        </p:txBody>
      </p:sp>
    </p:spTree>
    <p:extLst>
      <p:ext uri="{BB962C8B-B14F-4D97-AF65-F5344CB8AC3E}">
        <p14:creationId xmlns:p14="http://schemas.microsoft.com/office/powerpoint/2010/main" val="2568528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کمک بیشتر</a:t>
            </a:r>
            <a:endParaRPr lang="fa-IR" dirty="0"/>
          </a:p>
        </p:txBody>
      </p:sp>
      <p:sp>
        <p:nvSpPr>
          <p:cNvPr id="3" name="Content Placeholder 2"/>
          <p:cNvSpPr>
            <a:spLocks noGrp="1"/>
          </p:cNvSpPr>
          <p:nvPr>
            <p:ph idx="1"/>
          </p:nvPr>
        </p:nvSpPr>
        <p:spPr/>
        <p:txBody>
          <a:bodyPr/>
          <a:lstStyle/>
          <a:p>
            <a:pPr lvl="0"/>
            <a:r>
              <a:rPr lang="fa-IR" dirty="0"/>
              <a:t>شیرخواری که بدلیل استفاده از داروهای مسکن براي مادر در مرحله درد زايمان خواب آلود شده </a:t>
            </a:r>
            <a:r>
              <a:rPr lang="fa-IR" dirty="0" smtClean="0"/>
              <a:t>ویا</a:t>
            </a:r>
          </a:p>
          <a:p>
            <a:pPr lvl="0"/>
            <a:r>
              <a:rPr lang="fa-IR" dirty="0" smtClean="0"/>
              <a:t> </a:t>
            </a:r>
            <a:r>
              <a:rPr lang="fa-IR" dirty="0"/>
              <a:t>نوزاد نارس </a:t>
            </a:r>
            <a:r>
              <a:rPr lang="fa-IR" dirty="0" smtClean="0"/>
              <a:t>یا</a:t>
            </a:r>
          </a:p>
          <a:p>
            <a:pPr lvl="0"/>
            <a:r>
              <a:rPr lang="fa-IR" dirty="0" smtClean="0"/>
              <a:t> </a:t>
            </a:r>
            <a:r>
              <a:rPr lang="fa-IR" dirty="0"/>
              <a:t>بیمار </a:t>
            </a:r>
            <a:r>
              <a:rPr lang="fa-IR" dirty="0" smtClean="0"/>
              <a:t>                                                        ممکن </a:t>
            </a:r>
            <a:r>
              <a:rPr lang="fa-IR" dirty="0"/>
              <a:t>است براي درست و مؤثر گرفتن پستان نیاز به کمک داشته باشد .</a:t>
            </a:r>
            <a:endParaRPr lang="en-US" dirty="0"/>
          </a:p>
          <a:p>
            <a:endParaRPr lang="fa-IR" dirty="0"/>
          </a:p>
        </p:txBody>
      </p:sp>
    </p:spTree>
    <p:extLst>
      <p:ext uri="{BB962C8B-B14F-4D97-AF65-F5344CB8AC3E}">
        <p14:creationId xmlns:p14="http://schemas.microsoft.com/office/powerpoint/2010/main" val="47257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مکیدن موثر</a:t>
            </a:r>
            <a:endParaRPr lang="fa-IR" dirty="0"/>
          </a:p>
        </p:txBody>
      </p:sp>
      <p:sp>
        <p:nvSpPr>
          <p:cNvPr id="3" name="Content Placeholder 2"/>
          <p:cNvSpPr>
            <a:spLocks noGrp="1"/>
          </p:cNvSpPr>
          <p:nvPr>
            <p:ph idx="1"/>
          </p:nvPr>
        </p:nvSpPr>
        <p:spPr/>
        <p:txBody>
          <a:bodyPr>
            <a:normAutofit fontScale="85000" lnSpcReduction="20000"/>
          </a:bodyPr>
          <a:lstStyle/>
          <a:p>
            <a:pPr lvl="0"/>
            <a:r>
              <a:rPr lang="fa-IR" dirty="0"/>
              <a:t>چنانچه شیرخوار پستان را خوب گرفته باشد احتمالا" خوب می مکد و شیرکافی برداشت می نمايد. علائمی که نشان می دهد شیرخوار به راحتی شیررا برداشت می کند عبارتند از:</a:t>
            </a:r>
            <a:endParaRPr lang="en-US" dirty="0"/>
          </a:p>
          <a:p>
            <a:r>
              <a:rPr lang="fa-IR" dirty="0"/>
              <a:t>- </a:t>
            </a:r>
            <a:r>
              <a:rPr lang="fa-IR" i="1" dirty="0"/>
              <a:t>شیرخوار مکیدن های آهسته وعمیق دارد وگاه مکث کوتاه می کند.</a:t>
            </a:r>
            <a:endParaRPr lang="en-US" dirty="0"/>
          </a:p>
          <a:p>
            <a:r>
              <a:rPr lang="fa-IR" i="1" dirty="0"/>
              <a:t>- شما می توانید بلع اورا ببینید یا صداي آنرا بشنوید.</a:t>
            </a:r>
            <a:endParaRPr lang="en-US" dirty="0"/>
          </a:p>
          <a:p>
            <a:r>
              <a:rPr lang="fa-IR" i="1" dirty="0"/>
              <a:t>- گونه های شیرخوار پر است و درطول تغذیه توکشیده نمی شوند</a:t>
            </a:r>
            <a:endParaRPr lang="en-US" dirty="0"/>
          </a:p>
          <a:p>
            <a:r>
              <a:rPr lang="fa-IR" i="1" dirty="0"/>
              <a:t>- شیرخوار تغذیه را به اتمام می رساند وپستان را خودش رها می کند وراضی به نظر می رسد. </a:t>
            </a:r>
            <a:endParaRPr lang="en-US" dirty="0"/>
          </a:p>
          <a:p>
            <a:r>
              <a:rPr lang="fa-IR" dirty="0"/>
              <a:t>این علائم می گوید که شیرخوار شير را نوشیده ومکیدن اومؤثر بوده است.</a:t>
            </a:r>
            <a:endParaRPr lang="en-US" dirty="0"/>
          </a:p>
          <a:p>
            <a:endParaRPr lang="fa-IR" dirty="0"/>
          </a:p>
        </p:txBody>
      </p:sp>
    </p:spTree>
    <p:extLst>
      <p:ext uri="{BB962C8B-B14F-4D97-AF65-F5344CB8AC3E}">
        <p14:creationId xmlns:p14="http://schemas.microsoft.com/office/powerpoint/2010/main" val="587270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مکیدن ناموثر</a:t>
            </a:r>
            <a:endParaRPr lang="fa-IR" dirty="0"/>
          </a:p>
        </p:txBody>
      </p:sp>
      <p:sp>
        <p:nvSpPr>
          <p:cNvPr id="3" name="Content Placeholder 2"/>
          <p:cNvSpPr>
            <a:spLocks noGrp="1"/>
          </p:cNvSpPr>
          <p:nvPr>
            <p:ph idx="1"/>
          </p:nvPr>
        </p:nvSpPr>
        <p:spPr/>
        <p:txBody>
          <a:bodyPr>
            <a:normAutofit fontScale="70000" lnSpcReduction="20000"/>
          </a:bodyPr>
          <a:lstStyle/>
          <a:p>
            <a:r>
              <a:rPr lang="fa-IR" i="1" dirty="0"/>
              <a:t>- مکیدن های سریع دارد،</a:t>
            </a:r>
            <a:endParaRPr lang="en-US" dirty="0"/>
          </a:p>
          <a:p>
            <a:r>
              <a:rPr lang="fa-IR" i="1" dirty="0"/>
              <a:t>- صدای ملچ ملوچ یا تیک تاک در می آورد،</a:t>
            </a:r>
            <a:endParaRPr lang="en-US" dirty="0"/>
          </a:p>
          <a:p>
            <a:r>
              <a:rPr lang="fa-IR" i="1" dirty="0"/>
              <a:t>- گونه هایش به داخل کشیده می شود،</a:t>
            </a:r>
            <a:endParaRPr lang="en-US" dirty="0"/>
          </a:p>
          <a:p>
            <a:r>
              <a:rPr lang="fa-IR" i="1" dirty="0"/>
              <a:t>- در موقع پستان گرفتن  آرام نگرفته و پستان را رها کرده ومی گیردو گريه مي كند،</a:t>
            </a:r>
            <a:endParaRPr lang="en-US" dirty="0"/>
          </a:p>
          <a:p>
            <a:r>
              <a:rPr lang="fa-IR" i="1" dirty="0"/>
              <a:t>- خیلی مکرر می خورد (بیشتر از هریک ساعت یکبار، همه روزه</a:t>
            </a:r>
            <a:r>
              <a:rPr lang="fa-IR" i="1" dirty="0" smtClean="0"/>
              <a:t>)</a:t>
            </a:r>
          </a:p>
          <a:p>
            <a:r>
              <a:rPr lang="fa-IR" i="1" dirty="0" smtClean="0"/>
              <a:t>(</a:t>
            </a:r>
            <a:r>
              <a:rPr lang="fa-IR" i="1" dirty="0"/>
              <a:t>بعضی ازشیرخواران برای چندساعتی خیلی مکررمی خورندوبرای چندساعتی می خوابندکه طبیعی است)</a:t>
            </a:r>
            <a:endParaRPr lang="en-US" dirty="0"/>
          </a:p>
          <a:p>
            <a:r>
              <a:rPr lang="fa-IR" i="1" dirty="0"/>
              <a:t>- اگر طولانی می مکد (براي  بیش از یکساعت ودر هر تغذیه ) مگر اینکه موقع تولد کم وزن باشد،</a:t>
            </a:r>
            <a:endParaRPr lang="en-US" dirty="0"/>
          </a:p>
          <a:p>
            <a:r>
              <a:rPr lang="fa-IR" i="1" dirty="0"/>
              <a:t>- در پایان شیرخوردن راضی و قانع به نظر نمی رسد.</a:t>
            </a:r>
            <a:endParaRPr lang="en-US" dirty="0"/>
          </a:p>
          <a:p>
            <a:r>
              <a:rPr lang="fa-IR" dirty="0"/>
              <a:t>این علائم حاکی از آن است که مکیدن مؤثر نبوده وشیرخوار شیررا راحت دریافت </a:t>
            </a:r>
            <a:br>
              <a:rPr lang="fa-IR" dirty="0"/>
            </a:br>
            <a:r>
              <a:rPr lang="fa-IR" dirty="0"/>
              <a:t>نمي كند . حتی وجود یکی از این علائم نشان مي دهد كه مشکلی وجود دارد.</a:t>
            </a:r>
            <a:endParaRPr lang="en-US" dirty="0"/>
          </a:p>
          <a:p>
            <a:endParaRPr lang="fa-IR" dirty="0"/>
          </a:p>
        </p:txBody>
      </p:sp>
    </p:spTree>
    <p:extLst>
      <p:ext uri="{BB962C8B-B14F-4D97-AF65-F5344CB8AC3E}">
        <p14:creationId xmlns:p14="http://schemas.microsoft.com/office/powerpoint/2010/main" val="2104309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عوارض گول زنک و...</a:t>
            </a:r>
            <a:endParaRPr lang="fa-IR" dirty="0"/>
          </a:p>
        </p:txBody>
      </p:sp>
      <p:sp>
        <p:nvSpPr>
          <p:cNvPr id="3" name="Content Placeholder 2"/>
          <p:cNvSpPr>
            <a:spLocks noGrp="1"/>
          </p:cNvSpPr>
          <p:nvPr>
            <p:ph idx="1"/>
          </p:nvPr>
        </p:nvSpPr>
        <p:spPr/>
        <p:txBody>
          <a:bodyPr>
            <a:normAutofit fontScale="92500"/>
          </a:bodyPr>
          <a:lstStyle/>
          <a:p>
            <a:pPr lvl="0"/>
            <a:r>
              <a:rPr lang="fa-IR" dirty="0"/>
              <a:t>مکیدن نوک مصنوعی،سرشیشه ,گول زنک, مکیدن پستان را براي شيرخوارمشکل می نمايد.</a:t>
            </a:r>
            <a:endParaRPr lang="en-US" dirty="0"/>
          </a:p>
          <a:p>
            <a:r>
              <a:rPr lang="fa-IR" i="1" dirty="0"/>
              <a:t>- پس از مكيدن نوك مصنوعي  چون عمل مکیدن پستان با مكيدن نوک های مصنوعی متفاوت است، شیرخوار ممکن است نوک مصنوعی را ترجیح داده و پستان گرفتن برایش مشکل شود.</a:t>
            </a:r>
            <a:endParaRPr lang="en-US" dirty="0"/>
          </a:p>
          <a:p>
            <a:r>
              <a:rPr lang="fa-IR" i="1" dirty="0"/>
              <a:t>- استفاده از گول زنگ ممکن است مدت مکیدن پستان را کاهش داده، تحریک لازم براي  تولید شیر و برداشت شیر از پستان را کاهش دهد.</a:t>
            </a:r>
            <a:endParaRPr lang="en-US" dirty="0"/>
          </a:p>
          <a:p>
            <a:endParaRPr lang="fa-IR" dirty="0"/>
          </a:p>
        </p:txBody>
      </p:sp>
    </p:spTree>
    <p:extLst>
      <p:ext uri="{BB962C8B-B14F-4D97-AF65-F5344CB8AC3E}">
        <p14:creationId xmlns:p14="http://schemas.microsoft.com/office/powerpoint/2010/main" val="1897592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راه افزایش شیر</a:t>
            </a:r>
            <a:endParaRPr lang="fa-IR" dirty="0"/>
          </a:p>
        </p:txBody>
      </p:sp>
      <p:sp>
        <p:nvSpPr>
          <p:cNvPr id="3" name="Content Placeholder 2"/>
          <p:cNvSpPr>
            <a:spLocks noGrp="1"/>
          </p:cNvSpPr>
          <p:nvPr>
            <p:ph idx="1"/>
          </p:nvPr>
        </p:nvSpPr>
        <p:spPr/>
        <p:txBody>
          <a:bodyPr>
            <a:normAutofit fontScale="85000" lnSpcReduction="10000"/>
          </a:bodyPr>
          <a:lstStyle/>
          <a:p>
            <a:r>
              <a:rPr lang="fa-IR" i="1" dirty="0"/>
              <a:t>به نوزاد کمک کنید تا پس از تولد هرچه زودتر پستان را بگیرد.</a:t>
            </a:r>
            <a:endParaRPr lang="en-US" dirty="0"/>
          </a:p>
          <a:p>
            <a:r>
              <a:rPr lang="fa-IR" i="1" dirty="0"/>
              <a:t>- اطمینان پیدا کنید که نوزاد پستان را خوب در دهان گرفته است وازگول زنگ و سرشیشه استفاده نمي كند زيرا منجر به گیجی و شبهه در مکیدن می شود یا مکیدن پستان و تحریک تولید شیررا کاهش مي دهد.</a:t>
            </a:r>
            <a:endParaRPr lang="en-US" dirty="0"/>
          </a:p>
          <a:p>
            <a:r>
              <a:rPr lang="fa-IR" i="1" dirty="0"/>
              <a:t>- شيرخوار را بطور انحصاري باشيرمادرتغذیه كنيد.</a:t>
            </a:r>
            <a:endParaRPr lang="en-US" dirty="0"/>
          </a:p>
          <a:p>
            <a:r>
              <a:rPr lang="fa-IR" i="1" dirty="0"/>
              <a:t>- شیرخوار را مکررا" وبراساس نیاز که معمولا" هر3-1 ساعت است و به مدت دلخواه او تغذیه کنید:</a:t>
            </a:r>
            <a:endParaRPr lang="en-US" dirty="0"/>
          </a:p>
          <a:p>
            <a:r>
              <a:rPr lang="fa-IR" i="1" dirty="0"/>
              <a:t>-شب ها هم به او شیرتان را بدهید چون مقدار پرولاکتین که درشب ترشح می شود زیاد است</a:t>
            </a:r>
            <a:r>
              <a:rPr lang="fa-IR" dirty="0"/>
              <a:t>.</a:t>
            </a:r>
            <a:endParaRPr lang="en-US" dirty="0"/>
          </a:p>
        </p:txBody>
      </p:sp>
    </p:spTree>
    <p:extLst>
      <p:ext uri="{BB962C8B-B14F-4D97-AF65-F5344CB8AC3E}">
        <p14:creationId xmlns:p14="http://schemas.microsoft.com/office/powerpoint/2010/main" val="4023410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مراقبت ازپستان</a:t>
            </a:r>
            <a:endParaRPr lang="fa-IR" dirty="0"/>
          </a:p>
        </p:txBody>
      </p:sp>
      <p:sp>
        <p:nvSpPr>
          <p:cNvPr id="3" name="Content Placeholder 2"/>
          <p:cNvSpPr>
            <a:spLocks noGrp="1"/>
          </p:cNvSpPr>
          <p:nvPr>
            <p:ph idx="1"/>
          </p:nvPr>
        </p:nvSpPr>
        <p:spPr/>
        <p:txBody>
          <a:bodyPr>
            <a:normAutofit fontScale="92500" lnSpcReduction="20000"/>
          </a:bodyPr>
          <a:lstStyle/>
          <a:p>
            <a:r>
              <a:rPr lang="fa-IR" i="1" dirty="0"/>
              <a:t>- پستان را فقط با آب بشوئید و از صابون، لوسیون، روغن و وازلین که جلای طبیعی پوست را  بهم می زند، استفاده نکنيد.</a:t>
            </a:r>
            <a:endParaRPr lang="en-US" dirty="0"/>
          </a:p>
          <a:p>
            <a:r>
              <a:rPr lang="fa-IR" i="1" dirty="0"/>
              <a:t>- چنانچه روزانه یکبار استحمام می کنيد همان شستن يكبار در روز کافی است. لزومی ندارد که قبل از تغذیه پستان ها را بطور مستقيم بشوئيد. چون با این کار چربی محافظ پوست ازبین رفته رایحه ای که شیرخوار با آن پستان مادرش را می شناسد محو </a:t>
            </a:r>
            <a:r>
              <a:rPr lang="fa-IR" i="1" dirty="0" smtClean="0"/>
              <a:t>می </a:t>
            </a:r>
            <a:r>
              <a:rPr lang="fa-IR" i="1" dirty="0"/>
              <a:t>شود.</a:t>
            </a:r>
            <a:endParaRPr lang="en-US" dirty="0"/>
          </a:p>
          <a:p>
            <a:r>
              <a:rPr lang="fa-IR" i="1" dirty="0"/>
              <a:t>- سينه بند لازم نیست ولی اگر مادر تمایل دارد سينه بند استفاده کند بايد نوعی باشد که پستان را تحت فشار قرار ندهد.</a:t>
            </a:r>
            <a:endParaRPr lang="en-US" dirty="0"/>
          </a:p>
          <a:p>
            <a:endParaRPr lang="fa-IR" dirty="0"/>
          </a:p>
        </p:txBody>
      </p:sp>
    </p:spTree>
    <p:extLst>
      <p:ext uri="{BB962C8B-B14F-4D97-AF65-F5344CB8AC3E}">
        <p14:creationId xmlns:p14="http://schemas.microsoft.com/office/powerpoint/2010/main" val="719910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000" dirty="0" smtClean="0"/>
              <a:t>مراقبت پستان مادری که شیرنمی دهد</a:t>
            </a:r>
            <a:endParaRPr lang="fa-IR" sz="4000" dirty="0"/>
          </a:p>
        </p:txBody>
      </p:sp>
      <p:sp>
        <p:nvSpPr>
          <p:cNvPr id="3" name="Content Placeholder 2"/>
          <p:cNvSpPr>
            <a:spLocks noGrp="1"/>
          </p:cNvSpPr>
          <p:nvPr>
            <p:ph idx="1"/>
          </p:nvPr>
        </p:nvSpPr>
        <p:spPr/>
        <p:txBody>
          <a:bodyPr/>
          <a:lstStyle/>
          <a:p>
            <a:pPr lvl="0"/>
            <a:r>
              <a:rPr lang="fa-IR" dirty="0"/>
              <a:t>مادری که شیر نمی دهد نيزباید از پستان های خود مراقبت کند. چنانچه پستان اومکيده نشود، تولید شیرش قطع و خشك می شود. ولی اين امر یک هفته یا بیشتر طول مي کشد. دراین مدت لازم است فقط مقداركمی شیربدوشد که پستان هایش راحت شوند. اين شير را مي توان به شيرخوار داد. </a:t>
            </a:r>
          </a:p>
        </p:txBody>
      </p:sp>
    </p:spTree>
    <p:extLst>
      <p:ext uri="{BB962C8B-B14F-4D97-AF65-F5344CB8AC3E}">
        <p14:creationId xmlns:p14="http://schemas.microsoft.com/office/powerpoint/2010/main" val="2330889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endParaRPr lang="fa-IR" sz="4000" dirty="0"/>
          </a:p>
        </p:txBody>
      </p:sp>
      <p:sp>
        <p:nvSpPr>
          <p:cNvPr id="3" name="Content Placeholder 2"/>
          <p:cNvSpPr>
            <a:spLocks noGrp="1"/>
          </p:cNvSpPr>
          <p:nvPr>
            <p:ph idx="1"/>
          </p:nvPr>
        </p:nvSpPr>
        <p:spPr/>
        <p:txBody>
          <a:bodyPr/>
          <a:lstStyle/>
          <a:p>
            <a:pPr lvl="0" algn="just"/>
            <a:r>
              <a:rPr lang="fa-IR" dirty="0" smtClean="0"/>
              <a:t>اگر </a:t>
            </a:r>
            <a:r>
              <a:rPr lang="fa-IR" dirty="0"/>
              <a:t>مادر </a:t>
            </a:r>
            <a:r>
              <a:rPr lang="en-US" dirty="0"/>
              <a:t>HIV</a:t>
            </a:r>
            <a:r>
              <a:rPr lang="fa-IR" dirty="0"/>
              <a:t> </a:t>
            </a:r>
            <a:r>
              <a:rPr lang="fa-IR" dirty="0" smtClean="0"/>
              <a:t>مشکوک است و آزمایشگاه در دسترس نمی باشد می </a:t>
            </a:r>
            <a:r>
              <a:rPr lang="fa-IR" dirty="0"/>
              <a:t>تواند </a:t>
            </a:r>
            <a:r>
              <a:rPr lang="fa-IR" dirty="0" smtClean="0"/>
              <a:t>تا زمان قطعی شدن نتیجه ، کودک را تغذیه انحصاری با شیرمادر نماید </a:t>
            </a:r>
            <a:endParaRPr lang="en-US" dirty="0"/>
          </a:p>
          <a:p>
            <a:pPr lvl="0" algn="just">
              <a:buClr>
                <a:srgbClr val="F0AD00"/>
              </a:buClr>
            </a:pPr>
            <a:r>
              <a:rPr lang="fa-IR" dirty="0">
                <a:solidFill>
                  <a:prstClr val="black"/>
                </a:solidFill>
              </a:rPr>
              <a:t>اگر مادر </a:t>
            </a:r>
            <a:r>
              <a:rPr lang="en-US" dirty="0">
                <a:solidFill>
                  <a:prstClr val="black"/>
                </a:solidFill>
              </a:rPr>
              <a:t>HIV</a:t>
            </a:r>
            <a:r>
              <a:rPr lang="fa-IR" dirty="0">
                <a:solidFill>
                  <a:prstClr val="black"/>
                </a:solidFill>
              </a:rPr>
              <a:t> مثبت است می تواند </a:t>
            </a:r>
            <a:r>
              <a:rPr lang="fa-IR" dirty="0" smtClean="0">
                <a:solidFill>
                  <a:prstClr val="black"/>
                </a:solidFill>
              </a:rPr>
              <a:t>شير دوشيده </a:t>
            </a:r>
            <a:r>
              <a:rPr lang="fa-IR" dirty="0">
                <a:solidFill>
                  <a:prstClr val="black"/>
                </a:solidFill>
              </a:rPr>
              <a:t>شده خود را حرارت داده وبه شیرخوارش بدهد.</a:t>
            </a:r>
            <a:endParaRPr lang="en-US" dirty="0">
              <a:solidFill>
                <a:prstClr val="black"/>
              </a:solidFill>
            </a:endParaRPr>
          </a:p>
          <a:p>
            <a:endParaRPr lang="fa-IR" dirty="0"/>
          </a:p>
        </p:txBody>
      </p:sp>
    </p:spTree>
    <p:extLst>
      <p:ext uri="{BB962C8B-B14F-4D97-AF65-F5344CB8AC3E}">
        <p14:creationId xmlns:p14="http://schemas.microsoft.com/office/powerpoint/2010/main" val="160213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موفقیت تغذیه ازپستان</a:t>
            </a:r>
            <a:endParaRPr lang="fa-IR" dirty="0"/>
          </a:p>
        </p:txBody>
      </p:sp>
      <p:sp>
        <p:nvSpPr>
          <p:cNvPr id="3" name="Content Placeholder 2"/>
          <p:cNvSpPr>
            <a:spLocks noGrp="1"/>
          </p:cNvSpPr>
          <p:nvPr>
            <p:ph idx="1"/>
          </p:nvPr>
        </p:nvSpPr>
        <p:spPr/>
        <p:txBody>
          <a:bodyPr/>
          <a:lstStyle/>
          <a:p>
            <a:r>
              <a:rPr lang="fa-IR" dirty="0" smtClean="0"/>
              <a:t>پستان تولید کننده</a:t>
            </a:r>
          </a:p>
          <a:p>
            <a:endParaRPr lang="fa-IR" dirty="0" smtClean="0"/>
          </a:p>
          <a:p>
            <a:r>
              <a:rPr lang="fa-IR" dirty="0" smtClean="0"/>
              <a:t>شیرخواری که بتواند برداشت کند</a:t>
            </a:r>
          </a:p>
          <a:p>
            <a:endParaRPr lang="fa-IR" dirty="0" smtClean="0"/>
          </a:p>
          <a:p>
            <a:r>
              <a:rPr lang="fa-IR" dirty="0" smtClean="0"/>
              <a:t>به دهان گرفتن پستان ونگهداشتن</a:t>
            </a:r>
          </a:p>
          <a:p>
            <a:r>
              <a:rPr lang="fa-IR" dirty="0" smtClean="0"/>
              <a:t> </a:t>
            </a:r>
          </a:p>
          <a:p>
            <a:r>
              <a:rPr lang="fa-IR" dirty="0" smtClean="0"/>
              <a:t>تخلیه شیر</a:t>
            </a:r>
            <a:endParaRPr lang="fa-IR" dirty="0"/>
          </a:p>
        </p:txBody>
      </p:sp>
    </p:spTree>
    <p:extLst>
      <p:ext uri="{BB962C8B-B14F-4D97-AF65-F5344CB8AC3E}">
        <p14:creationId xmlns:p14="http://schemas.microsoft.com/office/powerpoint/2010/main" val="2943809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964488" cy="6264696"/>
          </a:xfrm>
          <a:prstGeom prst="rect">
            <a:avLst/>
          </a:prstGeom>
          <a:noFill/>
        </p:spPr>
      </p:pic>
    </p:spTree>
    <p:extLst>
      <p:ext uri="{BB962C8B-B14F-4D97-AF65-F5344CB8AC3E}">
        <p14:creationId xmlns:p14="http://schemas.microsoft.com/office/powerpoint/2010/main" val="621750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کنترل آگاهی</a:t>
            </a:r>
            <a:endParaRPr lang="fa-IR" dirty="0"/>
          </a:p>
        </p:txBody>
      </p:sp>
      <p:sp>
        <p:nvSpPr>
          <p:cNvPr id="3" name="Content Placeholder 2"/>
          <p:cNvSpPr>
            <a:spLocks noGrp="1"/>
          </p:cNvSpPr>
          <p:nvPr>
            <p:ph idx="1"/>
          </p:nvPr>
        </p:nvSpPr>
        <p:spPr/>
        <p:txBody>
          <a:bodyPr/>
          <a:lstStyle/>
          <a:p>
            <a:r>
              <a:rPr lang="fa-IR" smtClean="0"/>
              <a:t>ازمادرتازه زایمان کرده بپرسید اگرشیرخوارخوب پستان راگرفته باشد چه می بیند</a:t>
            </a:r>
            <a:endParaRPr lang="fa-IR"/>
          </a:p>
        </p:txBody>
      </p:sp>
    </p:spTree>
    <p:extLst>
      <p:ext uri="{BB962C8B-B14F-4D97-AF65-F5344CB8AC3E}">
        <p14:creationId xmlns:p14="http://schemas.microsoft.com/office/powerpoint/2010/main" val="414774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4796" y="1239375"/>
            <a:ext cx="8131885" cy="4525962"/>
          </a:xfrm>
        </p:spPr>
        <p:txBody>
          <a:bodyPr>
            <a:normAutofit fontScale="92500" lnSpcReduction="10000"/>
          </a:bodyPr>
          <a:lstStyle/>
          <a:p>
            <a:pPr>
              <a:lnSpc>
                <a:spcPct val="150000"/>
              </a:lnSpc>
            </a:pPr>
            <a:r>
              <a:rPr lang="fa-IR" sz="3600" b="1" dirty="0" smtClean="0">
                <a:cs typeface="B Nazanin" panose="00000400000000000000" pitchFamily="2" charset="-78"/>
              </a:rPr>
              <a:t>نیاز  به :</a:t>
            </a:r>
          </a:p>
          <a:p>
            <a:pPr lvl="1">
              <a:lnSpc>
                <a:spcPct val="150000"/>
              </a:lnSpc>
              <a:buFont typeface="Wingdings" panose="05000000000000000000" pitchFamily="2" charset="2"/>
              <a:buChar char="§"/>
            </a:pPr>
            <a:r>
              <a:rPr lang="fa-IR" sz="3200" b="1" dirty="0" smtClean="0">
                <a:cs typeface="B Nazanin" panose="00000400000000000000" pitchFamily="2" charset="-78"/>
              </a:rPr>
              <a:t>پستان </a:t>
            </a:r>
          </a:p>
          <a:p>
            <a:pPr lvl="2">
              <a:lnSpc>
                <a:spcPct val="150000"/>
              </a:lnSpc>
              <a:buFont typeface="Wingdings" panose="05000000000000000000" pitchFamily="2" charset="2"/>
              <a:buChar char="v"/>
            </a:pPr>
            <a:r>
              <a:rPr lang="fa-IR" sz="2800" dirty="0" smtClean="0">
                <a:cs typeface="B Nazanin" panose="00000400000000000000" pitchFamily="2" charset="-78"/>
              </a:rPr>
              <a:t>اعصاب ،مجاری و غدد تولید شیر</a:t>
            </a:r>
          </a:p>
          <a:p>
            <a:pPr lvl="1">
              <a:lnSpc>
                <a:spcPct val="150000"/>
              </a:lnSpc>
              <a:buFont typeface="Wingdings" panose="05000000000000000000" pitchFamily="2" charset="2"/>
              <a:buChar char="§"/>
            </a:pPr>
            <a:r>
              <a:rPr lang="fa-IR" sz="3200" b="1" dirty="0" smtClean="0">
                <a:cs typeface="B Nazanin" panose="00000400000000000000" pitchFamily="2" charset="-78"/>
              </a:rPr>
              <a:t>هورمون های لازم </a:t>
            </a:r>
            <a:r>
              <a:rPr lang="fa-IR" sz="3200" b="1" dirty="0" err="1" smtClean="0">
                <a:cs typeface="B Nazanin" panose="00000400000000000000" pitchFamily="2" charset="-78"/>
              </a:rPr>
              <a:t>وکافی</a:t>
            </a:r>
            <a:endParaRPr lang="fa-IR" sz="3200" b="1" dirty="0" smtClean="0">
              <a:cs typeface="B Nazanin" panose="00000400000000000000" pitchFamily="2" charset="-78"/>
            </a:endParaRPr>
          </a:p>
          <a:p>
            <a:pPr lvl="1">
              <a:lnSpc>
                <a:spcPct val="150000"/>
              </a:lnSpc>
              <a:buFont typeface="Wingdings" panose="05000000000000000000" pitchFamily="2" charset="2"/>
              <a:buChar char="§"/>
            </a:pPr>
            <a:r>
              <a:rPr lang="fa-IR" sz="3200" b="1" dirty="0">
                <a:cs typeface="B Nazanin" panose="00000400000000000000" pitchFamily="2" charset="-78"/>
              </a:rPr>
              <a:t>تحریک </a:t>
            </a:r>
            <a:r>
              <a:rPr lang="fa-IR" sz="3200" b="1" dirty="0" smtClean="0">
                <a:cs typeface="B Nazanin" panose="00000400000000000000" pitchFamily="2" charset="-78"/>
              </a:rPr>
              <a:t>به تولید شیر </a:t>
            </a:r>
            <a:r>
              <a:rPr lang="fa-IR" sz="3200" b="1" dirty="0" err="1" smtClean="0">
                <a:cs typeface="B Nazanin" panose="00000400000000000000" pitchFamily="2" charset="-78"/>
              </a:rPr>
              <a:t>درپستان</a:t>
            </a:r>
            <a:r>
              <a:rPr lang="fa-IR" sz="3200" b="1" dirty="0" smtClean="0">
                <a:cs typeface="B Nazanin" panose="00000400000000000000" pitchFamily="2" charset="-78"/>
              </a:rPr>
              <a:t> </a:t>
            </a:r>
          </a:p>
          <a:p>
            <a:pPr lvl="2">
              <a:lnSpc>
                <a:spcPct val="150000"/>
              </a:lnSpc>
              <a:buFont typeface="Wingdings" panose="05000000000000000000" pitchFamily="2" charset="2"/>
              <a:buChar char="v"/>
            </a:pPr>
            <a:r>
              <a:rPr lang="fa-IR" sz="2800" dirty="0" smtClean="0">
                <a:cs typeface="B Nazanin" panose="00000400000000000000" pitchFamily="2" charset="-78"/>
              </a:rPr>
              <a:t>(به دفعات مکرر و موثر شیرخوردن)</a:t>
            </a:r>
            <a:endParaRPr lang="en-US" sz="3200" dirty="0">
              <a:cs typeface="B Nazanin" panose="00000400000000000000" pitchFamily="2" charset="-78"/>
            </a:endParaRPr>
          </a:p>
        </p:txBody>
      </p:sp>
      <p:grpSp>
        <p:nvGrpSpPr>
          <p:cNvPr id="4" name="Group 3"/>
          <p:cNvGrpSpPr/>
          <p:nvPr/>
        </p:nvGrpSpPr>
        <p:grpSpPr>
          <a:xfrm>
            <a:off x="477982" y="152400"/>
            <a:ext cx="8229600" cy="1142760"/>
            <a:chOff x="0" y="119"/>
            <a:chExt cx="8229600" cy="1142760"/>
          </a:xfrm>
        </p:grpSpPr>
        <p:sp>
          <p:nvSpPr>
            <p:cNvPr id="5" name="Rounded Rectangle 4"/>
            <p:cNvSpPr/>
            <p:nvPr/>
          </p:nvSpPr>
          <p:spPr>
            <a:xfrm>
              <a:off x="0" y="119"/>
              <a:ext cx="8229600" cy="1142760"/>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5785" y="55904"/>
              <a:ext cx="8118030" cy="1031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algn="ctr" defTabSz="1955800">
                <a:lnSpc>
                  <a:spcPct val="90000"/>
                </a:lnSpc>
                <a:spcBef>
                  <a:spcPct val="0"/>
                </a:spcBef>
                <a:spcAft>
                  <a:spcPct val="35000"/>
                </a:spcAft>
              </a:pPr>
              <a:r>
                <a:rPr lang="fa-IR" sz="4400" b="1" dirty="0" smtClean="0">
                  <a:solidFill>
                    <a:prstClr val="white"/>
                  </a:solidFill>
                  <a:effectLst>
                    <a:outerShdw blurRad="38100" dist="38100" dir="2700000" algn="tl">
                      <a:srgbClr val="000000">
                        <a:alpha val="43137"/>
                      </a:srgbClr>
                    </a:outerShdw>
                  </a:effectLst>
                  <a:cs typeface="B Nazanin" panose="00000400000000000000" pitchFamily="2" charset="-78"/>
                </a:rPr>
                <a:t>تولید شیرمادر</a:t>
              </a:r>
              <a:endParaRPr lang="en-US" sz="4400" dirty="0">
                <a:solidFill>
                  <a:prstClr val="white"/>
                </a:solidFill>
                <a:effectLst>
                  <a:outerShdw blurRad="38100" dist="38100" dir="2700000" algn="tl">
                    <a:srgbClr val="000000">
                      <a:alpha val="43137"/>
                    </a:srgbClr>
                  </a:outerShdw>
                </a:effectLst>
                <a:cs typeface="B Nazanin" panose="00000400000000000000" pitchFamily="2" charset="-78"/>
              </a:endParaRPr>
            </a:p>
          </p:txBody>
        </p:sp>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98" y="1600200"/>
            <a:ext cx="4400048"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0051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1640" y="1774793"/>
            <a:ext cx="6768752" cy="467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8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ساختمان ظاهری</a:t>
            </a:r>
            <a:endParaRPr lang="fa-IR" dirty="0"/>
          </a:p>
        </p:txBody>
      </p:sp>
      <p:sp>
        <p:nvSpPr>
          <p:cNvPr id="3" name="Content Placeholder 2"/>
          <p:cNvSpPr>
            <a:spLocks noGrp="1"/>
          </p:cNvSpPr>
          <p:nvPr>
            <p:ph idx="1"/>
          </p:nvPr>
        </p:nvSpPr>
        <p:spPr/>
        <p:txBody>
          <a:bodyPr>
            <a:normAutofit fontScale="92500" lnSpcReduction="20000"/>
          </a:bodyPr>
          <a:lstStyle/>
          <a:p>
            <a:pPr lvl="0"/>
            <a:r>
              <a:rPr lang="fa-IR" dirty="0"/>
              <a:t>در ظاهر پستان</a:t>
            </a:r>
            <a:r>
              <a:rPr lang="fa-IR" b="1" dirty="0"/>
              <a:t> آرئول</a:t>
            </a:r>
            <a:r>
              <a:rPr lang="fa-IR" dirty="0"/>
              <a:t> را می بینید که منطقه تیره اطراف نوک پستان است.باید شیرخوار </a:t>
            </a:r>
            <a:r>
              <a:rPr lang="fa-IR" dirty="0">
                <a:solidFill>
                  <a:srgbClr val="FF0000"/>
                </a:solidFill>
              </a:rPr>
              <a:t>قسمت زیادی </a:t>
            </a:r>
            <a:r>
              <a:rPr lang="fa-IR" dirty="0" smtClean="0">
                <a:solidFill>
                  <a:srgbClr val="FF0000"/>
                </a:solidFill>
              </a:rPr>
              <a:t>؟؟؟از </a:t>
            </a:r>
            <a:r>
              <a:rPr lang="fa-IR" dirty="0">
                <a:solidFill>
                  <a:srgbClr val="FF0000"/>
                </a:solidFill>
              </a:rPr>
              <a:t>آرئول </a:t>
            </a:r>
            <a:r>
              <a:rPr lang="fa-IR" dirty="0"/>
              <a:t>را به دهان ببرد تا بتواند خوب شیربخورد</a:t>
            </a:r>
            <a:r>
              <a:rPr lang="fa-IR" dirty="0" smtClean="0"/>
              <a:t>.</a:t>
            </a:r>
          </a:p>
          <a:p>
            <a:pPr lvl="0"/>
            <a:endParaRPr lang="en-US" dirty="0"/>
          </a:p>
          <a:p>
            <a:r>
              <a:rPr lang="fa-IR" dirty="0"/>
              <a:t>روی آرئول </a:t>
            </a:r>
            <a:r>
              <a:rPr lang="fa-IR"/>
              <a:t>غدد </a:t>
            </a:r>
            <a:r>
              <a:rPr lang="fa-IR" smtClean="0"/>
              <a:t>مونتگومری </a:t>
            </a:r>
            <a:r>
              <a:rPr lang="fa-IR" dirty="0"/>
              <a:t>قراردارند که مايع چربي را ترشح می کنند که پوست را سالم نگه مي دارد</a:t>
            </a:r>
            <a:r>
              <a:rPr lang="fa-IR" dirty="0" smtClean="0"/>
              <a:t>.</a:t>
            </a:r>
          </a:p>
          <a:p>
            <a:r>
              <a:rPr lang="fa-IR" dirty="0" smtClean="0"/>
              <a:t> </a:t>
            </a:r>
          </a:p>
          <a:p>
            <a:r>
              <a:rPr lang="fa-IR" dirty="0" smtClean="0"/>
              <a:t>غدد </a:t>
            </a:r>
            <a:r>
              <a:rPr lang="fa-IR" dirty="0"/>
              <a:t>مونتگمري همچنین منبع بوی خاصی است که به شیرخوار کمک می کند تا پستان مادر را شناسایی کند.</a:t>
            </a:r>
            <a:endParaRPr lang="en-US" dirty="0"/>
          </a:p>
        </p:txBody>
      </p:sp>
    </p:spTree>
    <p:extLst>
      <p:ext uri="{BB962C8B-B14F-4D97-AF65-F5344CB8AC3E}">
        <p14:creationId xmlns:p14="http://schemas.microsoft.com/office/powerpoint/2010/main" val="103335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درون</a:t>
            </a:r>
            <a:endParaRPr lang="fa-IR" dirty="0"/>
          </a:p>
        </p:txBody>
      </p:sp>
      <p:sp>
        <p:nvSpPr>
          <p:cNvPr id="3" name="Content Placeholder 2"/>
          <p:cNvSpPr>
            <a:spLocks noGrp="1"/>
          </p:cNvSpPr>
          <p:nvPr>
            <p:ph idx="1"/>
          </p:nvPr>
        </p:nvSpPr>
        <p:spPr/>
        <p:txBody>
          <a:bodyPr>
            <a:normAutofit fontScale="85000" lnSpcReduction="10000"/>
          </a:bodyPr>
          <a:lstStyle/>
          <a:p>
            <a:pPr lvl="0"/>
            <a:r>
              <a:rPr lang="fa-IR" dirty="0"/>
              <a:t>درون پستان قسمت هاي زير ديده مي شود:</a:t>
            </a:r>
            <a:endParaRPr lang="en-US" dirty="0"/>
          </a:p>
          <a:p>
            <a:r>
              <a:rPr lang="fa-IR" dirty="0"/>
              <a:t>- چربی و</a:t>
            </a:r>
            <a:r>
              <a:rPr lang="fa-IR" b="1" dirty="0"/>
              <a:t>بافت نگهدارنده </a:t>
            </a:r>
            <a:r>
              <a:rPr lang="fa-IR" dirty="0"/>
              <a:t>که به پستان شکل و حجم می دهد.</a:t>
            </a:r>
            <a:endParaRPr lang="en-US" dirty="0"/>
          </a:p>
          <a:p>
            <a:r>
              <a:rPr lang="fa-IR" dirty="0"/>
              <a:t>- </a:t>
            </a:r>
            <a:r>
              <a:rPr lang="fa-IR" b="1" dirty="0"/>
              <a:t>اعصاب</a:t>
            </a:r>
            <a:r>
              <a:rPr lang="fa-IR" dirty="0"/>
              <a:t> که پیام ها را از پستان به مغز منتقل می کنند تا هورمون های مؤثر در شیردهی آزاد شوند.</a:t>
            </a:r>
            <a:endParaRPr lang="en-US" dirty="0"/>
          </a:p>
          <a:p>
            <a:r>
              <a:rPr lang="fa-IR" dirty="0"/>
              <a:t>- کیسه های کوچک مولد شیر یا</a:t>
            </a:r>
            <a:r>
              <a:rPr lang="fa-IR" b="1" dirty="0"/>
              <a:t> آلوئول ها </a:t>
            </a:r>
            <a:r>
              <a:rPr lang="fa-IR" dirty="0"/>
              <a:t>که شیررا تولید می کنند.</a:t>
            </a:r>
            <a:endParaRPr lang="en-US" dirty="0"/>
          </a:p>
          <a:p>
            <a:r>
              <a:rPr lang="fa-IR" dirty="0"/>
              <a:t>- </a:t>
            </a:r>
            <a:r>
              <a:rPr lang="fa-IR" b="1" dirty="0"/>
              <a:t>مجاری شیر</a:t>
            </a:r>
            <a:r>
              <a:rPr lang="fa-IR" dirty="0"/>
              <a:t> که شیررابه </a:t>
            </a:r>
            <a:r>
              <a:rPr lang="fa-IR" b="1" dirty="0"/>
              <a:t>نوک پستان </a:t>
            </a:r>
            <a:r>
              <a:rPr lang="fa-IR" dirty="0"/>
              <a:t>منتقل می کنند. شیرخواربايد </a:t>
            </a:r>
            <a:r>
              <a:rPr lang="fa-IR" b="1" dirty="0"/>
              <a:t>آرئول پستان رابخوبي در دهان گرفته </a:t>
            </a:r>
            <a:r>
              <a:rPr lang="fa-IR" dirty="0"/>
              <a:t>باشد تا بتواند مجاري شير را كه در زير آن قرار دارند ، بفشارد و بطور مؤثر شیررا برداشت نماید.</a:t>
            </a:r>
            <a:endParaRPr lang="en-US" dirty="0"/>
          </a:p>
        </p:txBody>
      </p:sp>
    </p:spTree>
    <p:extLst>
      <p:ext uri="{BB962C8B-B14F-4D97-AF65-F5344CB8AC3E}">
        <p14:creationId xmlns:p14="http://schemas.microsoft.com/office/powerpoint/2010/main" val="18997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ساختمان</a:t>
            </a:r>
            <a:endParaRPr lang="fa-IR" dirty="0"/>
          </a:p>
        </p:txBody>
      </p:sp>
      <p:sp>
        <p:nvSpPr>
          <p:cNvPr id="3" name="Content Placeholder 2"/>
          <p:cNvSpPr>
            <a:spLocks noGrp="1"/>
          </p:cNvSpPr>
          <p:nvPr>
            <p:ph idx="1"/>
          </p:nvPr>
        </p:nvSpPr>
        <p:spPr/>
        <p:txBody>
          <a:bodyPr>
            <a:normAutofit fontScale="92500" lnSpcReduction="20000"/>
          </a:bodyPr>
          <a:lstStyle/>
          <a:p>
            <a:pPr lvl="0"/>
            <a:r>
              <a:rPr lang="fa-IR" dirty="0"/>
              <a:t>در اطراف آلوئول ها عضلات کوچکی قرار دارند که منقبض می شوند تا شیررا به داخل مجاری برانند. همچنین شبکه عروقی در اطراف آلوئول ها وجود دارد که مواد غذایی را به سلول های مولد شیرمی رسانند.</a:t>
            </a:r>
            <a:endParaRPr lang="en-US" dirty="0"/>
          </a:p>
          <a:p>
            <a:pPr lvl="0"/>
            <a:r>
              <a:rPr lang="fa-IR" dirty="0"/>
              <a:t>باید مادر را مطمئن كرد که </a:t>
            </a:r>
            <a:r>
              <a:rPr lang="fa-IR" b="1" dirty="0"/>
              <a:t>اندازه و شکل پستان </a:t>
            </a:r>
            <a:r>
              <a:rPr lang="fa-IR" dirty="0"/>
              <a:t>های خانم ها متفاوت است و مقدار شیری که تولید می شود به اندازه* پستان ارتباطی ندارد. </a:t>
            </a:r>
            <a:endParaRPr lang="fa-IR" dirty="0" smtClean="0"/>
          </a:p>
          <a:p>
            <a:pPr lvl="0"/>
            <a:r>
              <a:rPr lang="fa-IR" dirty="0" smtClean="0"/>
              <a:t>به </a:t>
            </a:r>
            <a:r>
              <a:rPr lang="fa-IR" dirty="0"/>
              <a:t>هرمادری بايد گفته شود که پستان هایش برای </a:t>
            </a:r>
            <a:r>
              <a:rPr lang="fa-IR" b="1" dirty="0"/>
              <a:t>تولید شیر مناسب </a:t>
            </a:r>
            <a:r>
              <a:rPr lang="fa-IR" dirty="0"/>
              <a:t>هستند و از كلمات </a:t>
            </a:r>
            <a:r>
              <a:rPr lang="fa-IR" b="1" dirty="0"/>
              <a:t>نگران</a:t>
            </a:r>
            <a:r>
              <a:rPr lang="fa-IR" dirty="0"/>
              <a:t> كننده مثل "مشكل" نبايد استفاده كرد.</a:t>
            </a:r>
            <a:endParaRPr lang="en-US" dirty="0"/>
          </a:p>
          <a:p>
            <a:endParaRPr lang="fa-IR" dirty="0"/>
          </a:p>
        </p:txBody>
      </p:sp>
    </p:spTree>
    <p:extLst>
      <p:ext uri="{BB962C8B-B14F-4D97-AF65-F5344CB8AC3E}">
        <p14:creationId xmlns:p14="http://schemas.microsoft.com/office/powerpoint/2010/main" val="3331636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568</TotalTime>
  <Words>2273</Words>
  <Application>Microsoft Office PowerPoint</Application>
  <PresentationFormat>On-screen Show (4:3)</PresentationFormat>
  <Paragraphs>182</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بنام الله جل جلاله</vt:lpstr>
      <vt:lpstr>چگونگي انتقال شير از پستان به شيرخوار </vt:lpstr>
      <vt:lpstr>اهداف جلسه</vt:lpstr>
      <vt:lpstr>موفقیت تغذیه ازپستان</vt:lpstr>
      <vt:lpstr>PowerPoint Presentation</vt:lpstr>
      <vt:lpstr>PowerPoint Presentation</vt:lpstr>
      <vt:lpstr>ساختمان ظاهری</vt:lpstr>
      <vt:lpstr>درون</vt:lpstr>
      <vt:lpstr>ساختمان</vt:lpstr>
      <vt:lpstr>PowerPoint Presentation</vt:lpstr>
      <vt:lpstr>چگونگی تولیدشیر درپستان</vt:lpstr>
      <vt:lpstr>PowerPoint Presentation</vt:lpstr>
      <vt:lpstr>پرولاكتين</vt:lpstr>
      <vt:lpstr>اکسی توسین</vt:lpstr>
      <vt:lpstr>علائم رفلکس جهش شیر   بعد از زایمان</vt:lpstr>
      <vt:lpstr>تحریک رفلکس جهش شیر</vt:lpstr>
      <vt:lpstr>PowerPoint Presentation</vt:lpstr>
      <vt:lpstr>مهاررفلکس</vt:lpstr>
      <vt:lpstr>FIL</vt:lpstr>
      <vt:lpstr>پیشگیری از مهار عکس العمل تولید شیر و جلوگیری از کاهش تولید شیرمادر</vt:lpstr>
      <vt:lpstr>نقش شیرخواردربرداشت شیر</vt:lpstr>
      <vt:lpstr>خوب گرفتن پستان</vt:lpstr>
      <vt:lpstr>PowerPoint Presentation</vt:lpstr>
      <vt:lpstr>خوب نگرفتن</vt:lpstr>
      <vt:lpstr>تشخیص خوب وبدگرفتن پستان</vt:lpstr>
      <vt:lpstr>-Latch-Attachmentپستان به دهان بردن</vt:lpstr>
      <vt:lpstr>PowerPoint Presentation</vt:lpstr>
      <vt:lpstr>PowerPoint Presentation</vt:lpstr>
      <vt:lpstr>نشانه های خوب گرفتن</vt:lpstr>
      <vt:lpstr>نشانه های خوب نگرفتن پستان</vt:lpstr>
      <vt:lpstr>رفلکس ها</vt:lpstr>
      <vt:lpstr>کمک بیشتر</vt:lpstr>
      <vt:lpstr>مکیدن موثر</vt:lpstr>
      <vt:lpstr>مکیدن ناموثر</vt:lpstr>
      <vt:lpstr>عوارض گول زنک و...</vt:lpstr>
      <vt:lpstr>راه افزایش شیر</vt:lpstr>
      <vt:lpstr>مراقبت ازپستان</vt:lpstr>
      <vt:lpstr>مراقبت پستان مادری که شیرنمی دهد</vt:lpstr>
      <vt:lpstr>PowerPoint Presentation</vt:lpstr>
      <vt:lpstr>PowerPoint Presentation</vt:lpstr>
      <vt:lpstr>کنترل آگاهی</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چگونگي انتقال شير از پستان به شيرخوار </dc:title>
  <dc:creator>Farivar</dc:creator>
  <cp:lastModifiedBy>maryam rafee</cp:lastModifiedBy>
  <cp:revision>31</cp:revision>
  <dcterms:created xsi:type="dcterms:W3CDTF">2017-10-15T17:59:25Z</dcterms:created>
  <dcterms:modified xsi:type="dcterms:W3CDTF">2019-06-09T03:04:03Z</dcterms:modified>
</cp:coreProperties>
</file>