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5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11/24/2019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11/24/2019</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11/24/2019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حمایت از تغذیه با شیر مادر در مشکلات پزشکی</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373914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درمان کولیت الرژیک</a:t>
            </a:r>
            <a:endParaRPr lang="en-US" dirty="0"/>
          </a:p>
        </p:txBody>
      </p:sp>
      <p:sp>
        <p:nvSpPr>
          <p:cNvPr id="3" name="Content Placeholder 2"/>
          <p:cNvSpPr>
            <a:spLocks noGrp="1"/>
          </p:cNvSpPr>
          <p:nvPr>
            <p:ph idx="1"/>
          </p:nvPr>
        </p:nvSpPr>
        <p:spPr/>
        <p:txBody>
          <a:bodyPr/>
          <a:lstStyle/>
          <a:p>
            <a:pPr algn="r" rtl="1"/>
            <a:r>
              <a:rPr lang="fa-IR" dirty="0" smtClean="0"/>
              <a:t>حذف تدریجی ماده الرژیک از رژیم غذایی مادر </a:t>
            </a:r>
          </a:p>
          <a:p>
            <a:pPr algn="r" rtl="1"/>
            <a:endParaRPr lang="fa-IR" dirty="0"/>
          </a:p>
          <a:p>
            <a:pPr algn="r" rtl="1"/>
            <a:r>
              <a:rPr lang="fa-IR" dirty="0" smtClean="0"/>
              <a:t>مثلا هر 3 روز یک ماده غذایی از رژیم مادر حذف شود</a:t>
            </a:r>
          </a:p>
          <a:p>
            <a:pPr algn="r" rtl="1"/>
            <a:endParaRPr lang="fa-IR" dirty="0"/>
          </a:p>
          <a:p>
            <a:pPr algn="r" rtl="1"/>
            <a:r>
              <a:rPr lang="fa-IR" dirty="0" smtClean="0"/>
              <a:t>ابتدا شیر گاو حذف شود  سپس لبنیات و باید 3-4 هفته صبر کرد تا نتایج مشخص شود ولی اغلب ظرف 3-4 روز نتیجه مطلوب حاصل می شود</a:t>
            </a:r>
            <a:endParaRPr lang="en-US" dirty="0"/>
          </a:p>
        </p:txBody>
      </p:sp>
    </p:spTree>
    <p:extLst>
      <p:ext uri="{BB962C8B-B14F-4D97-AF65-F5344CB8AC3E}">
        <p14:creationId xmlns:p14="http://schemas.microsoft.com/office/powerpoint/2010/main" val="1711864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ریفلاکس گاستروازوفاژیال</a:t>
            </a:r>
            <a:endParaRPr lang="en-US" dirty="0"/>
          </a:p>
        </p:txBody>
      </p:sp>
      <p:sp>
        <p:nvSpPr>
          <p:cNvPr id="3" name="Content Placeholder 2"/>
          <p:cNvSpPr>
            <a:spLocks noGrp="1"/>
          </p:cNvSpPr>
          <p:nvPr>
            <p:ph idx="1"/>
          </p:nvPr>
        </p:nvSpPr>
        <p:spPr/>
        <p:txBody>
          <a:bodyPr/>
          <a:lstStyle/>
          <a:p>
            <a:r>
              <a:rPr lang="fa-IR" dirty="0" smtClean="0"/>
              <a:t>عبارت است از برگشت شیر خورده شده از معده شیرخوار به دهان</a:t>
            </a:r>
          </a:p>
          <a:p>
            <a:endParaRPr lang="fa-IR" dirty="0"/>
          </a:p>
          <a:p>
            <a:r>
              <a:rPr lang="fa-IR" dirty="0" smtClean="0"/>
              <a:t>معمولا یک عمل فیزیولوژیک و بدون علامت است مگر اینکه باعث سرفه یا کاهش وزن شود که در این صورت باید به دنبال علل آن بگردیم.</a:t>
            </a:r>
          </a:p>
          <a:p>
            <a:endParaRPr lang="fa-IR" dirty="0"/>
          </a:p>
          <a:p>
            <a:r>
              <a:rPr lang="fa-IR" dirty="0" smtClean="0"/>
              <a:t>در سنین بالاتر منجر به احساس مزه ترش یا تلخ دهان و استفراغ میشود.</a:t>
            </a:r>
          </a:p>
          <a:p>
            <a:endParaRPr lang="fa-IR" dirty="0"/>
          </a:p>
          <a:p>
            <a:r>
              <a:rPr lang="fa-IR" dirty="0" smtClean="0"/>
              <a:t>گاهی بعلت ایجاد ازوفاژیت شدید می تواند آنمی ایجاد نماید</a:t>
            </a:r>
          </a:p>
          <a:p>
            <a:endParaRPr lang="en-US" dirty="0"/>
          </a:p>
        </p:txBody>
      </p:sp>
    </p:spTree>
    <p:extLst>
      <p:ext uri="{BB962C8B-B14F-4D97-AF65-F5344CB8AC3E}">
        <p14:creationId xmlns:p14="http://schemas.microsoft.com/office/powerpoint/2010/main" val="4267085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درمان ریفلاکس</a:t>
            </a:r>
            <a:endParaRPr lang="en-US" dirty="0"/>
          </a:p>
        </p:txBody>
      </p:sp>
      <p:sp>
        <p:nvSpPr>
          <p:cNvPr id="3" name="Content Placeholder 2"/>
          <p:cNvSpPr>
            <a:spLocks noGrp="1"/>
          </p:cNvSpPr>
          <p:nvPr>
            <p:ph idx="1"/>
          </p:nvPr>
        </p:nvSpPr>
        <p:spPr/>
        <p:txBody>
          <a:bodyPr/>
          <a:lstStyle/>
          <a:p>
            <a:pPr algn="r" rtl="1"/>
            <a:endParaRPr lang="fa-IR" dirty="0" smtClean="0"/>
          </a:p>
          <a:p>
            <a:pPr algn="r" rtl="1"/>
            <a:endParaRPr lang="fa-IR" dirty="0"/>
          </a:p>
          <a:p>
            <a:pPr algn="r" rtl="1"/>
            <a:r>
              <a:rPr lang="fa-IR" dirty="0" smtClean="0"/>
              <a:t>درمان ریفلاکس عبارت است از دادن حجم کمتر شیر به نوزاد در دفعات بیشتر </a:t>
            </a:r>
          </a:p>
          <a:p>
            <a:pPr algn="r" rtl="1"/>
            <a:endParaRPr lang="fa-IR" dirty="0"/>
          </a:p>
          <a:p>
            <a:pPr algn="r" rtl="1"/>
            <a:endParaRPr lang="fa-IR" dirty="0" smtClean="0"/>
          </a:p>
          <a:p>
            <a:pPr algn="r" rtl="1"/>
            <a:r>
              <a:rPr lang="fa-IR" dirty="0" smtClean="0"/>
              <a:t>  دادن پوزیشن نیمه نشسته به پشت به نوزاد یا شیرخوار</a:t>
            </a:r>
          </a:p>
          <a:p>
            <a:pPr algn="r" rtl="1"/>
            <a:endParaRPr lang="fa-IR" dirty="0" smtClean="0"/>
          </a:p>
          <a:p>
            <a:pPr algn="r" rtl="1"/>
            <a:endParaRPr lang="fa-IR" dirty="0"/>
          </a:p>
          <a:p>
            <a:pPr algn="r" rtl="1"/>
            <a:endParaRPr lang="fa-IR" dirty="0" smtClean="0"/>
          </a:p>
          <a:p>
            <a:pPr algn="r" rtl="1"/>
            <a:endParaRPr lang="fa-IR" dirty="0"/>
          </a:p>
          <a:p>
            <a:pPr algn="r" rtl="1"/>
            <a:endParaRPr lang="en-US" dirty="0"/>
          </a:p>
        </p:txBody>
      </p:sp>
    </p:spTree>
    <p:extLst>
      <p:ext uri="{BB962C8B-B14F-4D97-AF65-F5344CB8AC3E}">
        <p14:creationId xmlns:p14="http://schemas.microsoft.com/office/powerpoint/2010/main" val="2961791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ارتباط قولنج شیرخواران با شیر مادر</a:t>
            </a:r>
            <a:endParaRPr lang="en-US" dirty="0"/>
          </a:p>
        </p:txBody>
      </p:sp>
      <p:sp>
        <p:nvSpPr>
          <p:cNvPr id="3" name="Content Placeholder 2"/>
          <p:cNvSpPr>
            <a:spLocks noGrp="1"/>
          </p:cNvSpPr>
          <p:nvPr>
            <p:ph idx="1"/>
          </p:nvPr>
        </p:nvSpPr>
        <p:spPr/>
        <p:txBody>
          <a:bodyPr>
            <a:normAutofit/>
          </a:bodyPr>
          <a:lstStyle/>
          <a:p>
            <a:pPr algn="r" rtl="1"/>
            <a:r>
              <a:rPr lang="fa-IR" sz="2400" dirty="0" smtClean="0"/>
              <a:t>قولنج یا کولیک شیرخواران وضعیتی است که شیرخوار دچار دل درد،جیغ زدن ،زورزدن و سرخ شدن صورت و نفخ می شود که با دفع گاز روده شیرخوار آرام می شود.</a:t>
            </a:r>
          </a:p>
          <a:p>
            <a:pPr algn="r" rtl="1"/>
            <a:endParaRPr lang="fa-IR" sz="2400" dirty="0"/>
          </a:p>
          <a:p>
            <a:pPr algn="r" rtl="1"/>
            <a:r>
              <a:rPr lang="fa-IR" sz="2400" dirty="0" smtClean="0"/>
              <a:t>این حالت در شیرخواران یکماهه تا 5 ماهه شایع است و مشکلات زیادی را برای والدین و شیرخوار به وجود می اورد  </a:t>
            </a:r>
            <a:endParaRPr lang="en-US" sz="2400" dirty="0"/>
          </a:p>
        </p:txBody>
      </p:sp>
    </p:spTree>
    <p:extLst>
      <p:ext uri="{BB962C8B-B14F-4D97-AF65-F5344CB8AC3E}">
        <p14:creationId xmlns:p14="http://schemas.microsoft.com/office/powerpoint/2010/main" val="550148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77334" y="1528355"/>
            <a:ext cx="8596668" cy="4513008"/>
          </a:xfrm>
        </p:spPr>
        <p:txBody>
          <a:bodyPr/>
          <a:lstStyle/>
          <a:p>
            <a:pPr algn="r" rtl="1"/>
            <a:r>
              <a:rPr lang="fa-IR" dirty="0" smtClean="0"/>
              <a:t>کولیک شیرخواران در واقع بیشتر با تغذیه مادر ارتباط دارد.</a:t>
            </a:r>
          </a:p>
          <a:p>
            <a:pPr algn="r" rtl="1"/>
            <a:endParaRPr lang="fa-IR" dirty="0"/>
          </a:p>
          <a:p>
            <a:pPr algn="r" rtl="1"/>
            <a:r>
              <a:rPr lang="fa-IR" dirty="0" smtClean="0"/>
              <a:t>مصرف کافئین و نوشابه های کولایی و شیر گاو کولیک را تحریک می کند</a:t>
            </a:r>
          </a:p>
          <a:p>
            <a:pPr algn="r" rtl="1"/>
            <a:endParaRPr lang="fa-IR" dirty="0"/>
          </a:p>
          <a:p>
            <a:pPr algn="r" rtl="1"/>
            <a:r>
              <a:rPr lang="fa-IR" dirty="0" smtClean="0"/>
              <a:t>با توجه به این که گریه و ناراحتی کودک شدید و غیرقابل تحمل است بعضی والدین آن را ناشی از شیر مادر دانسته ممکن است شیر مادر را قطع کنند و شیر مصنوعی را شروع کنند</a:t>
            </a:r>
          </a:p>
          <a:p>
            <a:pPr algn="r" rtl="1"/>
            <a:endParaRPr lang="fa-IR" dirty="0"/>
          </a:p>
          <a:p>
            <a:pPr algn="r" rtl="1"/>
            <a:r>
              <a:rPr lang="fa-IR" dirty="0" smtClean="0"/>
              <a:t>باید به والدین توصیه کرد شیر</a:t>
            </a:r>
            <a:r>
              <a:rPr lang="en-US" dirty="0" smtClean="0"/>
              <a:t> </a:t>
            </a:r>
            <a:r>
              <a:rPr lang="fa-IR" dirty="0" smtClean="0"/>
              <a:t>مصنوعی استفاده نکنند و تغذیه مادر اصلاح شود.همچنین توجیه والدین در مورد خوشخیم بودن کولیک به کنترل بیماری کمک می کند </a:t>
            </a:r>
            <a:endParaRPr lang="en-US" dirty="0"/>
          </a:p>
        </p:txBody>
      </p:sp>
    </p:spTree>
    <p:extLst>
      <p:ext uri="{BB962C8B-B14F-4D97-AF65-F5344CB8AC3E}">
        <p14:creationId xmlns:p14="http://schemas.microsoft.com/office/powerpoint/2010/main" val="4096908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77334" y="1214847"/>
            <a:ext cx="8596668" cy="4826516"/>
          </a:xfrm>
        </p:spPr>
        <p:txBody>
          <a:bodyPr/>
          <a:lstStyle/>
          <a:p>
            <a:pPr algn="r" rtl="1"/>
            <a:r>
              <a:rPr lang="fa-IR" sz="2800" b="1" dirty="0" smtClean="0"/>
              <a:t>شناخت مشکلات بالینی نوزاد و ارتباط آن با شیرمادر</a:t>
            </a:r>
          </a:p>
          <a:p>
            <a:pPr algn="r" rtl="1"/>
            <a:endParaRPr lang="fa-IR" sz="2800" dirty="0"/>
          </a:p>
          <a:p>
            <a:pPr algn="r" rtl="1"/>
            <a:r>
              <a:rPr lang="fa-IR" sz="2800" b="1" dirty="0" smtClean="0"/>
              <a:t>این مشکلات می توانند شایع یا ناشایع باشند ولی می توانند بعلت باورهای غلط و فرهنگ نادرست بر تغذیه شیرخوار تاثیر بگذارند و شیرخوار به ناحق از شیر مادر محروم شود</a:t>
            </a:r>
          </a:p>
          <a:p>
            <a:pPr algn="r" rtl="1"/>
            <a:endParaRPr lang="fa-IR" sz="2800" b="1" dirty="0"/>
          </a:p>
          <a:p>
            <a:pPr algn="r" rtl="1"/>
            <a:endParaRPr lang="en-US" b="1" dirty="0"/>
          </a:p>
        </p:txBody>
      </p:sp>
    </p:spTree>
    <p:extLst>
      <p:ext uri="{BB962C8B-B14F-4D97-AF65-F5344CB8AC3E}">
        <p14:creationId xmlns:p14="http://schemas.microsoft.com/office/powerpoint/2010/main" val="3097207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زردی نوزادان</a:t>
            </a:r>
            <a:endParaRPr lang="en-US" dirty="0"/>
          </a:p>
        </p:txBody>
      </p:sp>
      <p:sp>
        <p:nvSpPr>
          <p:cNvPr id="3" name="Content Placeholder 2"/>
          <p:cNvSpPr>
            <a:spLocks noGrp="1"/>
          </p:cNvSpPr>
          <p:nvPr>
            <p:ph idx="1"/>
          </p:nvPr>
        </p:nvSpPr>
        <p:spPr>
          <a:xfrm>
            <a:off x="677334" y="2090057"/>
            <a:ext cx="8596668" cy="3951306"/>
          </a:xfrm>
        </p:spPr>
        <p:txBody>
          <a:bodyPr/>
          <a:lstStyle/>
          <a:p>
            <a:pPr marL="0" indent="0" algn="r" rtl="1">
              <a:buNone/>
            </a:pPr>
            <a:r>
              <a:rPr lang="fa-IR" dirty="0" smtClean="0"/>
              <a:t>زردی نوزادان مشکل شایعی است و تعداد زیادی از نوزادان در ابتدای زندگی درگیر آن می شوند.</a:t>
            </a:r>
          </a:p>
          <a:p>
            <a:pPr marL="0" indent="0" algn="r" rtl="1">
              <a:buNone/>
            </a:pPr>
            <a:endParaRPr lang="fa-IR" dirty="0"/>
          </a:p>
          <a:p>
            <a:pPr marL="0" indent="0" algn="r" rtl="1">
              <a:buNone/>
            </a:pPr>
            <a:r>
              <a:rPr lang="fa-IR" dirty="0" smtClean="0"/>
              <a:t>در برخی موارد دریافت ناکافی شیر مادر باعث زردی نوزادان می شود.</a:t>
            </a:r>
          </a:p>
          <a:p>
            <a:pPr marL="0" indent="0" algn="r" rtl="1">
              <a:buNone/>
            </a:pPr>
            <a:endParaRPr lang="fa-IR" dirty="0"/>
          </a:p>
          <a:p>
            <a:pPr marL="0" indent="0" algn="r" rtl="1">
              <a:buNone/>
            </a:pPr>
            <a:r>
              <a:rPr lang="fa-IR" dirty="0" smtClean="0"/>
              <a:t>ابتدا باید علت زردی را دریابیم.اگر نوزاد دفع ادرار کافی دارد یا وزن گیری وی طبق الگوی طبیعی است نباید شیر مصنوعی تجویز شود.</a:t>
            </a:r>
          </a:p>
          <a:p>
            <a:pPr marL="0" indent="0" algn="r" rtl="1">
              <a:buNone/>
            </a:pPr>
            <a:endParaRPr lang="fa-IR" dirty="0"/>
          </a:p>
          <a:p>
            <a:pPr marL="0" indent="0" algn="r" rtl="1">
              <a:buNone/>
            </a:pPr>
            <a:r>
              <a:rPr lang="fa-IR" dirty="0" smtClean="0"/>
              <a:t>اگر علت زردی نوزاد دریافت کم شیر مادر می باشد باید شیر دوشیده شده مادر بعنوان جایگزین به نوزاد داده شود </a:t>
            </a:r>
            <a:endParaRPr lang="en-US" dirty="0"/>
          </a:p>
        </p:txBody>
      </p:sp>
    </p:spTree>
    <p:extLst>
      <p:ext uri="{BB962C8B-B14F-4D97-AF65-F5344CB8AC3E}">
        <p14:creationId xmlns:p14="http://schemas.microsoft.com/office/powerpoint/2010/main" val="17576394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زردی نوزادی</a:t>
            </a:r>
            <a:endParaRPr lang="en-US" dirty="0"/>
          </a:p>
        </p:txBody>
      </p:sp>
      <p:sp>
        <p:nvSpPr>
          <p:cNvPr id="3" name="Content Placeholder 2"/>
          <p:cNvSpPr>
            <a:spLocks noGrp="1"/>
          </p:cNvSpPr>
          <p:nvPr>
            <p:ph idx="1"/>
          </p:nvPr>
        </p:nvSpPr>
        <p:spPr/>
        <p:txBody>
          <a:bodyPr/>
          <a:lstStyle/>
          <a:p>
            <a:pPr algn="r" rtl="1"/>
            <a:r>
              <a:rPr lang="fa-IR" dirty="0" smtClean="0"/>
              <a:t>اگر مادر شیر کافی نداشت می توان از شیر مادران دیگر استفاده نمود.</a:t>
            </a:r>
          </a:p>
          <a:p>
            <a:pPr algn="r" rtl="1"/>
            <a:endParaRPr lang="fa-IR" dirty="0"/>
          </a:p>
          <a:p>
            <a:pPr algn="r" rtl="1"/>
            <a:r>
              <a:rPr lang="fa-IR" dirty="0" smtClean="0"/>
              <a:t>در  غیر این صورت از شیر مصنوعی هیدرولیز شده استفاده می شود</a:t>
            </a:r>
            <a:endParaRPr lang="en-US" dirty="0"/>
          </a:p>
        </p:txBody>
      </p:sp>
    </p:spTree>
    <p:extLst>
      <p:ext uri="{BB962C8B-B14F-4D97-AF65-F5344CB8AC3E}">
        <p14:creationId xmlns:p14="http://schemas.microsoft.com/office/powerpoint/2010/main" val="27869420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نوزاد مبتلا به هیپوگلیسمی</a:t>
            </a:r>
            <a:endParaRPr lang="en-US" dirty="0"/>
          </a:p>
        </p:txBody>
      </p:sp>
      <p:sp>
        <p:nvSpPr>
          <p:cNvPr id="3" name="Content Placeholder 2"/>
          <p:cNvSpPr>
            <a:spLocks noGrp="1"/>
          </p:cNvSpPr>
          <p:nvPr>
            <p:ph idx="1"/>
          </p:nvPr>
        </p:nvSpPr>
        <p:spPr/>
        <p:txBody>
          <a:bodyPr/>
          <a:lstStyle/>
          <a:p>
            <a:pPr algn="r"/>
            <a:r>
              <a:rPr lang="fa-IR" dirty="0" smtClean="0"/>
              <a:t>در این بیماری نیز هدف حفظ تغذیه کافی با شیر مادر است</a:t>
            </a:r>
          </a:p>
          <a:p>
            <a:pPr algn="r"/>
            <a:endParaRPr lang="fa-IR" dirty="0"/>
          </a:p>
          <a:p>
            <a:pPr algn="r"/>
            <a:r>
              <a:rPr lang="fa-IR" dirty="0" smtClean="0"/>
              <a:t>اگر نوزاد بعللی مانند مشکلات دهانی یا عضلانی مکیدن موثر نداشته باشد می توان شیر دوشیده مادر را به نوزاد خوراند </a:t>
            </a:r>
          </a:p>
          <a:p>
            <a:pPr algn="r"/>
            <a:endParaRPr lang="fa-IR" dirty="0"/>
          </a:p>
          <a:p>
            <a:pPr algn="r"/>
            <a:r>
              <a:rPr lang="fa-IR" dirty="0" smtClean="0"/>
              <a:t>در صورت پابرجا بودن هیپوگلیسمی باید سرم دکستروز به نوزاد تزریق و همچنان شیر مادر ادامه یابد</a:t>
            </a:r>
            <a:endParaRPr lang="en-US" dirty="0"/>
          </a:p>
        </p:txBody>
      </p:sp>
    </p:spTree>
    <p:extLst>
      <p:ext uri="{BB962C8B-B14F-4D97-AF65-F5344CB8AC3E}">
        <p14:creationId xmlns:p14="http://schemas.microsoft.com/office/powerpoint/2010/main" val="30989355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نوزادان نزدیک به ترم</a:t>
            </a:r>
            <a:endParaRPr lang="en-US" dirty="0"/>
          </a:p>
        </p:txBody>
      </p:sp>
      <p:sp>
        <p:nvSpPr>
          <p:cNvPr id="3" name="Content Placeholder 2"/>
          <p:cNvSpPr>
            <a:spLocks noGrp="1"/>
          </p:cNvSpPr>
          <p:nvPr>
            <p:ph idx="1"/>
          </p:nvPr>
        </p:nvSpPr>
        <p:spPr/>
        <p:txBody>
          <a:bodyPr>
            <a:normAutofit lnSpcReduction="10000"/>
          </a:bodyPr>
          <a:lstStyle/>
          <a:p>
            <a:pPr algn="r" rtl="1"/>
            <a:r>
              <a:rPr lang="fa-IR" sz="2000" b="1" dirty="0" smtClean="0"/>
              <a:t>  این نوزادان از نظر سنی نارس تلقی می شوند لیکن از نظر تغذیه با شیر مادر منعی نداشته و براحتی می توان انها را با شیر مادر تغذیه کرد</a:t>
            </a:r>
          </a:p>
          <a:p>
            <a:pPr algn="r" rtl="1"/>
            <a:endParaRPr lang="fa-IR" sz="2000" b="1" dirty="0"/>
          </a:p>
          <a:p>
            <a:pPr algn="r" rtl="1"/>
            <a:r>
              <a:rPr lang="fa-IR" sz="2000" b="1" dirty="0" smtClean="0"/>
              <a:t>ممکن است این باور وجود داشته باشد که  برای نوزاد با سن بارداری کمتر از 37 هفته یا با وزن تولد کم شیر مادر کافی نمی باشد و خانواده برای نوزاد درخواست شیر مصنوعی می نماید.لیکن در این موارد شیر مادر براحتی  نیاز نوزاد را تامین  می نماید.</a:t>
            </a:r>
          </a:p>
          <a:p>
            <a:pPr algn="r" rtl="1"/>
            <a:endParaRPr lang="fa-IR" sz="2000" b="1" dirty="0"/>
          </a:p>
          <a:p>
            <a:pPr algn="r" rtl="1"/>
            <a:r>
              <a:rPr lang="fa-IR" sz="2000" b="1" dirty="0" smtClean="0"/>
              <a:t>از مزایای شیر مادر این است که به تناسب سن بارداری (نارس یا رسیده) ترکیبات آن فرق می کند.</a:t>
            </a:r>
          </a:p>
          <a:p>
            <a:pPr algn="r" rtl="1"/>
            <a:endParaRPr lang="fa-IR" sz="2000" b="1" dirty="0" smtClean="0"/>
          </a:p>
        </p:txBody>
      </p:sp>
    </p:spTree>
    <p:extLst>
      <p:ext uri="{BB962C8B-B14F-4D97-AF65-F5344CB8AC3E}">
        <p14:creationId xmlns:p14="http://schemas.microsoft.com/office/powerpoint/2010/main" val="42117479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ارتباط تغذیه مادر با آلرژی نوزاد</a:t>
            </a:r>
            <a:endParaRPr lang="en-US" dirty="0"/>
          </a:p>
        </p:txBody>
      </p:sp>
      <p:sp>
        <p:nvSpPr>
          <p:cNvPr id="3" name="Content Placeholder 2"/>
          <p:cNvSpPr>
            <a:spLocks noGrp="1"/>
          </p:cNvSpPr>
          <p:nvPr>
            <p:ph idx="1"/>
          </p:nvPr>
        </p:nvSpPr>
        <p:spPr/>
        <p:txBody>
          <a:bodyPr/>
          <a:lstStyle/>
          <a:p>
            <a:pPr algn="r" rtl="1"/>
            <a:r>
              <a:rPr lang="fa-IR" dirty="0"/>
              <a:t>در طی دهه های اخیر درمورد گروهی از شیرخوارانی که انحصاراً با شیرمادر تغذیه شده و حال عمومی خوبی داشته اند مدفوع خونی گزارش شده است. این مفهوم تعدادی از عناوین، از کولیت آلرژیک گرفته تا پروکتیت (التهاب رکتوم) خوش خیم ناشی از پروتئین غذایی، پروکتیت ائوزینوفیلیک و پروکتوکولیت ایجاد شده توسط شیرمادر را در بر می گیرد</a:t>
            </a:r>
            <a:r>
              <a:rPr lang="fa-IR" dirty="0" smtClean="0"/>
              <a:t>.</a:t>
            </a:r>
          </a:p>
          <a:p>
            <a:pPr algn="r" rtl="1"/>
            <a:endParaRPr lang="fa-IR" dirty="0"/>
          </a:p>
          <a:p>
            <a:pPr algn="r" rtl="1"/>
            <a:r>
              <a:rPr lang="fa-IR" dirty="0" smtClean="0"/>
              <a:t>شایعترین علامت در نوزادان مبتلا به الرژی غذایی ،اگزما و علایم گوارشی است.</a:t>
            </a:r>
          </a:p>
        </p:txBody>
      </p:sp>
    </p:spTree>
    <p:extLst>
      <p:ext uri="{BB962C8B-B14F-4D97-AF65-F5344CB8AC3E}">
        <p14:creationId xmlns:p14="http://schemas.microsoft.com/office/powerpoint/2010/main" val="2420239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17397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1593669"/>
            <a:ext cx="8596668" cy="4447693"/>
          </a:xfrm>
        </p:spPr>
        <p:txBody>
          <a:bodyPr/>
          <a:lstStyle/>
          <a:p>
            <a:pPr algn="r" rtl="1"/>
            <a:endParaRPr lang="fa-IR" dirty="0" smtClean="0"/>
          </a:p>
          <a:p>
            <a:pPr algn="r" rtl="1"/>
            <a:endParaRPr lang="fa-IR" dirty="0"/>
          </a:p>
          <a:p>
            <a:pPr algn="r" rtl="1"/>
            <a:r>
              <a:rPr lang="fa-IR" dirty="0" smtClean="0"/>
              <a:t>شایعترین علایم گوارشی دفع مدفوع خونی است.</a:t>
            </a:r>
          </a:p>
          <a:p>
            <a:pPr algn="r" rtl="1"/>
            <a:endParaRPr lang="fa-IR" dirty="0"/>
          </a:p>
          <a:p>
            <a:pPr algn="r" rtl="1"/>
            <a:r>
              <a:rPr lang="fa-IR" dirty="0" smtClean="0"/>
              <a:t>دفع خون معمولا متوسط است و کمتر منجر به کمخونی می شود</a:t>
            </a:r>
          </a:p>
          <a:p>
            <a:pPr algn="r" rtl="1"/>
            <a:endParaRPr lang="fa-IR" dirty="0"/>
          </a:p>
          <a:p>
            <a:pPr algn="r" rtl="1"/>
            <a:r>
              <a:rPr lang="fa-IR" dirty="0" smtClean="0"/>
              <a:t>در موارد نادر منجر به استفراغ و نفخ می شود</a:t>
            </a:r>
          </a:p>
          <a:p>
            <a:pPr algn="r" rtl="1"/>
            <a:endParaRPr lang="fa-IR" dirty="0"/>
          </a:p>
          <a:p>
            <a:pPr algn="r" rtl="1"/>
            <a:r>
              <a:rPr lang="fa-IR" dirty="0" smtClean="0"/>
              <a:t>شایعترین مواد آلرژی زا عبارتند از شیر گاو-شکلات-تخم مرغ-گندم-بادام زمینی</a:t>
            </a:r>
          </a:p>
          <a:p>
            <a:pPr algn="r" rtl="1"/>
            <a:endParaRPr lang="fa-IR" dirty="0"/>
          </a:p>
          <a:p>
            <a:pPr algn="r" rtl="1"/>
            <a:endParaRPr lang="en-US" dirty="0"/>
          </a:p>
        </p:txBody>
      </p:sp>
    </p:spTree>
    <p:extLst>
      <p:ext uri="{BB962C8B-B14F-4D97-AF65-F5344CB8AC3E}">
        <p14:creationId xmlns:p14="http://schemas.microsoft.com/office/powerpoint/2010/main" val="369370961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TM02900688[[fn=Facet]]</Template>
  <TotalTime>700</TotalTime>
  <Words>731</Words>
  <Application>Microsoft Office PowerPoint</Application>
  <PresentationFormat>Widescreen</PresentationFormat>
  <Paragraphs>76</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Tahoma</vt:lpstr>
      <vt:lpstr>Trebuchet MS</vt:lpstr>
      <vt:lpstr>Wingdings 3</vt:lpstr>
      <vt:lpstr>Facet</vt:lpstr>
      <vt:lpstr>حمایت از تغذیه با شیر مادر در مشکلات پزشکی</vt:lpstr>
      <vt:lpstr>PowerPoint Presentation</vt:lpstr>
      <vt:lpstr>زردی نوزادان</vt:lpstr>
      <vt:lpstr>زردی نوزادی</vt:lpstr>
      <vt:lpstr>نوزاد مبتلا به هیپوگلیسمی</vt:lpstr>
      <vt:lpstr>نوزادان نزدیک به ترم</vt:lpstr>
      <vt:lpstr>ارتباط تغذیه مادر با آلرژی نوزاد</vt:lpstr>
      <vt:lpstr>PowerPoint Presentation</vt:lpstr>
      <vt:lpstr>PowerPoint Presentation</vt:lpstr>
      <vt:lpstr>درمان کولیت الرژیک</vt:lpstr>
      <vt:lpstr>ریفلاکس گاستروازوفاژیال</vt:lpstr>
      <vt:lpstr>درمان ریفلاکس</vt:lpstr>
      <vt:lpstr>ارتباط قولنج شیرخواران با شیر مادر</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حمایت از تغذیه با شیر مادر در مشکلات پزشکی</dc:title>
  <dc:creator>sadeghinj921@outlook.com</dc:creator>
  <cp:lastModifiedBy>sadeghinj921@outlook.com</cp:lastModifiedBy>
  <cp:revision>13</cp:revision>
  <dcterms:created xsi:type="dcterms:W3CDTF">2019-11-22T07:34:39Z</dcterms:created>
  <dcterms:modified xsi:type="dcterms:W3CDTF">2019-11-24T03:13:53Z</dcterms:modified>
</cp:coreProperties>
</file>