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3" r:id="rId2"/>
    <p:sldId id="256" r:id="rId3"/>
    <p:sldId id="299" r:id="rId4"/>
    <p:sldId id="257" r:id="rId5"/>
    <p:sldId id="297" r:id="rId6"/>
    <p:sldId id="258" r:id="rId7"/>
    <p:sldId id="286" r:id="rId8"/>
    <p:sldId id="259" r:id="rId9"/>
    <p:sldId id="287" r:id="rId10"/>
    <p:sldId id="260" r:id="rId11"/>
    <p:sldId id="288" r:id="rId12"/>
    <p:sldId id="261" r:id="rId13"/>
    <p:sldId id="289" r:id="rId14"/>
    <p:sldId id="262" r:id="rId15"/>
    <p:sldId id="290" r:id="rId16"/>
    <p:sldId id="263" r:id="rId17"/>
    <p:sldId id="265" r:id="rId18"/>
    <p:sldId id="266" r:id="rId19"/>
    <p:sldId id="267" r:id="rId20"/>
    <p:sldId id="268" r:id="rId21"/>
    <p:sldId id="291" r:id="rId22"/>
    <p:sldId id="269" r:id="rId23"/>
    <p:sldId id="292" r:id="rId24"/>
    <p:sldId id="293" r:id="rId25"/>
    <p:sldId id="270" r:id="rId26"/>
    <p:sldId id="294" r:id="rId27"/>
    <p:sldId id="271" r:id="rId28"/>
    <p:sldId id="295" r:id="rId29"/>
    <p:sldId id="272" r:id="rId30"/>
    <p:sldId id="296" r:id="rId31"/>
    <p:sldId id="284"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7D5852-6F02-41EF-A6B9-7404E1DF4ED5}" type="datetimeFigureOut">
              <a:rPr lang="fa-IR" smtClean="0"/>
              <a:t>10/05/1440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C74CA1-DA11-4C97-9353-87E835C969F9}"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7D5852-6F02-41EF-A6B9-7404E1DF4ED5}" type="datetimeFigureOut">
              <a:rPr lang="fa-IR" smtClean="0"/>
              <a:t>10/05/1440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C74CA1-DA11-4C97-9353-87E835C969F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7D5852-6F02-41EF-A6B9-7404E1DF4ED5}" type="datetimeFigureOut">
              <a:rPr lang="fa-IR" smtClean="0"/>
              <a:t>10/05/1440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C74CA1-DA11-4C97-9353-87E835C969F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7D5852-6F02-41EF-A6B9-7404E1DF4ED5}" type="datetimeFigureOut">
              <a:rPr lang="fa-IR" smtClean="0"/>
              <a:t>10/05/1440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C74CA1-DA11-4C97-9353-87E835C969F9}"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C7D5852-6F02-41EF-A6B9-7404E1DF4ED5}" type="datetimeFigureOut">
              <a:rPr lang="fa-IR" smtClean="0"/>
              <a:t>10/05/1440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C74CA1-DA11-4C97-9353-87E835C969F9}"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7D5852-6F02-41EF-A6B9-7404E1DF4ED5}" type="datetimeFigureOut">
              <a:rPr lang="fa-IR" smtClean="0"/>
              <a:t>10/05/1440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C74CA1-DA11-4C97-9353-87E835C969F9}" type="slidenum">
              <a:rPr lang="fa-IR" smtClean="0"/>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7D5852-6F02-41EF-A6B9-7404E1DF4ED5}" type="datetimeFigureOut">
              <a:rPr lang="fa-IR" smtClean="0"/>
              <a:t>10/05/1440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2C74CA1-DA11-4C97-9353-87E835C969F9}"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D5852-6F02-41EF-A6B9-7404E1DF4ED5}" type="datetimeFigureOut">
              <a:rPr lang="fa-IR" smtClean="0"/>
              <a:t>10/05/1440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2C74CA1-DA11-4C97-9353-87E835C969F9}"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D5852-6F02-41EF-A6B9-7404E1DF4ED5}" type="datetimeFigureOut">
              <a:rPr lang="fa-IR" smtClean="0"/>
              <a:t>10/05/1440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2C74CA1-DA11-4C97-9353-87E835C969F9}"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D5852-6F02-41EF-A6B9-7404E1DF4ED5}" type="datetimeFigureOut">
              <a:rPr lang="fa-IR" smtClean="0"/>
              <a:t>10/05/1440</a:t>
            </a:fld>
            <a:endParaRPr lang="fa-I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a-I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2C74CA1-DA11-4C97-9353-87E835C969F9}"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D5852-6F02-41EF-A6B9-7404E1DF4ED5}" type="datetimeFigureOut">
              <a:rPr lang="fa-IR" smtClean="0"/>
              <a:t>10/05/1440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C74CA1-DA11-4C97-9353-87E835C969F9}"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C7D5852-6F02-41EF-A6B9-7404E1DF4ED5}" type="datetimeFigureOut">
              <a:rPr lang="fa-IR" smtClean="0"/>
              <a:t>10/05/1440</a:t>
            </a:fld>
            <a:endParaRPr lang="fa-I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a-I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2C74CA1-DA11-4C97-9353-87E835C969F9}"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بنام الله جل جلاله</a:t>
            </a:r>
            <a:endParaRPr lang="fa-IR" dirty="0"/>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1179879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چه آموزشی ؟</a:t>
            </a:r>
            <a:endParaRPr lang="fa-IR" dirty="0">
              <a:cs typeface="B Titr" panose="00000700000000000000" pitchFamily="2" charset="-78"/>
            </a:endParaRPr>
          </a:p>
        </p:txBody>
      </p:sp>
      <p:sp>
        <p:nvSpPr>
          <p:cNvPr id="3" name="Content Placeholder 2"/>
          <p:cNvSpPr>
            <a:spLocks noGrp="1"/>
          </p:cNvSpPr>
          <p:nvPr>
            <p:ph idx="1"/>
          </p:nvPr>
        </p:nvSpPr>
        <p:spPr>
          <a:xfrm>
            <a:off x="683568" y="1052736"/>
            <a:ext cx="7520940" cy="3816424"/>
          </a:xfrm>
        </p:spPr>
        <p:txBody>
          <a:bodyPr>
            <a:noAutofit/>
          </a:bodyPr>
          <a:lstStyle/>
          <a:p>
            <a:pPr lvl="0" algn="just"/>
            <a:r>
              <a:rPr lang="fa-IR" sz="2800" dirty="0" smtClean="0">
                <a:cs typeface="B Nazanin" panose="00000400000000000000" pitchFamily="2" charset="-78"/>
              </a:rPr>
              <a:t>اگر کارکنان در بیمارستانی کار می  کرده اند که روشهای دوستدار کودک را بکار نمی گرفته اند دراینجا نیاز به آموزش این روشها دارند.</a:t>
            </a:r>
            <a:endParaRPr lang="en-US" sz="2800" dirty="0" smtClean="0">
              <a:cs typeface="B Nazanin" panose="00000400000000000000" pitchFamily="2" charset="-78"/>
            </a:endParaRPr>
          </a:p>
          <a:p>
            <a:pPr algn="just"/>
            <a:r>
              <a:rPr lang="fa-IR" sz="2800" dirty="0" smtClean="0">
                <a:cs typeface="B Nazanin" panose="00000400000000000000" pitchFamily="2" charset="-78"/>
              </a:rPr>
              <a:t>کارکنان آگاه همراه یکدیگر می توانند تغییرات ضروری را ایجاد کنند، </a:t>
            </a:r>
          </a:p>
          <a:p>
            <a:pPr algn="just"/>
            <a:r>
              <a:rPr lang="fa-IR" sz="2800" dirty="0" smtClean="0">
                <a:cs typeface="B Nazanin" panose="00000400000000000000" pitchFamily="2" charset="-78"/>
              </a:rPr>
              <a:t>روشهای غیرحامی را حذف کنند و روشهای دوستدار کودک را برای کمک و همیاری با مادران وکودکان برای تغذیه با شیرمادر توسعه دهند.</a:t>
            </a:r>
            <a:endParaRPr lang="fa-IR" sz="2800" dirty="0">
              <a:cs typeface="B Nazanin" panose="00000400000000000000" pitchFamily="2" charset="-78"/>
            </a:endParaRPr>
          </a:p>
        </p:txBody>
      </p:sp>
    </p:spTree>
    <p:extLst>
      <p:ext uri="{BB962C8B-B14F-4D97-AF65-F5344CB8AC3E}">
        <p14:creationId xmlns:p14="http://schemas.microsoft.com/office/powerpoint/2010/main" val="130830174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pPr algn="ctr"/>
            <a:r>
              <a:rPr lang="fa-IR" sz="4400" dirty="0" smtClean="0">
                <a:solidFill>
                  <a:srgbClr val="0070C0"/>
                </a:solidFill>
                <a:cs typeface="B Titr" panose="00000700000000000000" pitchFamily="2" charset="-78"/>
              </a:rPr>
              <a:t>اقدام 3</a:t>
            </a:r>
            <a:endParaRPr lang="fa-IR" sz="4400"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3840540"/>
          </a:xfrm>
        </p:spPr>
        <p:txBody>
          <a:bodyPr>
            <a:noAutofit/>
          </a:bodyPr>
          <a:lstStyle/>
          <a:p>
            <a:pPr marL="273050" lvl="0" indent="-273050" algn="just" fontAlgn="base">
              <a:spcBef>
                <a:spcPct val="20000"/>
              </a:spcBef>
              <a:spcAft>
                <a:spcPct val="0"/>
              </a:spcAft>
              <a:buClr>
                <a:srgbClr val="D16349"/>
              </a:buClr>
              <a:buSzPct val="85000"/>
            </a:pPr>
            <a:r>
              <a:rPr lang="fa-IR" altLang="fa-IR" sz="6000" b="0" dirty="0">
                <a:solidFill>
                  <a:prstClr val="black"/>
                </a:solidFill>
                <a:latin typeface="Georgia"/>
                <a:cs typeface="Times New Roman"/>
              </a:rPr>
              <a:t>مادران باردار رادر زمینه مزایای تغذیه با شیر مادر وچگونگی شیر دهی آموزش دهند.</a:t>
            </a:r>
            <a:endParaRPr lang="en-US" altLang="fa-IR" sz="6000" b="0" dirty="0">
              <a:solidFill>
                <a:prstClr val="black"/>
              </a:solidFill>
              <a:latin typeface="Georgia"/>
              <a:cs typeface="Times New Roman"/>
            </a:endParaRPr>
          </a:p>
          <a:p>
            <a:pPr marL="273050" lvl="0" indent="-273050" algn="just" fontAlgn="base">
              <a:spcBef>
                <a:spcPct val="20000"/>
              </a:spcBef>
              <a:spcAft>
                <a:spcPct val="0"/>
              </a:spcAft>
              <a:buClr>
                <a:srgbClr val="D16349"/>
              </a:buClr>
              <a:buSzPct val="85000"/>
            </a:pPr>
            <a:endParaRPr lang="fa-IR" altLang="fa-IR" sz="6000" b="0" dirty="0">
              <a:solidFill>
                <a:prstClr val="black"/>
              </a:solidFill>
              <a:latin typeface="Georgia"/>
              <a:cs typeface="Times New Roman"/>
            </a:endParaRPr>
          </a:p>
        </p:txBody>
      </p:sp>
    </p:spTree>
    <p:extLst>
      <p:ext uri="{BB962C8B-B14F-4D97-AF65-F5344CB8AC3E}">
        <p14:creationId xmlns:p14="http://schemas.microsoft.com/office/powerpoint/2010/main" val="1849081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520940" cy="548640"/>
          </a:xfrm>
        </p:spPr>
        <p:txBody>
          <a:bodyPr/>
          <a:lstStyle/>
          <a:p>
            <a:pPr algn="r"/>
            <a:r>
              <a:rPr lang="fa-IR" dirty="0" smtClean="0">
                <a:cs typeface="B Titr" panose="00000700000000000000" pitchFamily="2" charset="-78"/>
              </a:rPr>
              <a:t>زنان باردار :</a:t>
            </a:r>
            <a:endParaRPr lang="fa-IR" dirty="0">
              <a:cs typeface="B Titr" panose="00000700000000000000" pitchFamily="2" charset="-78"/>
            </a:endParaRPr>
          </a:p>
        </p:txBody>
      </p:sp>
      <p:sp>
        <p:nvSpPr>
          <p:cNvPr id="3" name="Content Placeholder 2"/>
          <p:cNvSpPr>
            <a:spLocks noGrp="1"/>
          </p:cNvSpPr>
          <p:nvPr>
            <p:ph idx="1"/>
          </p:nvPr>
        </p:nvSpPr>
        <p:spPr>
          <a:xfrm>
            <a:off x="755576" y="1052736"/>
            <a:ext cx="7520940" cy="3960440"/>
          </a:xfrm>
        </p:spPr>
        <p:txBody>
          <a:bodyPr>
            <a:noAutofit/>
          </a:bodyPr>
          <a:lstStyle/>
          <a:p>
            <a:pPr algn="just"/>
            <a:r>
              <a:rPr lang="fa-IR" sz="3200" dirty="0">
                <a:cs typeface="B Nazanin" panose="00000400000000000000" pitchFamily="2" charset="-78"/>
              </a:rPr>
              <a:t>زنان باردار به کسب اطلاعات صحیح نیاز دارند بطوریکه محصولات تجاری مثل شیرمصنوعی را ترويج ننمایند. این اطلاعات باید مناسب زنان خاص و ویژه </a:t>
            </a:r>
            <a:r>
              <a:rPr lang="fa-IR" sz="3200" dirty="0" smtClean="0">
                <a:cs typeface="B Nazanin" panose="00000400000000000000" pitchFamily="2" charset="-78"/>
              </a:rPr>
              <a:t>  </a:t>
            </a:r>
            <a:r>
              <a:rPr lang="fa-IR" sz="3200" dirty="0">
                <a:cs typeface="B Nazanin" panose="00000400000000000000" pitchFamily="2" charset="-78"/>
              </a:rPr>
              <a:t>باشد</a:t>
            </a:r>
            <a:r>
              <a:rPr lang="fa-IR" sz="3200" dirty="0" smtClean="0">
                <a:cs typeface="B Nazanin" panose="00000400000000000000" pitchFamily="2" charset="-78"/>
              </a:rPr>
              <a:t>.</a:t>
            </a:r>
          </a:p>
          <a:p>
            <a:pPr algn="just"/>
            <a:r>
              <a:rPr lang="fa-IR" sz="3200" dirty="0" smtClean="0">
                <a:cs typeface="B Nazanin" panose="00000400000000000000" pitchFamily="2" charset="-78"/>
              </a:rPr>
              <a:t> </a:t>
            </a:r>
            <a:r>
              <a:rPr lang="fa-IR" sz="3200" dirty="0">
                <a:cs typeface="B Nazanin" panose="00000400000000000000" pitchFamily="2" charset="-78"/>
              </a:rPr>
              <a:t>اگر زنان باردار این اطلاعات را با کارکنان آگاه و آموزش دیده بحث نکنند، ممکن است براساس اطلاعات نادرست تصمیم بگیرند</a:t>
            </a:r>
          </a:p>
        </p:txBody>
      </p:sp>
    </p:spTree>
    <p:extLst>
      <p:ext uri="{BB962C8B-B14F-4D97-AF65-F5344CB8AC3E}">
        <p14:creationId xmlns:p14="http://schemas.microsoft.com/office/powerpoint/2010/main" val="2413058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pPr algn="ctr"/>
            <a:r>
              <a:rPr lang="fa-IR" sz="4400" dirty="0" smtClean="0">
                <a:solidFill>
                  <a:srgbClr val="0070C0"/>
                </a:solidFill>
                <a:cs typeface="B Titr" panose="00000700000000000000" pitchFamily="2" charset="-78"/>
              </a:rPr>
              <a:t>اقدام 4</a:t>
            </a:r>
            <a:endParaRPr lang="fa-IR" sz="4400"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3840540"/>
          </a:xfrm>
        </p:spPr>
        <p:txBody>
          <a:bodyPr>
            <a:noAutofit/>
          </a:bodyPr>
          <a:lstStyle/>
          <a:p>
            <a:pPr marL="273050" lvl="0" indent="-273050" algn="just" fontAlgn="base">
              <a:spcBef>
                <a:spcPct val="20000"/>
              </a:spcBef>
              <a:spcAft>
                <a:spcPct val="0"/>
              </a:spcAft>
              <a:buClr>
                <a:srgbClr val="D16349"/>
              </a:buClr>
              <a:buSzPct val="85000"/>
            </a:pPr>
            <a:r>
              <a:rPr lang="fa-IR" altLang="fa-IR" sz="3600" b="0" dirty="0">
                <a:solidFill>
                  <a:prstClr val="black"/>
                </a:solidFill>
                <a:latin typeface="Georgia"/>
                <a:ea typeface="+mj-ea"/>
              </a:rPr>
              <a:t>به مادران کمک کنند تا ظرف نیم ساعت اول تولد تماس پوست با پوست وظرف یک ساعت تغذیه نوزاد با شیر مادر را شروع کنند ودر بخشهای اطفال برنامه تجویز دارو وانجام آزمایشات واعمال جراحی به گونه ای طراحی گردد که کمترین اختلال را درتغذیه از پستان مادر ایجاد </a:t>
            </a:r>
            <a:r>
              <a:rPr lang="fa-IR" altLang="fa-IR" sz="3600" b="0" dirty="0" smtClean="0">
                <a:solidFill>
                  <a:prstClr val="black"/>
                </a:solidFill>
                <a:latin typeface="Georgia"/>
                <a:ea typeface="+mj-ea"/>
              </a:rPr>
              <a:t>نماید</a:t>
            </a:r>
            <a:r>
              <a:rPr lang="fa-IR" altLang="fa-IR" sz="3600" b="0" dirty="0">
                <a:solidFill>
                  <a:prstClr val="black"/>
                </a:solidFill>
                <a:latin typeface="Georgia"/>
                <a:ea typeface="+mj-ea"/>
              </a:rPr>
              <a:t>.</a:t>
            </a:r>
            <a:br>
              <a:rPr lang="fa-IR" altLang="fa-IR" sz="3600" b="0" dirty="0">
                <a:solidFill>
                  <a:prstClr val="black"/>
                </a:solidFill>
                <a:latin typeface="Georgia"/>
                <a:ea typeface="+mj-ea"/>
              </a:rPr>
            </a:br>
            <a:endParaRPr lang="fa-IR" altLang="fa-IR" sz="5400" b="0" dirty="0">
              <a:solidFill>
                <a:prstClr val="black"/>
              </a:solidFill>
              <a:latin typeface="Georgia"/>
              <a:cs typeface="Times New Roman"/>
            </a:endParaRPr>
          </a:p>
        </p:txBody>
      </p:sp>
    </p:spTree>
    <p:extLst>
      <p:ext uri="{BB962C8B-B14F-4D97-AF65-F5344CB8AC3E}">
        <p14:creationId xmlns:p14="http://schemas.microsoft.com/office/powerpoint/2010/main" val="1994141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تماس پوست با پوست :</a:t>
            </a:r>
            <a:endParaRPr lang="fa-IR" dirty="0">
              <a:cs typeface="B Titr" panose="00000700000000000000" pitchFamily="2" charset="-78"/>
            </a:endParaRPr>
          </a:p>
        </p:txBody>
      </p:sp>
      <p:sp>
        <p:nvSpPr>
          <p:cNvPr id="3" name="Content Placeholder 2"/>
          <p:cNvSpPr>
            <a:spLocks noGrp="1"/>
          </p:cNvSpPr>
          <p:nvPr>
            <p:ph idx="1"/>
          </p:nvPr>
        </p:nvSpPr>
        <p:spPr>
          <a:xfrm>
            <a:off x="822960" y="1100628"/>
            <a:ext cx="7520940" cy="3912548"/>
          </a:xfrm>
        </p:spPr>
        <p:txBody>
          <a:bodyPr>
            <a:normAutofit/>
          </a:bodyPr>
          <a:lstStyle/>
          <a:p>
            <a:pPr algn="just"/>
            <a:r>
              <a:rPr lang="fa-IR" sz="2000" dirty="0">
                <a:cs typeface="B Nazanin" panose="00000400000000000000" pitchFamily="2" charset="-78"/>
              </a:rPr>
              <a:t>نوزادان را بلافاصله پس از تولد در تماس پوست با پوست با مادرانشان قرار </a:t>
            </a:r>
            <a:r>
              <a:rPr lang="fa-IR" sz="2000" dirty="0" smtClean="0">
                <a:cs typeface="B Nazanin" panose="00000400000000000000" pitchFamily="2" charset="-78"/>
              </a:rPr>
              <a:t>ده</a:t>
            </a:r>
            <a:r>
              <a:rPr lang="fa-IR" sz="2000" dirty="0">
                <a:cs typeface="B Nazanin" panose="00000400000000000000" pitchFamily="2" charset="-78"/>
              </a:rPr>
              <a:t>ن</a:t>
            </a:r>
            <a:r>
              <a:rPr lang="fa-IR" sz="2000" dirty="0" smtClean="0">
                <a:cs typeface="B Nazanin" panose="00000400000000000000" pitchFamily="2" charset="-78"/>
              </a:rPr>
              <a:t>د </a:t>
            </a:r>
            <a:r>
              <a:rPr lang="fa-IR" sz="2000" dirty="0">
                <a:cs typeface="B Nazanin" panose="00000400000000000000" pitchFamily="2" charset="-78"/>
              </a:rPr>
              <a:t>واین تماس حداقل یکساعت بطول انجامد و مادران را تشویق </a:t>
            </a:r>
            <a:r>
              <a:rPr lang="fa-IR" sz="2000" dirty="0" smtClean="0">
                <a:cs typeface="B Nazanin" panose="00000400000000000000" pitchFamily="2" charset="-78"/>
              </a:rPr>
              <a:t>کنند </a:t>
            </a:r>
            <a:r>
              <a:rPr lang="fa-IR" sz="2000" dirty="0">
                <a:cs typeface="B Nazanin" panose="00000400000000000000" pitchFamily="2" charset="-78"/>
              </a:rPr>
              <a:t>که علائم آمادگی نوزادراتشخیص و به محض آمادگی </a:t>
            </a:r>
            <a:r>
              <a:rPr lang="fa-IR" sz="2000" dirty="0" smtClean="0">
                <a:cs typeface="B Nazanin" panose="00000400000000000000" pitchFamily="2" charset="-78"/>
              </a:rPr>
              <a:t>نوزادان خود را شیر بدهند </a:t>
            </a:r>
            <a:r>
              <a:rPr lang="fa-IR" sz="2000" dirty="0">
                <a:cs typeface="B Nazanin" panose="00000400000000000000" pitchFamily="2" charset="-78"/>
              </a:rPr>
              <a:t>و کمکهای لازم را به مادران ارائه </a:t>
            </a:r>
            <a:r>
              <a:rPr lang="fa-IR" sz="2000" dirty="0" smtClean="0">
                <a:cs typeface="B Nazanin" panose="00000400000000000000" pitchFamily="2" charset="-78"/>
              </a:rPr>
              <a:t>دهند</a:t>
            </a:r>
            <a:r>
              <a:rPr lang="fa-IR" sz="2000" dirty="0">
                <a:cs typeface="B Nazanin" panose="00000400000000000000" pitchFamily="2" charset="-78"/>
              </a:rPr>
              <a:t>.</a:t>
            </a:r>
            <a:endParaRPr lang="en-US" sz="2000" dirty="0">
              <a:cs typeface="B Nazanin" panose="00000400000000000000" pitchFamily="2" charset="-78"/>
            </a:endParaRPr>
          </a:p>
          <a:p>
            <a:r>
              <a:rPr lang="fa-IR" sz="2000" dirty="0">
                <a:cs typeface="B Nazanin" panose="00000400000000000000" pitchFamily="2" charset="-78"/>
              </a:rPr>
              <a:t>  </a:t>
            </a:r>
            <a:r>
              <a:rPr lang="fa-IR" sz="2000" dirty="0" smtClean="0">
                <a:cs typeface="B Nazanin" panose="00000400000000000000" pitchFamily="2" charset="-78"/>
              </a:rPr>
              <a:t>تماس </a:t>
            </a:r>
            <a:r>
              <a:rPr lang="fa-IR" sz="2000" dirty="0">
                <a:cs typeface="B Nazanin" panose="00000400000000000000" pitchFamily="2" charset="-78"/>
              </a:rPr>
              <a:t>پوست با پوست به موارد زیر کمک می کند:</a:t>
            </a:r>
            <a:endParaRPr lang="en-US" sz="2000" dirty="0">
              <a:cs typeface="B Nazanin" panose="00000400000000000000" pitchFamily="2" charset="-78"/>
            </a:endParaRPr>
          </a:p>
          <a:p>
            <a:r>
              <a:rPr lang="fa-IR" sz="2000" dirty="0">
                <a:cs typeface="B Nazanin" panose="00000400000000000000" pitchFamily="2" charset="-78"/>
              </a:rPr>
              <a:t>-شیرخوار را گرم نگه می دارد وتنفس و ضربان قلب را تثبیت می کند.</a:t>
            </a:r>
            <a:endParaRPr lang="en-US" sz="2000" dirty="0">
              <a:cs typeface="B Nazanin" panose="00000400000000000000" pitchFamily="2" charset="-78"/>
            </a:endParaRPr>
          </a:p>
          <a:p>
            <a:r>
              <a:rPr lang="fa-IR" sz="2000" dirty="0">
                <a:cs typeface="B Nazanin" panose="00000400000000000000" pitchFamily="2" charset="-78"/>
              </a:rPr>
              <a:t>-تغذیه با شیرمادر را برقرار می کند.</a:t>
            </a:r>
            <a:endParaRPr lang="en-US" sz="2000" dirty="0">
              <a:cs typeface="B Nazanin" panose="00000400000000000000" pitchFamily="2" charset="-78"/>
            </a:endParaRPr>
          </a:p>
          <a:p>
            <a:r>
              <a:rPr lang="fa-IR" sz="2000" dirty="0">
                <a:cs typeface="B Nazanin" panose="00000400000000000000" pitchFamily="2" charset="-78"/>
              </a:rPr>
              <a:t>- مادر وکودک یکدیگر را می شناسند.</a:t>
            </a:r>
            <a:endParaRPr lang="en-US" sz="2000" dirty="0">
              <a:cs typeface="B Nazanin" panose="00000400000000000000" pitchFamily="2" charset="-78"/>
            </a:endParaRPr>
          </a:p>
          <a:p>
            <a:r>
              <a:rPr lang="fa-IR" sz="2000" dirty="0">
                <a:cs typeface="B Nazanin" panose="00000400000000000000" pitchFamily="2" charset="-78"/>
              </a:rPr>
              <a:t>-اگر مادر وشیرخوار بلافاصله پس از تولد نیاز به مراقبتهای پزشکی دارند ، تماس پوست با پوست می تواند به محض تثبیت وضعیت آنها برقرار شود.</a:t>
            </a:r>
            <a:endParaRPr lang="en-US" sz="2000" dirty="0">
              <a:cs typeface="B Nazanin" panose="00000400000000000000" pitchFamily="2" charset="-78"/>
            </a:endParaRPr>
          </a:p>
          <a:p>
            <a:endParaRPr lang="fa-IR" sz="1800" dirty="0"/>
          </a:p>
        </p:txBody>
      </p:sp>
    </p:spTree>
    <p:extLst>
      <p:ext uri="{BB962C8B-B14F-4D97-AF65-F5344CB8AC3E}">
        <p14:creationId xmlns:p14="http://schemas.microsoft.com/office/powerpoint/2010/main" val="1572968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pPr algn="ctr"/>
            <a:r>
              <a:rPr lang="fa-IR" sz="4400" dirty="0" smtClean="0">
                <a:solidFill>
                  <a:srgbClr val="0070C0"/>
                </a:solidFill>
                <a:cs typeface="B Titr" panose="00000700000000000000" pitchFamily="2" charset="-78"/>
              </a:rPr>
              <a:t>اقدام 5</a:t>
            </a:r>
            <a:endParaRPr lang="fa-IR" sz="4400" dirty="0">
              <a:solidFill>
                <a:srgbClr val="0070C0"/>
              </a:solidFill>
              <a:cs typeface="B Titr" panose="00000700000000000000" pitchFamily="2" charset="-78"/>
            </a:endParaRPr>
          </a:p>
        </p:txBody>
      </p:sp>
      <p:sp>
        <p:nvSpPr>
          <p:cNvPr id="3" name="Content Placeholder 2"/>
          <p:cNvSpPr>
            <a:spLocks noGrp="1"/>
          </p:cNvSpPr>
          <p:nvPr>
            <p:ph idx="1"/>
          </p:nvPr>
        </p:nvSpPr>
        <p:spPr>
          <a:xfrm>
            <a:off x="827584" y="1196752"/>
            <a:ext cx="7520940" cy="3840540"/>
          </a:xfrm>
        </p:spPr>
        <p:txBody>
          <a:bodyPr>
            <a:noAutofit/>
          </a:bodyPr>
          <a:lstStyle/>
          <a:p>
            <a:pPr marL="273050" lvl="0" indent="-273050" algn="just" fontAlgn="base">
              <a:spcBef>
                <a:spcPct val="20000"/>
              </a:spcBef>
              <a:spcAft>
                <a:spcPct val="0"/>
              </a:spcAft>
              <a:buClr>
                <a:srgbClr val="D16349"/>
              </a:buClr>
              <a:buSzPct val="85000"/>
            </a:pPr>
            <a:r>
              <a:rPr lang="fa-IR" sz="4400" b="0" dirty="0">
                <a:solidFill>
                  <a:prstClr val="black"/>
                </a:solidFill>
                <a:latin typeface="Georgia"/>
                <a:ea typeface="+mj-ea"/>
              </a:rPr>
              <a:t>به مادران روش تغذیه با شیر مادروچگونگی حفظ وتداوم شیردهی را (حتی هنگام جدا شدن از شیرخوار ) آموزش دهندوبرای حل مشکلات شیردهی کمک وحمایت کنند.</a:t>
            </a:r>
            <a:r>
              <a:rPr lang="fa-IR" sz="3600" b="0" dirty="0">
                <a:solidFill>
                  <a:prstClr val="black"/>
                </a:solidFill>
                <a:latin typeface="Georgia"/>
                <a:ea typeface="+mj-ea"/>
              </a:rPr>
              <a:t/>
            </a:r>
            <a:br>
              <a:rPr lang="fa-IR" sz="3600" b="0" dirty="0">
                <a:solidFill>
                  <a:prstClr val="black"/>
                </a:solidFill>
                <a:latin typeface="Georgia"/>
                <a:ea typeface="+mj-ea"/>
              </a:rPr>
            </a:br>
            <a:r>
              <a:rPr lang="fa-IR" altLang="fa-IR" sz="3600" b="0" dirty="0" smtClean="0">
                <a:solidFill>
                  <a:prstClr val="black"/>
                </a:solidFill>
                <a:latin typeface="Georgia"/>
                <a:ea typeface="+mj-ea"/>
              </a:rPr>
              <a:t/>
            </a:r>
            <a:br>
              <a:rPr lang="fa-IR" altLang="fa-IR" sz="3600" b="0" dirty="0" smtClean="0">
                <a:solidFill>
                  <a:prstClr val="black"/>
                </a:solidFill>
                <a:latin typeface="Georgia"/>
                <a:ea typeface="+mj-ea"/>
              </a:rPr>
            </a:br>
            <a:endParaRPr lang="fa-IR" altLang="fa-IR" sz="5400" b="0" dirty="0">
              <a:solidFill>
                <a:prstClr val="black"/>
              </a:solidFill>
              <a:latin typeface="Georgia"/>
              <a:cs typeface="Times New Roman"/>
            </a:endParaRPr>
          </a:p>
        </p:txBody>
      </p:sp>
    </p:spTree>
    <p:extLst>
      <p:ext uri="{BB962C8B-B14F-4D97-AF65-F5344CB8AC3E}">
        <p14:creationId xmlns:p14="http://schemas.microsoft.com/office/powerpoint/2010/main" val="909172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توضیح اقدام 5 :</a:t>
            </a:r>
            <a:endParaRPr lang="fa-IR" dirty="0">
              <a:cs typeface="B Titr" panose="00000700000000000000" pitchFamily="2" charset="-78"/>
            </a:endParaRPr>
          </a:p>
        </p:txBody>
      </p:sp>
      <p:sp>
        <p:nvSpPr>
          <p:cNvPr id="3" name="Content Placeholder 2"/>
          <p:cNvSpPr>
            <a:spLocks noGrp="1"/>
          </p:cNvSpPr>
          <p:nvPr>
            <p:ph idx="1"/>
          </p:nvPr>
        </p:nvSpPr>
        <p:spPr>
          <a:xfrm>
            <a:off x="822960" y="1100628"/>
            <a:ext cx="7520940" cy="3912548"/>
          </a:xfrm>
        </p:spPr>
        <p:txBody>
          <a:bodyPr>
            <a:normAutofit/>
          </a:bodyPr>
          <a:lstStyle/>
          <a:p>
            <a:pPr lvl="0"/>
            <a:r>
              <a:rPr lang="fa-IR" sz="2000" dirty="0">
                <a:cs typeface="B Nazanin" panose="00000400000000000000" pitchFamily="2" charset="-78"/>
              </a:rPr>
              <a:t>برخی مادران کمتر شاهد تغذیه کودکان با شیرمادر درمیان اعضاء خانواده و دوستان خود بوده اند. نکات اصلی ومهمی را که می تواند به شیردهی آنها کمک کند به آنان نشان دهید.</a:t>
            </a:r>
            <a:endParaRPr lang="en-US" sz="2000" dirty="0">
              <a:cs typeface="B Nazanin" panose="00000400000000000000" pitchFamily="2" charset="-78"/>
            </a:endParaRPr>
          </a:p>
          <a:p>
            <a:r>
              <a:rPr lang="fa-IR" sz="2000" dirty="0">
                <a:cs typeface="B Nazanin" panose="00000400000000000000" pitchFamily="2" charset="-78"/>
              </a:rPr>
              <a:t>بپرسید: نکات مهم درمورد وضعیت بغل کردن وشیردادن کودک چیست؟</a:t>
            </a:r>
            <a:endParaRPr lang="en-US" sz="2000" dirty="0">
              <a:cs typeface="B Nazanin" panose="00000400000000000000" pitchFamily="2" charset="-78"/>
            </a:endParaRPr>
          </a:p>
          <a:p>
            <a:r>
              <a:rPr lang="fa-IR" sz="2000" dirty="0">
                <a:cs typeface="B Nazanin" panose="00000400000000000000" pitchFamily="2" charset="-78"/>
              </a:rPr>
              <a:t> گوش، شانه وباسن شیرخوار در امتداد یک خط باشد بطوریکه گردن او پيچ نخورد وبه جلو یا عقب خم نشود.</a:t>
            </a:r>
            <a:endParaRPr lang="en-US" sz="2000" dirty="0">
              <a:cs typeface="B Nazanin" panose="00000400000000000000" pitchFamily="2" charset="-78"/>
            </a:endParaRPr>
          </a:p>
          <a:p>
            <a:r>
              <a:rPr lang="fa-IR" sz="2000" dirty="0">
                <a:cs typeface="B Nazanin" panose="00000400000000000000" pitchFamily="2" charset="-78"/>
              </a:rPr>
              <a:t>-بدن شیرخوار نزدیک بدن مادر باشد بطوریکه کودک بطرف پستان آورده شود نه اینکه پستان را بطرف شیرخوار ببرند.</a:t>
            </a:r>
            <a:endParaRPr lang="en-US" sz="2000" dirty="0">
              <a:cs typeface="B Nazanin" panose="00000400000000000000" pitchFamily="2" charset="-78"/>
            </a:endParaRPr>
          </a:p>
          <a:p>
            <a:r>
              <a:rPr lang="fa-IR" sz="2000" dirty="0">
                <a:cs typeface="B Nazanin" panose="00000400000000000000" pitchFamily="2" charset="-78"/>
              </a:rPr>
              <a:t>-شانه ها وسر واگر نوزاد است تمام بدن او حمایت شود.</a:t>
            </a:r>
            <a:endParaRPr lang="en-US" sz="2000" dirty="0">
              <a:cs typeface="B Nazanin" panose="00000400000000000000" pitchFamily="2" charset="-78"/>
            </a:endParaRPr>
          </a:p>
          <a:p>
            <a:r>
              <a:rPr lang="fa-IR" sz="2000" dirty="0">
                <a:cs typeface="B Nazanin" panose="00000400000000000000" pitchFamily="2" charset="-78"/>
              </a:rPr>
              <a:t>- نوک پستان مقابل بینی شیرخوار قرار گیرد و شیرخوار بطرف پستان آورده شود.</a:t>
            </a:r>
            <a:endParaRPr lang="en-US" sz="2000" dirty="0">
              <a:cs typeface="B Nazanin" panose="00000400000000000000" pitchFamily="2" charset="-78"/>
            </a:endParaRPr>
          </a:p>
          <a:p>
            <a:endParaRPr lang="fa-IR" dirty="0"/>
          </a:p>
        </p:txBody>
      </p:sp>
    </p:spTree>
    <p:extLst>
      <p:ext uri="{BB962C8B-B14F-4D97-AF65-F5344CB8AC3E}">
        <p14:creationId xmlns:p14="http://schemas.microsoft.com/office/powerpoint/2010/main" val="2879578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cs typeface="B Titr" panose="00000700000000000000" pitchFamily="2" charset="-78"/>
              </a:rPr>
              <a:t>نکاتی که باید ببینید:</a:t>
            </a:r>
            <a:endParaRPr lang="fa-IR" sz="3200" dirty="0">
              <a:cs typeface="B Titr" panose="00000700000000000000" pitchFamily="2" charset="-78"/>
            </a:endParaRPr>
          </a:p>
        </p:txBody>
      </p:sp>
      <p:sp>
        <p:nvSpPr>
          <p:cNvPr id="3" name="Content Placeholder 2"/>
          <p:cNvSpPr>
            <a:spLocks noGrp="1"/>
          </p:cNvSpPr>
          <p:nvPr>
            <p:ph idx="1"/>
          </p:nvPr>
        </p:nvSpPr>
        <p:spPr>
          <a:xfrm>
            <a:off x="899592" y="980728"/>
            <a:ext cx="7520940" cy="3579849"/>
          </a:xfrm>
        </p:spPr>
        <p:txBody>
          <a:bodyPr>
            <a:noAutofit/>
          </a:bodyPr>
          <a:lstStyle/>
          <a:p>
            <a:pPr lvl="0"/>
            <a:r>
              <a:rPr lang="fa-IR" sz="2800" dirty="0">
                <a:cs typeface="B Nazanin" panose="00000400000000000000" pitchFamily="2" charset="-78"/>
              </a:rPr>
              <a:t>نشانه های صحیح گرفتن پستان بقرار زير است:</a:t>
            </a:r>
            <a:endParaRPr lang="en-US" sz="2800" dirty="0">
              <a:cs typeface="B Nazanin" panose="00000400000000000000" pitchFamily="2" charset="-78"/>
            </a:endParaRPr>
          </a:p>
          <a:p>
            <a:r>
              <a:rPr lang="fa-IR" sz="2800" dirty="0">
                <a:cs typeface="B Nazanin" panose="00000400000000000000" pitchFamily="2" charset="-78"/>
              </a:rPr>
              <a:t>-چانه در تماس با پستان مادریاخیلی نزدیک به آن باشد</a:t>
            </a:r>
            <a:endParaRPr lang="en-US" sz="2800" dirty="0">
              <a:cs typeface="B Nazanin" panose="00000400000000000000" pitchFamily="2" charset="-78"/>
            </a:endParaRPr>
          </a:p>
          <a:p>
            <a:r>
              <a:rPr lang="fa-IR" sz="2800" dirty="0">
                <a:cs typeface="B Nazanin" panose="00000400000000000000" pitchFamily="2" charset="-78"/>
              </a:rPr>
              <a:t>- دهان کاملا" باز</a:t>
            </a:r>
            <a:endParaRPr lang="en-US" sz="2800" dirty="0">
              <a:cs typeface="B Nazanin" panose="00000400000000000000" pitchFamily="2" charset="-78"/>
            </a:endParaRPr>
          </a:p>
          <a:p>
            <a:r>
              <a:rPr lang="fa-IR" sz="2800" dirty="0">
                <a:cs typeface="B Nazanin" panose="00000400000000000000" pitchFamily="2" charset="-78"/>
              </a:rPr>
              <a:t>- لب پائین بطرف بیرون برگشته</a:t>
            </a:r>
            <a:endParaRPr lang="en-US" sz="2800" dirty="0">
              <a:cs typeface="B Nazanin" panose="00000400000000000000" pitchFamily="2" charset="-78"/>
            </a:endParaRPr>
          </a:p>
          <a:p>
            <a:r>
              <a:rPr lang="fa-IR" sz="2800" dirty="0">
                <a:cs typeface="B Nazanin" panose="00000400000000000000" pitchFamily="2" charset="-78"/>
              </a:rPr>
              <a:t>-هاله قهوه ای  بیشتر از بالا دیده می شود وکمتر از زیر پستان</a:t>
            </a:r>
          </a:p>
        </p:txBody>
      </p:sp>
    </p:spTree>
    <p:extLst>
      <p:ext uri="{BB962C8B-B14F-4D97-AF65-F5344CB8AC3E}">
        <p14:creationId xmlns:p14="http://schemas.microsoft.com/office/powerpoint/2010/main" val="3588168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مکیدن موثر:</a:t>
            </a:r>
            <a:endParaRPr lang="fa-IR" dirty="0">
              <a:cs typeface="B Titr" panose="00000700000000000000" pitchFamily="2" charset="-78"/>
            </a:endParaRPr>
          </a:p>
        </p:txBody>
      </p:sp>
      <p:sp>
        <p:nvSpPr>
          <p:cNvPr id="3" name="Content Placeholder 2"/>
          <p:cNvSpPr>
            <a:spLocks noGrp="1"/>
          </p:cNvSpPr>
          <p:nvPr>
            <p:ph idx="1"/>
          </p:nvPr>
        </p:nvSpPr>
        <p:spPr/>
        <p:txBody>
          <a:bodyPr>
            <a:noAutofit/>
          </a:bodyPr>
          <a:lstStyle/>
          <a:p>
            <a:pPr lvl="0"/>
            <a:r>
              <a:rPr lang="fa-IR" sz="2800" dirty="0">
                <a:cs typeface="B Nazanin" panose="00000400000000000000" pitchFamily="2" charset="-78"/>
              </a:rPr>
              <a:t>نشانه های مکیدن مؤثر عبارتند از:</a:t>
            </a:r>
            <a:endParaRPr lang="en-US" sz="2800" dirty="0">
              <a:cs typeface="B Nazanin" panose="00000400000000000000" pitchFamily="2" charset="-78"/>
            </a:endParaRPr>
          </a:p>
          <a:p>
            <a:r>
              <a:rPr lang="fa-IR" sz="2800" dirty="0">
                <a:cs typeface="B Nazanin" panose="00000400000000000000" pitchFamily="2" charset="-78"/>
              </a:rPr>
              <a:t>- مکیدن های آهسته ، وعمیق است  وصدای بلعیدن شنیده می شود</a:t>
            </a:r>
            <a:endParaRPr lang="en-US" sz="2800" dirty="0">
              <a:cs typeface="B Nazanin" panose="00000400000000000000" pitchFamily="2" charset="-78"/>
            </a:endParaRPr>
          </a:p>
          <a:p>
            <a:r>
              <a:rPr lang="fa-IR" sz="2800" dirty="0">
                <a:cs typeface="B Nazanin" panose="00000400000000000000" pitchFamily="2" charset="-78"/>
              </a:rPr>
              <a:t>- گونه ها پراست وفرورفته نیست</a:t>
            </a:r>
            <a:endParaRPr lang="en-US" sz="2800" dirty="0">
              <a:cs typeface="B Nazanin" panose="00000400000000000000" pitchFamily="2" charset="-78"/>
            </a:endParaRPr>
          </a:p>
          <a:p>
            <a:r>
              <a:rPr lang="fa-IR" sz="2800" dirty="0">
                <a:cs typeface="B Nazanin" panose="00000400000000000000" pitchFamily="2" charset="-78"/>
              </a:rPr>
              <a:t>-شیرخوار به آرامی شیرمی خورد</a:t>
            </a:r>
            <a:endParaRPr lang="en-US" sz="2800" dirty="0">
              <a:cs typeface="B Nazanin" panose="00000400000000000000" pitchFamily="2" charset="-78"/>
            </a:endParaRPr>
          </a:p>
          <a:p>
            <a:r>
              <a:rPr lang="fa-IR" sz="2800" dirty="0">
                <a:cs typeface="B Nazanin" panose="00000400000000000000" pitchFamily="2" charset="-78"/>
              </a:rPr>
              <a:t>-</a:t>
            </a:r>
            <a:r>
              <a:rPr lang="fa-IR" sz="2400" dirty="0">
                <a:cs typeface="B Nazanin" panose="00000400000000000000" pitchFamily="2" charset="-78"/>
              </a:rPr>
              <a:t>شیرخوار خود به شیرخوردنش خاتمه می دهد وراضی بنظر می رسد</a:t>
            </a:r>
            <a:endParaRPr lang="en-US" sz="2400" dirty="0">
              <a:cs typeface="B Nazanin" panose="00000400000000000000" pitchFamily="2" charset="-78"/>
            </a:endParaRPr>
          </a:p>
          <a:p>
            <a:r>
              <a:rPr lang="fa-IR" sz="2800" dirty="0">
                <a:cs typeface="B Nazanin" panose="00000400000000000000" pitchFamily="2" charset="-78"/>
              </a:rPr>
              <a:t>- مادر احساس درد ندارد</a:t>
            </a:r>
          </a:p>
        </p:txBody>
      </p:sp>
    </p:spTree>
    <p:extLst>
      <p:ext uri="{BB962C8B-B14F-4D97-AF65-F5344CB8AC3E}">
        <p14:creationId xmlns:p14="http://schemas.microsoft.com/office/powerpoint/2010/main" val="1865264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cs typeface="B Titr" panose="00000700000000000000" pitchFamily="2" charset="-78"/>
              </a:rPr>
              <a:t>دوشیدن بادست :</a:t>
            </a:r>
            <a:endParaRPr lang="fa-IR" sz="3200" dirty="0">
              <a:cs typeface="B Titr" panose="00000700000000000000" pitchFamily="2" charset="-78"/>
            </a:endParaRPr>
          </a:p>
        </p:txBody>
      </p:sp>
      <p:sp>
        <p:nvSpPr>
          <p:cNvPr id="3" name="Content Placeholder 2"/>
          <p:cNvSpPr>
            <a:spLocks noGrp="1"/>
          </p:cNvSpPr>
          <p:nvPr>
            <p:ph idx="1"/>
          </p:nvPr>
        </p:nvSpPr>
        <p:spPr>
          <a:xfrm>
            <a:off x="827584" y="1052736"/>
            <a:ext cx="7520940" cy="3579849"/>
          </a:xfrm>
        </p:spPr>
        <p:txBody>
          <a:bodyPr/>
          <a:lstStyle/>
          <a:p>
            <a:pPr lvl="0"/>
            <a:r>
              <a:rPr lang="fa-IR" sz="3200" dirty="0">
                <a:cs typeface="B Nazanin" panose="00000400000000000000" pitchFamily="2" charset="-78"/>
              </a:rPr>
              <a:t>مادرجریان شیرراترغیب کند(تحریک رفلکس جهش شیر)</a:t>
            </a:r>
            <a:endParaRPr lang="en-US" sz="3200" dirty="0">
              <a:cs typeface="B Nazanin" panose="00000400000000000000" pitchFamily="2" charset="-78"/>
            </a:endParaRPr>
          </a:p>
          <a:p>
            <a:pPr lvl="0"/>
            <a:r>
              <a:rPr lang="fa-IR" sz="3200" dirty="0">
                <a:cs typeface="B Nazanin" panose="00000400000000000000" pitchFamily="2" charset="-78"/>
              </a:rPr>
              <a:t>مجاری شیرراپیداکند</a:t>
            </a:r>
            <a:endParaRPr lang="en-US" sz="3200" dirty="0">
              <a:cs typeface="B Nazanin" panose="00000400000000000000" pitchFamily="2" charset="-78"/>
            </a:endParaRPr>
          </a:p>
          <a:p>
            <a:pPr lvl="0"/>
            <a:r>
              <a:rPr lang="fa-IR" sz="3200" dirty="0">
                <a:cs typeface="B Nazanin" panose="00000400000000000000" pitchFamily="2" charset="-78"/>
              </a:rPr>
              <a:t>پستان رادرمحل این مجاری فشاردهد</a:t>
            </a:r>
            <a:endParaRPr lang="en-US" sz="3200" dirty="0">
              <a:cs typeface="B Nazanin" panose="00000400000000000000" pitchFamily="2" charset="-78"/>
            </a:endParaRPr>
          </a:p>
          <a:p>
            <a:pPr lvl="0"/>
            <a:r>
              <a:rPr lang="fa-IR" sz="3200" dirty="0">
                <a:cs typeface="B Nazanin" panose="00000400000000000000" pitchFamily="2" charset="-78"/>
              </a:rPr>
              <a:t>این عمل رادرتمام قسمتهای پستان تکرارکند</a:t>
            </a:r>
            <a:endParaRPr lang="en-US" sz="3200" dirty="0">
              <a:cs typeface="B Nazanin" panose="00000400000000000000" pitchFamily="2" charset="-78"/>
            </a:endParaRPr>
          </a:p>
          <a:p>
            <a:endParaRPr lang="fa-IR" dirty="0"/>
          </a:p>
        </p:txBody>
      </p:sp>
    </p:spTree>
    <p:extLst>
      <p:ext uri="{BB962C8B-B14F-4D97-AF65-F5344CB8AC3E}">
        <p14:creationId xmlns:p14="http://schemas.microsoft.com/office/powerpoint/2010/main" val="1072842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i="1" smtClean="0"/>
              <a:t>بيمارستان </a:t>
            </a:r>
            <a:r>
              <a:rPr lang="fa-IR" b="1" i="1" dirty="0"/>
              <a:t>دوستداركودك</a:t>
            </a:r>
            <a:endParaRPr lang="fa-IR" dirty="0"/>
          </a:p>
        </p:txBody>
      </p:sp>
      <p:sp>
        <p:nvSpPr>
          <p:cNvPr id="3" name="Subtitle 2"/>
          <p:cNvSpPr>
            <a:spLocks noGrp="1"/>
          </p:cNvSpPr>
          <p:nvPr>
            <p:ph type="subTitle" idx="1"/>
          </p:nvPr>
        </p:nvSpPr>
        <p:spPr/>
        <p:txBody>
          <a:bodyPr>
            <a:normAutofit fontScale="25000" lnSpcReduction="20000"/>
          </a:bodyPr>
          <a:lstStyle/>
          <a:p>
            <a:r>
              <a:rPr lang="fa-IR" dirty="0" smtClean="0"/>
              <a:t>ازکتاب آموزشی20ساعته</a:t>
            </a:r>
          </a:p>
          <a:p>
            <a:r>
              <a:rPr lang="fa-IR" dirty="0" smtClean="0"/>
              <a:t>دکترفریور</a:t>
            </a:r>
          </a:p>
          <a:p>
            <a:r>
              <a:rPr lang="fa-IR" dirty="0" smtClean="0"/>
              <a:t>متخصص اطفال</a:t>
            </a:r>
          </a:p>
          <a:p>
            <a:r>
              <a:rPr lang="fa-IR" dirty="0" smtClean="0"/>
              <a:t>دانشیار کودکان</a:t>
            </a:r>
            <a:endParaRPr lang="fa-IR" dirty="0"/>
          </a:p>
        </p:txBody>
      </p:sp>
    </p:spTree>
    <p:extLst>
      <p:ext uri="{BB962C8B-B14F-4D97-AF65-F5344CB8AC3E}">
        <p14:creationId xmlns:p14="http://schemas.microsoft.com/office/powerpoint/2010/main" val="3582519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شیرجایگزین؟</a:t>
            </a:r>
            <a:endParaRPr lang="fa-IR" dirty="0">
              <a:cs typeface="B Titr" panose="00000700000000000000" pitchFamily="2" charset="-78"/>
            </a:endParaRPr>
          </a:p>
        </p:txBody>
      </p:sp>
      <p:sp>
        <p:nvSpPr>
          <p:cNvPr id="3" name="Content Placeholder 2"/>
          <p:cNvSpPr>
            <a:spLocks noGrp="1"/>
          </p:cNvSpPr>
          <p:nvPr>
            <p:ph idx="1"/>
          </p:nvPr>
        </p:nvSpPr>
        <p:spPr/>
        <p:txBody>
          <a:bodyPr>
            <a:noAutofit/>
          </a:bodyPr>
          <a:lstStyle/>
          <a:p>
            <a:r>
              <a:rPr lang="fa-IR" sz="3200" dirty="0">
                <a:cs typeface="B Nazanin" panose="00000400000000000000" pitchFamily="2" charset="-78"/>
              </a:rPr>
              <a:t>مادر نیاز به دانستن موارد زیردارد:</a:t>
            </a:r>
            <a:endParaRPr lang="en-US" sz="3200" dirty="0">
              <a:cs typeface="B Nazanin" panose="00000400000000000000" pitchFamily="2" charset="-78"/>
            </a:endParaRPr>
          </a:p>
          <a:p>
            <a:r>
              <a:rPr lang="fa-IR" sz="3200" dirty="0">
                <a:cs typeface="B Nazanin" panose="00000400000000000000" pitchFamily="2" charset="-78"/>
              </a:rPr>
              <a:t>چه نوع تغذیه جایگزینی در موقعیت او قابل قبول، </a:t>
            </a:r>
            <a:r>
              <a:rPr lang="fa-IR" sz="3200" dirty="0" smtClean="0">
                <a:cs typeface="B Nazanin" panose="00000400000000000000" pitchFamily="2" charset="-78"/>
              </a:rPr>
              <a:t>آسان ( امکان پذیر) ، عملي(مقرون به صرفه )، مداوم(پایدار)  </a:t>
            </a:r>
            <a:r>
              <a:rPr lang="fa-IR" sz="3200" dirty="0">
                <a:cs typeface="B Nazanin" panose="00000400000000000000" pitchFamily="2" charset="-78"/>
              </a:rPr>
              <a:t>وسالم است.</a:t>
            </a:r>
            <a:endParaRPr lang="en-US" sz="3200" dirty="0">
              <a:cs typeface="B Nazanin" panose="00000400000000000000" pitchFamily="2" charset="-78"/>
            </a:endParaRPr>
          </a:p>
          <a:p>
            <a:pPr rtl="0"/>
            <a:r>
              <a:rPr lang="en-US" sz="2400" dirty="0">
                <a:cs typeface="B Nazanin" panose="00000400000000000000" pitchFamily="2" charset="-78"/>
              </a:rPr>
              <a:t>(acceptable, </a:t>
            </a:r>
            <a:r>
              <a:rPr lang="en-US" sz="2400" dirty="0" err="1">
                <a:cs typeface="B Nazanin" panose="00000400000000000000" pitchFamily="2" charset="-78"/>
              </a:rPr>
              <a:t>fealsible</a:t>
            </a:r>
            <a:r>
              <a:rPr lang="en-US" sz="2400" dirty="0">
                <a:cs typeface="B Nazanin" panose="00000400000000000000" pitchFamily="2" charset="-78"/>
              </a:rPr>
              <a:t>, affordable, sustainable and safe)</a:t>
            </a:r>
          </a:p>
          <a:p>
            <a:r>
              <a:rPr lang="fa-IR" sz="3200" dirty="0">
                <a:cs typeface="B Nazanin" panose="00000400000000000000" pitchFamily="2" charset="-78"/>
              </a:rPr>
              <a:t>-چگونه شیرجایگزین را تهیه و آماده نماید وشیرخوار را بطور سالم وایمن با آن تغذیه کند</a:t>
            </a:r>
          </a:p>
        </p:txBody>
      </p:sp>
    </p:spTree>
    <p:extLst>
      <p:ext uri="{BB962C8B-B14F-4D97-AF65-F5344CB8AC3E}">
        <p14:creationId xmlns:p14="http://schemas.microsoft.com/office/powerpoint/2010/main" val="3311895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pPr algn="ctr"/>
            <a:r>
              <a:rPr lang="fa-IR" sz="4400" dirty="0" smtClean="0">
                <a:solidFill>
                  <a:srgbClr val="0070C0"/>
                </a:solidFill>
                <a:cs typeface="B Titr" panose="00000700000000000000" pitchFamily="2" charset="-78"/>
              </a:rPr>
              <a:t>اقدام 6</a:t>
            </a:r>
            <a:endParaRPr lang="fa-IR" sz="4400" dirty="0">
              <a:solidFill>
                <a:srgbClr val="0070C0"/>
              </a:solidFill>
              <a:cs typeface="B Titr" panose="00000700000000000000" pitchFamily="2" charset="-78"/>
            </a:endParaRPr>
          </a:p>
        </p:txBody>
      </p:sp>
      <p:sp>
        <p:nvSpPr>
          <p:cNvPr id="3" name="Content Placeholder 2"/>
          <p:cNvSpPr>
            <a:spLocks noGrp="1"/>
          </p:cNvSpPr>
          <p:nvPr>
            <p:ph idx="1"/>
          </p:nvPr>
        </p:nvSpPr>
        <p:spPr>
          <a:xfrm>
            <a:off x="827584" y="1196752"/>
            <a:ext cx="7520940" cy="3240360"/>
          </a:xfrm>
        </p:spPr>
        <p:txBody>
          <a:bodyPr>
            <a:noAutofit/>
          </a:bodyPr>
          <a:lstStyle/>
          <a:p>
            <a:pPr marL="273050" lvl="0" indent="-273050" algn="just" fontAlgn="base">
              <a:spcBef>
                <a:spcPct val="20000"/>
              </a:spcBef>
              <a:spcAft>
                <a:spcPct val="0"/>
              </a:spcAft>
              <a:buClr>
                <a:srgbClr val="D16349"/>
              </a:buClr>
              <a:buSzPct val="85000"/>
            </a:pPr>
            <a:endParaRPr lang="fa-IR" sz="2000" b="0" dirty="0" smtClean="0">
              <a:solidFill>
                <a:prstClr val="black"/>
              </a:solidFill>
              <a:latin typeface="Georgia"/>
              <a:ea typeface="+mj-ea"/>
            </a:endParaRPr>
          </a:p>
          <a:p>
            <a:pPr marL="273050" lvl="0" indent="-273050" algn="just" fontAlgn="base">
              <a:spcBef>
                <a:spcPct val="20000"/>
              </a:spcBef>
              <a:spcAft>
                <a:spcPct val="0"/>
              </a:spcAft>
              <a:buClr>
                <a:srgbClr val="D16349"/>
              </a:buClr>
              <a:buSzPct val="85000"/>
            </a:pPr>
            <a:r>
              <a:rPr lang="fa-IR" sz="4800" b="0" dirty="0" smtClean="0">
                <a:solidFill>
                  <a:prstClr val="black"/>
                </a:solidFill>
                <a:latin typeface="Georgia"/>
                <a:ea typeface="+mj-ea"/>
              </a:rPr>
              <a:t>به </a:t>
            </a:r>
            <a:r>
              <a:rPr lang="fa-IR" sz="4800" b="0" dirty="0">
                <a:solidFill>
                  <a:prstClr val="black"/>
                </a:solidFill>
                <a:latin typeface="Georgia"/>
                <a:ea typeface="+mj-ea"/>
              </a:rPr>
              <a:t>شیرخواران سالم کمتر از 6 ماه بجز شیر مادر غذا یا مایعات دیگر ( آب </a:t>
            </a:r>
            <a:r>
              <a:rPr lang="en-US" sz="4800" b="0" dirty="0">
                <a:solidFill>
                  <a:prstClr val="black"/>
                </a:solidFill>
                <a:latin typeface="Georgia"/>
                <a:ea typeface="+mj-ea"/>
                <a:cs typeface="+mj-cs"/>
              </a:rPr>
              <a:t>,</a:t>
            </a:r>
            <a:r>
              <a:rPr lang="fa-IR" sz="4800" b="0" dirty="0">
                <a:solidFill>
                  <a:prstClr val="black"/>
                </a:solidFill>
                <a:latin typeface="Georgia"/>
                <a:ea typeface="+mj-ea"/>
              </a:rPr>
              <a:t>آب قند ... ) ندهند .</a:t>
            </a:r>
            <a:br>
              <a:rPr lang="fa-IR" sz="4800" b="0" dirty="0">
                <a:solidFill>
                  <a:prstClr val="black"/>
                </a:solidFill>
                <a:latin typeface="Georgia"/>
                <a:ea typeface="+mj-ea"/>
              </a:rPr>
            </a:br>
            <a:r>
              <a:rPr lang="fa-IR" sz="3600" b="0" dirty="0">
                <a:solidFill>
                  <a:prstClr val="black"/>
                </a:solidFill>
                <a:latin typeface="Georgia"/>
                <a:ea typeface="+mj-ea"/>
              </a:rPr>
              <a:t/>
            </a:r>
            <a:br>
              <a:rPr lang="fa-IR" sz="3600" b="0" dirty="0">
                <a:solidFill>
                  <a:prstClr val="black"/>
                </a:solidFill>
                <a:latin typeface="Georgia"/>
                <a:ea typeface="+mj-ea"/>
              </a:rPr>
            </a:br>
            <a:r>
              <a:rPr lang="fa-IR" altLang="fa-IR" sz="3600" b="0" dirty="0" smtClean="0">
                <a:solidFill>
                  <a:prstClr val="black"/>
                </a:solidFill>
                <a:latin typeface="Georgia"/>
                <a:ea typeface="+mj-ea"/>
              </a:rPr>
              <a:t/>
            </a:r>
            <a:br>
              <a:rPr lang="fa-IR" altLang="fa-IR" sz="3600" b="0" dirty="0" smtClean="0">
                <a:solidFill>
                  <a:prstClr val="black"/>
                </a:solidFill>
                <a:latin typeface="Georgia"/>
                <a:ea typeface="+mj-ea"/>
              </a:rPr>
            </a:br>
            <a:endParaRPr lang="fa-IR" altLang="fa-IR" sz="5400" b="0" dirty="0">
              <a:solidFill>
                <a:prstClr val="black"/>
              </a:solidFill>
              <a:latin typeface="Georgia"/>
              <a:cs typeface="Times New Roman"/>
            </a:endParaRPr>
          </a:p>
        </p:txBody>
      </p:sp>
    </p:spTree>
    <p:extLst>
      <p:ext uri="{BB962C8B-B14F-4D97-AF65-F5344CB8AC3E}">
        <p14:creationId xmlns:p14="http://schemas.microsoft.com/office/powerpoint/2010/main" val="27547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چراشیرمادر برای نوزاد مهم است؟</a:t>
            </a:r>
            <a:endParaRPr lang="fa-IR"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a:r>
              <a:rPr lang="fa-IR" sz="3600" dirty="0">
                <a:cs typeface="B Nazanin" panose="00000400000000000000" pitchFamily="2" charset="-78"/>
              </a:rPr>
              <a:t>تغذیه با شیرمادر سیستم بدن شیرخوار را مثل رنگی که به دیوار می زنند، </a:t>
            </a:r>
            <a:br>
              <a:rPr lang="fa-IR" sz="3600" dirty="0">
                <a:cs typeface="B Nazanin" panose="00000400000000000000" pitchFamily="2" charset="-78"/>
              </a:rPr>
            </a:br>
            <a:r>
              <a:rPr lang="fa-IR" sz="3600" dirty="0">
                <a:cs typeface="B Nazanin" panose="00000400000000000000" pitchFamily="2" charset="-78"/>
              </a:rPr>
              <a:t>می پوشاند وآنرا حفاظت می کند . سایر مایعات یا غذاها این محافظ را در واقع شسته واز بین می برند وضمنا" می توانند عفونت </a:t>
            </a:r>
            <a:r>
              <a:rPr lang="fa-IR" sz="3600" dirty="0" smtClean="0">
                <a:cs typeface="B Nazanin" panose="00000400000000000000" pitchFamily="2" charset="-78"/>
              </a:rPr>
              <a:t>ها را </a:t>
            </a:r>
            <a:r>
              <a:rPr lang="fa-IR" sz="3600" dirty="0">
                <a:cs typeface="B Nazanin" panose="00000400000000000000" pitchFamily="2" charset="-78"/>
              </a:rPr>
              <a:t>به شیرخوار منتقل کنند</a:t>
            </a:r>
          </a:p>
        </p:txBody>
      </p:sp>
    </p:spTree>
    <p:extLst>
      <p:ext uri="{BB962C8B-B14F-4D97-AF65-F5344CB8AC3E}">
        <p14:creationId xmlns:p14="http://schemas.microsoft.com/office/powerpoint/2010/main" val="105299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pPr algn="ctr"/>
            <a:r>
              <a:rPr lang="fa-IR" sz="4400" dirty="0" smtClean="0">
                <a:solidFill>
                  <a:srgbClr val="0070C0"/>
                </a:solidFill>
                <a:cs typeface="B Titr" panose="00000700000000000000" pitchFamily="2" charset="-78"/>
              </a:rPr>
              <a:t>اقدام 7</a:t>
            </a:r>
            <a:endParaRPr lang="fa-IR" sz="4400" dirty="0">
              <a:solidFill>
                <a:srgbClr val="0070C0"/>
              </a:solidFill>
              <a:cs typeface="B Titr" panose="00000700000000000000" pitchFamily="2" charset="-78"/>
            </a:endParaRPr>
          </a:p>
        </p:txBody>
      </p:sp>
      <p:sp>
        <p:nvSpPr>
          <p:cNvPr id="3" name="Content Placeholder 2"/>
          <p:cNvSpPr>
            <a:spLocks noGrp="1"/>
          </p:cNvSpPr>
          <p:nvPr>
            <p:ph idx="1"/>
          </p:nvPr>
        </p:nvSpPr>
        <p:spPr>
          <a:xfrm>
            <a:off x="827584" y="1196752"/>
            <a:ext cx="7520940" cy="3816424"/>
          </a:xfrm>
        </p:spPr>
        <p:txBody>
          <a:bodyPr>
            <a:noAutofit/>
          </a:bodyPr>
          <a:lstStyle/>
          <a:p>
            <a:pPr marL="273050" lvl="0" indent="-273050" algn="just" fontAlgn="base">
              <a:spcBef>
                <a:spcPct val="20000"/>
              </a:spcBef>
              <a:spcAft>
                <a:spcPct val="0"/>
              </a:spcAft>
              <a:buClr>
                <a:srgbClr val="D16349"/>
              </a:buClr>
              <a:buSzPct val="85000"/>
            </a:pPr>
            <a:r>
              <a:rPr lang="fa-IR" sz="4000" b="0" dirty="0" smtClean="0">
                <a:solidFill>
                  <a:prstClr val="black"/>
                </a:solidFill>
                <a:effectLst>
                  <a:outerShdw blurRad="38100" dist="38100" dir="2700000" algn="tl">
                    <a:srgbClr val="000000"/>
                  </a:outerShdw>
                </a:effectLst>
                <a:latin typeface="Garamond" pitchFamily="18" charset="0"/>
                <a:cs typeface="Arial" pitchFamily="34" charset="0"/>
              </a:rPr>
              <a:t>برنامه </a:t>
            </a:r>
            <a:r>
              <a:rPr lang="fa-IR" sz="4000" b="0" dirty="0">
                <a:solidFill>
                  <a:prstClr val="black"/>
                </a:solidFill>
                <a:effectLst>
                  <a:outerShdw blurRad="38100" dist="38100" dir="2700000" algn="tl">
                    <a:srgbClr val="000000"/>
                  </a:outerShdw>
                </a:effectLst>
                <a:latin typeface="Garamond" pitchFamily="18" charset="0"/>
                <a:cs typeface="Arial" pitchFamily="34" charset="0"/>
              </a:rPr>
              <a:t>هم اتاقی مادر ونوزاد را در طول شبانه روز اجرا کنند ودر بخش های اطفال تسهیلات لازم برای اقامت شبانه روزی  ونیازهای فیزیکی وعاطفی مادران را تامین </a:t>
            </a:r>
            <a:r>
              <a:rPr lang="fa-IR" sz="4000" dirty="0">
                <a:solidFill>
                  <a:prstClr val="black"/>
                </a:solidFill>
                <a:effectLst>
                  <a:outerShdw blurRad="38100" dist="38100" dir="2700000" algn="tl">
                    <a:srgbClr val="000000"/>
                  </a:outerShdw>
                </a:effectLst>
                <a:latin typeface="Garamond" pitchFamily="18" charset="0"/>
                <a:cs typeface="Arial" pitchFamily="34" charset="0"/>
              </a:rPr>
              <a:t>نمایند.</a:t>
            </a:r>
            <a:br>
              <a:rPr lang="fa-IR" sz="4000" dirty="0">
                <a:solidFill>
                  <a:prstClr val="black"/>
                </a:solidFill>
                <a:effectLst>
                  <a:outerShdw blurRad="38100" dist="38100" dir="2700000" algn="tl">
                    <a:srgbClr val="000000"/>
                  </a:outerShdw>
                </a:effectLst>
                <a:latin typeface="Garamond" pitchFamily="18" charset="0"/>
                <a:cs typeface="Arial" pitchFamily="34" charset="0"/>
              </a:rPr>
            </a:br>
            <a:r>
              <a:rPr lang="fa-IR" altLang="fa-IR" sz="3600" b="0" dirty="0" smtClean="0">
                <a:solidFill>
                  <a:prstClr val="black"/>
                </a:solidFill>
                <a:latin typeface="Georgia"/>
                <a:ea typeface="+mj-ea"/>
              </a:rPr>
              <a:t/>
            </a:r>
            <a:br>
              <a:rPr lang="fa-IR" altLang="fa-IR" sz="3600" b="0" dirty="0" smtClean="0">
                <a:solidFill>
                  <a:prstClr val="black"/>
                </a:solidFill>
                <a:latin typeface="Georgia"/>
                <a:ea typeface="+mj-ea"/>
              </a:rPr>
            </a:br>
            <a:endParaRPr lang="fa-IR" altLang="fa-IR" sz="5400" b="0" dirty="0">
              <a:solidFill>
                <a:prstClr val="black"/>
              </a:solidFill>
              <a:latin typeface="Georgia"/>
              <a:cs typeface="Times New Roman"/>
            </a:endParaRPr>
          </a:p>
        </p:txBody>
      </p:sp>
    </p:spTree>
    <p:extLst>
      <p:ext uri="{BB962C8B-B14F-4D97-AF65-F5344CB8AC3E}">
        <p14:creationId xmlns:p14="http://schemas.microsoft.com/office/powerpoint/2010/main" val="1395596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pPr algn="ctr"/>
            <a:r>
              <a:rPr lang="fa-IR" sz="4400" dirty="0" smtClean="0">
                <a:solidFill>
                  <a:srgbClr val="0070C0"/>
                </a:solidFill>
                <a:cs typeface="B Titr" panose="00000700000000000000" pitchFamily="2" charset="-78"/>
              </a:rPr>
              <a:t>اقدام 8</a:t>
            </a:r>
            <a:endParaRPr lang="fa-IR" sz="4400" dirty="0">
              <a:solidFill>
                <a:srgbClr val="0070C0"/>
              </a:solidFill>
              <a:cs typeface="B Titr" panose="00000700000000000000" pitchFamily="2" charset="-78"/>
            </a:endParaRPr>
          </a:p>
        </p:txBody>
      </p:sp>
      <p:sp>
        <p:nvSpPr>
          <p:cNvPr id="3" name="Content Placeholder 2"/>
          <p:cNvSpPr>
            <a:spLocks noGrp="1"/>
          </p:cNvSpPr>
          <p:nvPr>
            <p:ph idx="1"/>
          </p:nvPr>
        </p:nvSpPr>
        <p:spPr>
          <a:xfrm>
            <a:off x="827584" y="1196752"/>
            <a:ext cx="7520940" cy="3816424"/>
          </a:xfrm>
        </p:spPr>
        <p:txBody>
          <a:bodyPr>
            <a:noAutofit/>
          </a:bodyPr>
          <a:lstStyle/>
          <a:p>
            <a:pPr marL="273050" lvl="0" indent="-273050" algn="just" fontAlgn="base">
              <a:spcBef>
                <a:spcPct val="20000"/>
              </a:spcBef>
              <a:spcAft>
                <a:spcPct val="0"/>
              </a:spcAft>
              <a:buClr>
                <a:srgbClr val="D16349"/>
              </a:buClr>
              <a:buSzPct val="85000"/>
            </a:pPr>
            <a:r>
              <a:rPr lang="fa-IR" sz="4800" b="0" dirty="0">
                <a:solidFill>
                  <a:prstClr val="black"/>
                </a:solidFill>
                <a:effectLst>
                  <a:outerShdw blurRad="38100" dist="38100" dir="2700000" algn="tl">
                    <a:srgbClr val="000000"/>
                  </a:outerShdw>
                </a:effectLst>
                <a:latin typeface="Garamond" pitchFamily="18" charset="0"/>
                <a:cs typeface="Arial" pitchFamily="34" charset="0"/>
              </a:rPr>
              <a:t>مادران را برای تغذیه با شیر مادر برحسب میل وتقاضای شیرخوار تشویق،کمک وحمایت كنند ودر مواقع لزوم امكان دوشيدن مكرر شير و ذخيره آن وجود داشته </a:t>
            </a:r>
            <a:r>
              <a:rPr lang="fa-IR" sz="4800" b="0" dirty="0" smtClean="0">
                <a:solidFill>
                  <a:prstClr val="black"/>
                </a:solidFill>
                <a:effectLst>
                  <a:outerShdw blurRad="38100" dist="38100" dir="2700000" algn="tl">
                    <a:srgbClr val="000000"/>
                  </a:outerShdw>
                </a:effectLst>
                <a:latin typeface="Garamond" pitchFamily="18" charset="0"/>
                <a:cs typeface="Arial" pitchFamily="34" charset="0"/>
              </a:rPr>
              <a:t>باشد.</a:t>
            </a:r>
            <a:r>
              <a:rPr lang="fa-IR" sz="1500" b="0" dirty="0" smtClean="0">
                <a:solidFill>
                  <a:prstClr val="black"/>
                </a:solidFill>
                <a:latin typeface="Calibri"/>
              </a:rPr>
              <a:t>.</a:t>
            </a:r>
            <a:endParaRPr lang="fa-IR" altLang="fa-IR" sz="5400" b="0" dirty="0">
              <a:solidFill>
                <a:prstClr val="black"/>
              </a:solidFill>
              <a:latin typeface="Georgia"/>
              <a:cs typeface="Times New Roman"/>
            </a:endParaRPr>
          </a:p>
        </p:txBody>
      </p:sp>
    </p:spTree>
    <p:extLst>
      <p:ext uri="{BB962C8B-B14F-4D97-AF65-F5344CB8AC3E}">
        <p14:creationId xmlns:p14="http://schemas.microsoft.com/office/powerpoint/2010/main" val="3293488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 توضیح اقدام 7 و 8 : </a:t>
            </a:r>
            <a:endParaRPr lang="fa-IR" dirty="0">
              <a:cs typeface="B Titr" panose="00000700000000000000" pitchFamily="2" charset="-78"/>
            </a:endParaRPr>
          </a:p>
        </p:txBody>
      </p:sp>
      <p:sp>
        <p:nvSpPr>
          <p:cNvPr id="3" name="Content Placeholder 2"/>
          <p:cNvSpPr>
            <a:spLocks noGrp="1"/>
          </p:cNvSpPr>
          <p:nvPr>
            <p:ph idx="1"/>
          </p:nvPr>
        </p:nvSpPr>
        <p:spPr>
          <a:xfrm>
            <a:off x="822960" y="1100628"/>
            <a:ext cx="7520940" cy="4056564"/>
          </a:xfrm>
        </p:spPr>
        <p:txBody>
          <a:bodyPr>
            <a:normAutofit/>
          </a:bodyPr>
          <a:lstStyle/>
          <a:p>
            <a:pPr lvl="0" algn="just"/>
            <a:r>
              <a:rPr lang="fa-IR" sz="3200" dirty="0">
                <a:cs typeface="B Nazanin" panose="00000400000000000000" pitchFamily="2" charset="-78"/>
              </a:rPr>
              <a:t>هم اتاقی مادرونوزاد به مادر کمک می کند تا </a:t>
            </a:r>
            <a:r>
              <a:rPr lang="fa-IR" sz="3200" dirty="0" smtClean="0">
                <a:cs typeface="B Nazanin" panose="00000400000000000000" pitchFamily="2" charset="-78"/>
              </a:rPr>
              <a:t>علائم </a:t>
            </a:r>
            <a:r>
              <a:rPr lang="fa-IR" sz="3200" dirty="0">
                <a:cs typeface="B Nazanin" panose="00000400000000000000" pitchFamily="2" charset="-78"/>
              </a:rPr>
              <a:t>تغذیه ای شیرخوارراتشخیص دهد و چگونگی مراقبت از او را بیاموزد وهمچنين كمك مي كند كه مادر در پاسخ به تقاضای شیرخوار برای </a:t>
            </a:r>
            <a:r>
              <a:rPr lang="fa-IR" sz="3200" dirty="0" smtClean="0">
                <a:cs typeface="B Nazanin" panose="00000400000000000000" pitchFamily="2" charset="-78"/>
              </a:rPr>
              <a:t>شیرخوردن ، </a:t>
            </a:r>
            <a:r>
              <a:rPr lang="fa-IR" sz="3200" dirty="0">
                <a:cs typeface="B Nazanin" panose="00000400000000000000" pitchFamily="2" charset="-78"/>
              </a:rPr>
              <a:t>اورا تغذیه کند وبرحسب جدول زمانی وساعت عمل نکند. شیرخوارانی که مجبورند برای تغذیه شدن گریه کنند </a:t>
            </a:r>
            <a:r>
              <a:rPr lang="fa-IR" sz="3200" dirty="0" smtClean="0">
                <a:cs typeface="B Nazanin" panose="00000400000000000000" pitchFamily="2" charset="-78"/>
              </a:rPr>
              <a:t>باعصبانیت گریه می </a:t>
            </a:r>
            <a:r>
              <a:rPr lang="fa-IR" sz="3200" dirty="0">
                <a:cs typeface="B Nazanin" panose="00000400000000000000" pitchFamily="2" charset="-78"/>
              </a:rPr>
              <a:t>کنند وانرژی ذخیره شده راتحلیل می </a:t>
            </a:r>
            <a:r>
              <a:rPr lang="fa-IR" sz="3200" dirty="0" smtClean="0">
                <a:cs typeface="B Nazanin" panose="00000400000000000000" pitchFamily="2" charset="-78"/>
              </a:rPr>
              <a:t>برند وممکن </a:t>
            </a:r>
            <a:r>
              <a:rPr lang="fa-IR" sz="3200" dirty="0">
                <a:cs typeface="B Nazanin" panose="00000400000000000000" pitchFamily="2" charset="-78"/>
              </a:rPr>
              <a:t>است بدون اینکه تغذیه شوند خوابشان ببرد</a:t>
            </a:r>
            <a:r>
              <a:rPr lang="fa-IR" sz="3200" dirty="0" smtClean="0">
                <a:cs typeface="B Nazanin" panose="00000400000000000000" pitchFamily="2" charset="-78"/>
              </a:rPr>
              <a:t>.</a:t>
            </a:r>
            <a:r>
              <a:rPr lang="fa-IR" sz="1800" dirty="0"/>
              <a:t> </a:t>
            </a:r>
            <a:endParaRPr lang="en-US" sz="1800" dirty="0"/>
          </a:p>
          <a:p>
            <a:endParaRPr lang="fa-IR" dirty="0"/>
          </a:p>
        </p:txBody>
      </p:sp>
    </p:spTree>
    <p:extLst>
      <p:ext uri="{BB962C8B-B14F-4D97-AF65-F5344CB8AC3E}">
        <p14:creationId xmlns:p14="http://schemas.microsoft.com/office/powerpoint/2010/main" val="3406085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pPr algn="ctr"/>
            <a:r>
              <a:rPr lang="fa-IR" sz="4400" dirty="0" smtClean="0">
                <a:solidFill>
                  <a:srgbClr val="0070C0"/>
                </a:solidFill>
                <a:cs typeface="B Titr" panose="00000700000000000000" pitchFamily="2" charset="-78"/>
              </a:rPr>
              <a:t>اقدام 9</a:t>
            </a:r>
            <a:endParaRPr lang="fa-IR" sz="4400" dirty="0">
              <a:solidFill>
                <a:srgbClr val="0070C0"/>
              </a:solidFill>
              <a:cs typeface="B Titr" panose="00000700000000000000" pitchFamily="2" charset="-78"/>
            </a:endParaRPr>
          </a:p>
        </p:txBody>
      </p:sp>
      <p:sp>
        <p:nvSpPr>
          <p:cNvPr id="3" name="Content Placeholder 2"/>
          <p:cNvSpPr>
            <a:spLocks noGrp="1"/>
          </p:cNvSpPr>
          <p:nvPr>
            <p:ph idx="1"/>
          </p:nvPr>
        </p:nvSpPr>
        <p:spPr>
          <a:xfrm>
            <a:off x="827584" y="1196752"/>
            <a:ext cx="7520940" cy="3816424"/>
          </a:xfrm>
        </p:spPr>
        <p:txBody>
          <a:bodyPr>
            <a:noAutofit/>
          </a:bodyPr>
          <a:lstStyle/>
          <a:p>
            <a:pPr marL="273050" lvl="0" indent="-273050" algn="just" fontAlgn="base">
              <a:spcBef>
                <a:spcPct val="20000"/>
              </a:spcBef>
              <a:spcAft>
                <a:spcPct val="0"/>
              </a:spcAft>
              <a:buClr>
                <a:srgbClr val="D16349"/>
              </a:buClr>
              <a:buSzPct val="85000"/>
            </a:pPr>
            <a:r>
              <a:rPr lang="fa-IR" altLang="fa-IR" sz="8800" b="0" dirty="0">
                <a:solidFill>
                  <a:prstClr val="black"/>
                </a:solidFill>
                <a:latin typeface="Georgia"/>
                <a:cs typeface="B Nazanin" panose="00000400000000000000" pitchFamily="2" charset="-78"/>
              </a:rPr>
              <a:t>مطلقا از شیشه شیر </a:t>
            </a:r>
            <a:r>
              <a:rPr lang="fa-IR" altLang="fa-IR" sz="8800" b="0" dirty="0" smtClean="0">
                <a:solidFill>
                  <a:prstClr val="black"/>
                </a:solidFill>
                <a:latin typeface="Georgia"/>
                <a:cs typeface="B Nazanin" panose="00000400000000000000" pitchFamily="2" charset="-78"/>
              </a:rPr>
              <a:t>وپستانک استفاده </a:t>
            </a:r>
            <a:r>
              <a:rPr lang="fa-IR" altLang="fa-IR" sz="8800" b="0" dirty="0">
                <a:solidFill>
                  <a:prstClr val="black"/>
                </a:solidFill>
                <a:latin typeface="Georgia"/>
                <a:cs typeface="B Nazanin" panose="00000400000000000000" pitchFamily="2" charset="-78"/>
              </a:rPr>
              <a:t>نکنند.</a:t>
            </a:r>
            <a:br>
              <a:rPr lang="fa-IR" altLang="fa-IR" sz="8800" b="0" dirty="0">
                <a:solidFill>
                  <a:prstClr val="black"/>
                </a:solidFill>
                <a:latin typeface="Georgia"/>
                <a:cs typeface="B Nazanin" panose="00000400000000000000" pitchFamily="2" charset="-78"/>
              </a:rPr>
            </a:br>
            <a:r>
              <a:rPr lang="fa-IR" sz="4800" b="0" dirty="0">
                <a:solidFill>
                  <a:prstClr val="black"/>
                </a:solidFill>
                <a:effectLst>
                  <a:outerShdw blurRad="38100" dist="38100" dir="2700000" algn="tl">
                    <a:srgbClr val="000000"/>
                  </a:outerShdw>
                </a:effectLst>
                <a:latin typeface="Garamond" pitchFamily="18" charset="0"/>
                <a:cs typeface="Arial" pitchFamily="34" charset="0"/>
              </a:rPr>
              <a:t/>
            </a:r>
            <a:br>
              <a:rPr lang="fa-IR" sz="4800" b="0" dirty="0">
                <a:solidFill>
                  <a:prstClr val="black"/>
                </a:solidFill>
                <a:effectLst>
                  <a:outerShdw blurRad="38100" dist="38100" dir="2700000" algn="tl">
                    <a:srgbClr val="000000"/>
                  </a:outerShdw>
                </a:effectLst>
                <a:latin typeface="Garamond" pitchFamily="18" charset="0"/>
                <a:cs typeface="Arial" pitchFamily="34" charset="0"/>
              </a:rPr>
            </a:br>
            <a:r>
              <a:rPr lang="fa-IR" altLang="fa-IR" sz="3600" b="0" dirty="0" smtClean="0">
                <a:solidFill>
                  <a:prstClr val="black"/>
                </a:solidFill>
                <a:latin typeface="Georgia"/>
                <a:ea typeface="+mj-ea"/>
              </a:rPr>
              <a:t/>
            </a:r>
            <a:br>
              <a:rPr lang="fa-IR" altLang="fa-IR" sz="3600" b="0" dirty="0" smtClean="0">
                <a:solidFill>
                  <a:prstClr val="black"/>
                </a:solidFill>
                <a:latin typeface="Georgia"/>
                <a:ea typeface="+mj-ea"/>
              </a:rPr>
            </a:br>
            <a:endParaRPr lang="fa-IR" altLang="fa-IR" sz="5400" b="0" dirty="0">
              <a:solidFill>
                <a:prstClr val="black"/>
              </a:solidFill>
              <a:latin typeface="Georgia"/>
              <a:cs typeface="Times New Roman"/>
            </a:endParaRPr>
          </a:p>
        </p:txBody>
      </p:sp>
    </p:spTree>
    <p:extLst>
      <p:ext uri="{BB962C8B-B14F-4D97-AF65-F5344CB8AC3E}">
        <p14:creationId xmlns:p14="http://schemas.microsoft.com/office/powerpoint/2010/main" val="1237910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گول زنک وموادی بجزشیرمادر؟</a:t>
            </a:r>
            <a:endParaRPr lang="fa-IR" dirty="0">
              <a:cs typeface="B Titr" panose="00000700000000000000" pitchFamily="2" charset="-78"/>
            </a:endParaRPr>
          </a:p>
        </p:txBody>
      </p:sp>
      <p:sp>
        <p:nvSpPr>
          <p:cNvPr id="3" name="Content Placeholder 2"/>
          <p:cNvSpPr>
            <a:spLocks noGrp="1"/>
          </p:cNvSpPr>
          <p:nvPr>
            <p:ph idx="1"/>
          </p:nvPr>
        </p:nvSpPr>
        <p:spPr>
          <a:xfrm>
            <a:off x="822960" y="1100628"/>
            <a:ext cx="7520940" cy="3984556"/>
          </a:xfrm>
        </p:spPr>
        <p:txBody>
          <a:bodyPr>
            <a:noAutofit/>
          </a:bodyPr>
          <a:lstStyle/>
          <a:p>
            <a:pPr lvl="0"/>
            <a:r>
              <a:rPr lang="fa-IR" sz="3200" dirty="0">
                <a:cs typeface="B Nazanin" panose="00000400000000000000" pitchFamily="2" charset="-78"/>
              </a:rPr>
              <a:t>استفاده از موادی غیرازشیرمادر وگول زنک ممکن است:</a:t>
            </a:r>
            <a:endParaRPr lang="en-US" sz="3200" dirty="0">
              <a:cs typeface="B Nazanin" panose="00000400000000000000" pitchFamily="2" charset="-78"/>
            </a:endParaRPr>
          </a:p>
          <a:p>
            <a:r>
              <a:rPr lang="fa-IR" sz="3200" dirty="0">
                <a:cs typeface="B Nazanin" panose="00000400000000000000" pitchFamily="2" charset="-78"/>
              </a:rPr>
              <a:t>- با آموختن نحوه تغذیه با شیرمادر توسط شیرخوار تداخل نماید.</a:t>
            </a:r>
            <a:endParaRPr lang="en-US" sz="3200" dirty="0">
              <a:cs typeface="B Nazanin" panose="00000400000000000000" pitchFamily="2" charset="-78"/>
            </a:endParaRPr>
          </a:p>
          <a:p>
            <a:r>
              <a:rPr lang="fa-IR" sz="3200" dirty="0">
                <a:cs typeface="B Nazanin" panose="00000400000000000000" pitchFamily="2" charset="-78"/>
              </a:rPr>
              <a:t>-برتولید شیرمادر اثر سوء داشته باشد.</a:t>
            </a:r>
            <a:endParaRPr lang="en-US" sz="3200" dirty="0">
              <a:cs typeface="B Nazanin" panose="00000400000000000000" pitchFamily="2" charset="-78"/>
            </a:endParaRPr>
          </a:p>
          <a:p>
            <a:r>
              <a:rPr lang="fa-IR" sz="3200" dirty="0">
                <a:cs typeface="B Nazanin" panose="00000400000000000000" pitchFamily="2" charset="-78"/>
              </a:rPr>
              <a:t>-برای مادر( یا کارمند بهداشتی) مراقبت از شیرخوار وتامین نیازهای اوسخت تراست.</a:t>
            </a:r>
            <a:endParaRPr lang="en-US" sz="3200" dirty="0">
              <a:cs typeface="B Nazanin" panose="00000400000000000000" pitchFamily="2" charset="-78"/>
            </a:endParaRPr>
          </a:p>
          <a:p>
            <a:endParaRPr lang="fa-IR" sz="3200" dirty="0">
              <a:cs typeface="B Nazanin" panose="00000400000000000000" pitchFamily="2" charset="-78"/>
            </a:endParaRPr>
          </a:p>
        </p:txBody>
      </p:sp>
    </p:spTree>
    <p:extLst>
      <p:ext uri="{BB962C8B-B14F-4D97-AF65-F5344CB8AC3E}">
        <p14:creationId xmlns:p14="http://schemas.microsoft.com/office/powerpoint/2010/main" val="3212937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pPr algn="ctr"/>
            <a:r>
              <a:rPr lang="fa-IR" sz="4400" smtClean="0">
                <a:solidFill>
                  <a:srgbClr val="0070C0"/>
                </a:solidFill>
                <a:cs typeface="B Titr" panose="00000700000000000000" pitchFamily="2" charset="-78"/>
              </a:rPr>
              <a:t>اقدام 10</a:t>
            </a:r>
            <a:endParaRPr lang="fa-IR" sz="4400" dirty="0">
              <a:solidFill>
                <a:srgbClr val="0070C0"/>
              </a:solidFill>
              <a:cs typeface="B Titr" panose="00000700000000000000" pitchFamily="2" charset="-78"/>
            </a:endParaRPr>
          </a:p>
        </p:txBody>
      </p:sp>
      <p:sp>
        <p:nvSpPr>
          <p:cNvPr id="3" name="Content Placeholder 2"/>
          <p:cNvSpPr>
            <a:spLocks noGrp="1"/>
          </p:cNvSpPr>
          <p:nvPr>
            <p:ph idx="1"/>
          </p:nvPr>
        </p:nvSpPr>
        <p:spPr>
          <a:xfrm>
            <a:off x="827584" y="1196752"/>
            <a:ext cx="7520940" cy="4032448"/>
          </a:xfrm>
        </p:spPr>
        <p:txBody>
          <a:bodyPr>
            <a:noAutofit/>
          </a:bodyPr>
          <a:lstStyle/>
          <a:p>
            <a:pPr marL="273050" lvl="0" indent="-273050" algn="just" fontAlgn="base">
              <a:spcBef>
                <a:spcPct val="20000"/>
              </a:spcBef>
              <a:spcAft>
                <a:spcPct val="0"/>
              </a:spcAft>
              <a:buClr>
                <a:srgbClr val="D16349"/>
              </a:buClr>
              <a:buSzPct val="85000"/>
            </a:pPr>
            <a:r>
              <a:rPr lang="fa-IR" altLang="fa-IR" sz="4800" b="0" dirty="0">
                <a:solidFill>
                  <a:prstClr val="black"/>
                </a:solidFill>
                <a:latin typeface="Georgia"/>
                <a:cs typeface="B Nazanin" panose="00000400000000000000" pitchFamily="2" charset="-78"/>
              </a:rPr>
              <a:t>تشکیل گروههای حمایت از مادران شیرده را پیگیری نمایند واطلاعاتی درمورد گروههای حامی ومراکز مشاوره شیردهی در اختیار والدین قرار دهند</a:t>
            </a:r>
            <a:r>
              <a:rPr lang="fa-IR" sz="6000" b="0" dirty="0">
                <a:solidFill>
                  <a:prstClr val="black"/>
                </a:solidFill>
                <a:effectLst>
                  <a:outerShdw blurRad="38100" dist="38100" dir="2700000" algn="tl">
                    <a:srgbClr val="000000"/>
                  </a:outerShdw>
                </a:effectLst>
                <a:latin typeface="Garamond" pitchFamily="18" charset="0"/>
                <a:cs typeface="B Nazanin" panose="00000400000000000000" pitchFamily="2" charset="-78"/>
              </a:rPr>
              <a:t/>
            </a:r>
            <a:br>
              <a:rPr lang="fa-IR" sz="6000" b="0" dirty="0">
                <a:solidFill>
                  <a:prstClr val="black"/>
                </a:solidFill>
                <a:effectLst>
                  <a:outerShdw blurRad="38100" dist="38100" dir="2700000" algn="tl">
                    <a:srgbClr val="000000"/>
                  </a:outerShdw>
                </a:effectLst>
                <a:latin typeface="Garamond" pitchFamily="18" charset="0"/>
                <a:cs typeface="B Nazanin" panose="00000400000000000000" pitchFamily="2" charset="-78"/>
              </a:rPr>
            </a:br>
            <a:r>
              <a:rPr lang="fa-IR" altLang="fa-IR" sz="3200" b="0" dirty="0" smtClean="0">
                <a:solidFill>
                  <a:prstClr val="black"/>
                </a:solidFill>
                <a:latin typeface="Georgia"/>
                <a:ea typeface="+mj-ea"/>
              </a:rPr>
              <a:t/>
            </a:r>
            <a:br>
              <a:rPr lang="fa-IR" altLang="fa-IR" sz="3200" b="0" dirty="0" smtClean="0">
                <a:solidFill>
                  <a:prstClr val="black"/>
                </a:solidFill>
                <a:latin typeface="Georgia"/>
                <a:ea typeface="+mj-ea"/>
              </a:rPr>
            </a:br>
            <a:endParaRPr lang="fa-IR" altLang="fa-IR" sz="4800" b="0" dirty="0">
              <a:solidFill>
                <a:prstClr val="black"/>
              </a:solidFill>
              <a:latin typeface="Georgia"/>
              <a:cs typeface="Times New Roman"/>
            </a:endParaRPr>
          </a:p>
        </p:txBody>
      </p:sp>
    </p:spTree>
    <p:extLst>
      <p:ext uri="{BB962C8B-B14F-4D97-AF65-F5344CB8AC3E}">
        <p14:creationId xmlns:p14="http://schemas.microsoft.com/office/powerpoint/2010/main" val="816464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000" dirty="0" smtClean="0">
                <a:cs typeface="B Titr" panose="00000700000000000000" pitchFamily="2" charset="-78"/>
              </a:rPr>
              <a:t>اقدام 10 :</a:t>
            </a: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pPr lvl="0"/>
            <a:r>
              <a:rPr lang="fa-IR" sz="3200" dirty="0">
                <a:cs typeface="B Nazanin" panose="00000400000000000000" pitchFamily="2" charset="-78"/>
              </a:rPr>
              <a:t>از تغذیه با شیرمادر و سایر جنبه های مراقبت کودک حمایت کنید.به طرق زیر:</a:t>
            </a:r>
            <a:endParaRPr lang="en-US" sz="3200" dirty="0">
              <a:cs typeface="B Nazanin" panose="00000400000000000000" pitchFamily="2" charset="-78"/>
            </a:endParaRPr>
          </a:p>
          <a:p>
            <a:r>
              <a:rPr lang="fa-IR" sz="3200" dirty="0">
                <a:cs typeface="B Nazanin" panose="00000400000000000000" pitchFamily="2" charset="-78"/>
              </a:rPr>
              <a:t>-خانواده و دوستان</a:t>
            </a:r>
            <a:endParaRPr lang="en-US" sz="3200" dirty="0">
              <a:cs typeface="B Nazanin" panose="00000400000000000000" pitchFamily="2" charset="-78"/>
            </a:endParaRPr>
          </a:p>
          <a:p>
            <a:r>
              <a:rPr lang="fa-IR" sz="3200" dirty="0">
                <a:cs typeface="B Nazanin" panose="00000400000000000000" pitchFamily="2" charset="-78"/>
              </a:rPr>
              <a:t>-کارکنان بهداشتی</a:t>
            </a:r>
            <a:endParaRPr lang="en-US" sz="3200" dirty="0">
              <a:cs typeface="B Nazanin" panose="00000400000000000000" pitchFamily="2" charset="-78"/>
            </a:endParaRPr>
          </a:p>
          <a:p>
            <a:r>
              <a:rPr lang="fa-IR" sz="3200" dirty="0">
                <a:cs typeface="B Nazanin" panose="00000400000000000000" pitchFamily="2" charset="-78"/>
              </a:rPr>
              <a:t>- گروه های حامی سازمان یافته ومشاورین</a:t>
            </a:r>
            <a:endParaRPr lang="en-US" sz="3200" dirty="0">
              <a:cs typeface="B Nazanin" panose="00000400000000000000" pitchFamily="2" charset="-78"/>
            </a:endParaRPr>
          </a:p>
          <a:p>
            <a:r>
              <a:rPr lang="fa-IR" sz="3200" dirty="0">
                <a:cs typeface="B Nazanin" panose="00000400000000000000" pitchFamily="2" charset="-78"/>
              </a:rPr>
              <a:t>-گروه های حامی غیررسمی یا داوطلبین و مشاورین</a:t>
            </a:r>
            <a:endParaRPr lang="en-US" sz="3200" dirty="0">
              <a:cs typeface="B Nazanin" panose="00000400000000000000" pitchFamily="2" charset="-78"/>
            </a:endParaRPr>
          </a:p>
        </p:txBody>
      </p:sp>
    </p:spTree>
    <p:extLst>
      <p:ext uri="{BB962C8B-B14F-4D97-AF65-F5344CB8AC3E}">
        <p14:creationId xmlns:p14="http://schemas.microsoft.com/office/powerpoint/2010/main" val="2973839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3200" b="1" kern="0" cap="none" dirty="0" smtClean="0">
                <a:solidFill>
                  <a:srgbClr val="0070C0"/>
                </a:solidFill>
                <a:latin typeface="Arial"/>
                <a:cs typeface="B Titr" panose="00000700000000000000" pitchFamily="2" charset="-78"/>
              </a:rPr>
              <a:t>اهداف</a:t>
            </a:r>
            <a:r>
              <a:rPr lang="fa-IR" sz="3200" b="1" kern="0" cap="none" dirty="0" smtClean="0">
                <a:solidFill>
                  <a:srgbClr val="0070C0"/>
                </a:solidFill>
                <a:latin typeface="Arial"/>
                <a:cs typeface="B Titr" panose="00000700000000000000" pitchFamily="2" charset="-78"/>
              </a:rPr>
              <a:t> </a:t>
            </a:r>
            <a:r>
              <a:rPr lang="fa-IR" sz="3200" b="1" kern="0" cap="none" dirty="0">
                <a:solidFill>
                  <a:srgbClr val="0070C0"/>
                </a:solidFill>
                <a:latin typeface="Arial"/>
                <a:cs typeface="B Titr" panose="00000700000000000000" pitchFamily="2" charset="-78"/>
              </a:rPr>
              <a:t>راه اندازي بيمارستانهاي </a:t>
            </a:r>
            <a:r>
              <a:rPr lang="fa-IR" sz="3200" b="1" kern="0" cap="none" dirty="0" smtClean="0">
                <a:solidFill>
                  <a:srgbClr val="0070C0"/>
                </a:solidFill>
                <a:latin typeface="Arial"/>
                <a:cs typeface="B Titr" panose="00000700000000000000" pitchFamily="2" charset="-78"/>
              </a:rPr>
              <a:t>دوستدار كودك</a:t>
            </a:r>
            <a:endParaRPr lang="fa-IR" sz="2400"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3912548"/>
          </a:xfrm>
        </p:spPr>
        <p:txBody>
          <a:bodyPr>
            <a:noAutofit/>
          </a:bodyPr>
          <a:lstStyle/>
          <a:p>
            <a:pPr marL="457200" lvl="0" indent="-457200" algn="just">
              <a:lnSpc>
                <a:spcPct val="150000"/>
              </a:lnSpc>
              <a:spcBef>
                <a:spcPts val="0"/>
              </a:spcBef>
              <a:buFont typeface="Wingdings" panose="05000000000000000000" pitchFamily="2" charset="2"/>
              <a:buChar char="ü"/>
            </a:pPr>
            <a:r>
              <a:rPr lang="fa-IR" sz="2400" kern="0" dirty="0" smtClean="0">
                <a:solidFill>
                  <a:sysClr val="windowText" lastClr="000000"/>
                </a:solidFill>
                <a:effectLst>
                  <a:outerShdw blurRad="38100" dist="38100" dir="2700000" algn="tl">
                    <a:srgbClr val="000000">
                      <a:alpha val="43137"/>
                    </a:srgbClr>
                  </a:outerShdw>
                </a:effectLst>
                <a:cs typeface="B Nazanin" panose="00000400000000000000" pitchFamily="2" charset="-78"/>
              </a:rPr>
              <a:t>اعطای بهترین شروع زندگی به هر نوزاد از طریق مراقبتهای مناسب برای حمایت از تغذیه با شیرمادر </a:t>
            </a:r>
            <a:endParaRPr lang="ar-SA" sz="2400" kern="0" dirty="0">
              <a:solidFill>
                <a:sysClr val="windowText" lastClr="000000"/>
              </a:solidFill>
              <a:effectLst>
                <a:outerShdw blurRad="38100" dist="38100" dir="2700000" algn="tl">
                  <a:srgbClr val="000000">
                    <a:alpha val="43137"/>
                  </a:srgbClr>
                </a:outerShdw>
              </a:effectLst>
              <a:cs typeface="B Nazanin" panose="00000400000000000000" pitchFamily="2" charset="-78"/>
            </a:endParaRPr>
          </a:p>
          <a:p>
            <a:pPr marL="457200" lvl="0" indent="-457200" algn="just">
              <a:lnSpc>
                <a:spcPct val="150000"/>
              </a:lnSpc>
              <a:spcBef>
                <a:spcPts val="0"/>
              </a:spcBef>
              <a:buFont typeface="Wingdings" panose="05000000000000000000" pitchFamily="2" charset="2"/>
              <a:buChar char="ü"/>
            </a:pPr>
            <a:r>
              <a:rPr lang="fa-IR" sz="2400" kern="0" dirty="0" smtClean="0">
                <a:solidFill>
                  <a:sysClr val="windowText" lastClr="000000"/>
                </a:solidFill>
                <a:effectLst>
                  <a:outerShdw blurRad="38100" dist="38100" dir="2700000" algn="tl">
                    <a:srgbClr val="000000">
                      <a:alpha val="43137"/>
                    </a:srgbClr>
                  </a:outerShdw>
                </a:effectLst>
                <a:cs typeface="B Nazanin" panose="00000400000000000000" pitchFamily="2" charset="-78"/>
              </a:rPr>
              <a:t>فراهم کردن ساختاری تا مادران مهارت های لازم برای تغذیه انحصاری را در 6 ماه اول و تداوم تغذیه با شیرمادر همراه با غذای کمکی تا 2 سال را کسب نمایند.</a:t>
            </a:r>
            <a:endParaRPr lang="ar-SA" sz="2400" kern="0" dirty="0">
              <a:solidFill>
                <a:sysClr val="windowText" lastClr="000000"/>
              </a:solidFill>
              <a:effectLst>
                <a:outerShdw blurRad="38100" dist="38100" dir="2700000" algn="tl">
                  <a:srgbClr val="000000">
                    <a:alpha val="43137"/>
                  </a:srgbClr>
                </a:outerShdw>
              </a:effectLst>
              <a:cs typeface="B Nazanin" panose="00000400000000000000" pitchFamily="2" charset="-78"/>
            </a:endParaRPr>
          </a:p>
          <a:p>
            <a:pPr marL="457200" lvl="0" indent="-457200" algn="just">
              <a:lnSpc>
                <a:spcPct val="150000"/>
              </a:lnSpc>
              <a:spcBef>
                <a:spcPts val="0"/>
              </a:spcBef>
              <a:buFont typeface="Wingdings" panose="05000000000000000000" pitchFamily="2" charset="2"/>
              <a:buChar char="ü"/>
            </a:pPr>
            <a:r>
              <a:rPr lang="fa-IR" sz="2400" kern="0" dirty="0" smtClean="0">
                <a:solidFill>
                  <a:sysClr val="windowText" lastClr="000000"/>
                </a:solidFill>
                <a:effectLst>
                  <a:outerShdw blurRad="38100" dist="38100" dir="2700000" algn="tl">
                    <a:srgbClr val="000000">
                      <a:alpha val="43137"/>
                    </a:srgbClr>
                  </a:outerShdw>
                </a:effectLst>
                <a:cs typeface="B Nazanin" panose="00000400000000000000" pitchFamily="2" charset="-78"/>
              </a:rPr>
              <a:t>خاتمه دادن به توزیع رایگان شیر مصنوعی در بیمارستان ها </a:t>
            </a:r>
          </a:p>
          <a:p>
            <a:pPr marL="457200" lvl="0" indent="-457200" algn="just">
              <a:lnSpc>
                <a:spcPct val="150000"/>
              </a:lnSpc>
              <a:spcBef>
                <a:spcPts val="0"/>
              </a:spcBef>
              <a:buFont typeface="Wingdings" panose="05000000000000000000" pitchFamily="2" charset="2"/>
              <a:buChar char="ü"/>
            </a:pPr>
            <a:r>
              <a:rPr lang="fa-IR" sz="2400" kern="0" dirty="0" smtClean="0">
                <a:solidFill>
                  <a:sysClr val="windowText" lastClr="000000"/>
                </a:solidFill>
                <a:effectLst>
                  <a:outerShdw blurRad="38100" dist="38100" dir="2700000" algn="tl">
                    <a:srgbClr val="000000">
                      <a:alpha val="43137"/>
                    </a:srgbClr>
                  </a:outerShdw>
                </a:effectLst>
                <a:cs typeface="B Nazanin" panose="00000400000000000000" pitchFamily="2" charset="-78"/>
              </a:rPr>
              <a:t>و اجرای 10 اقدام</a:t>
            </a:r>
            <a:endParaRPr lang="fa-IR" sz="1200" dirty="0"/>
          </a:p>
        </p:txBody>
      </p:sp>
    </p:spTree>
    <p:extLst>
      <p:ext uri="{BB962C8B-B14F-4D97-AF65-F5344CB8AC3E}">
        <p14:creationId xmlns:p14="http://schemas.microsoft.com/office/powerpoint/2010/main" val="3381841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شما بعنوان </a:t>
            </a:r>
            <a:r>
              <a:rPr lang="fa-IR" dirty="0" smtClean="0">
                <a:cs typeface="B Titr" panose="00000700000000000000" pitchFamily="2" charset="-78"/>
              </a:rPr>
              <a:t>حامی چه می کنید ؟</a:t>
            </a:r>
            <a:endParaRPr lang="fa-IR" dirty="0">
              <a:cs typeface="B Titr" panose="00000700000000000000" pitchFamily="2" charset="-78"/>
            </a:endParaRPr>
          </a:p>
        </p:txBody>
      </p:sp>
      <p:sp>
        <p:nvSpPr>
          <p:cNvPr id="3" name="Content Placeholder 2"/>
          <p:cNvSpPr>
            <a:spLocks noGrp="1"/>
          </p:cNvSpPr>
          <p:nvPr>
            <p:ph idx="1"/>
          </p:nvPr>
        </p:nvSpPr>
        <p:spPr>
          <a:xfrm>
            <a:off x="822960" y="1100628"/>
            <a:ext cx="7520940" cy="3912548"/>
          </a:xfrm>
        </p:spPr>
        <p:txBody>
          <a:bodyPr>
            <a:normAutofit/>
          </a:bodyPr>
          <a:lstStyle/>
          <a:p>
            <a:pPr algn="just"/>
            <a:r>
              <a:rPr lang="fa-IR" dirty="0" smtClean="0"/>
              <a:t>-</a:t>
            </a:r>
            <a:r>
              <a:rPr lang="fa-IR" sz="2800" dirty="0">
                <a:cs typeface="B Nazanin" panose="00000400000000000000" pitchFamily="2" charset="-78"/>
              </a:rPr>
              <a:t>حفظ ، حمایت وترویج تغذیه باشیرمادر</a:t>
            </a:r>
            <a:endParaRPr lang="en-US" sz="2800" dirty="0">
              <a:cs typeface="B Nazanin" panose="00000400000000000000" pitchFamily="2" charset="-78"/>
            </a:endParaRPr>
          </a:p>
          <a:p>
            <a:pPr algn="just"/>
            <a:r>
              <a:rPr lang="fa-IR" sz="2800" dirty="0">
                <a:cs typeface="B Nazanin" panose="00000400000000000000" pitchFamily="2" charset="-78"/>
              </a:rPr>
              <a:t>-اطمینان از اینکه جانشین شونده های شیرمادر هروقت که مورد نیاز باشند بطور مناسب به مصرف می رسند</a:t>
            </a:r>
            <a:endParaRPr lang="en-US" sz="2800" dirty="0">
              <a:cs typeface="B Nazanin" panose="00000400000000000000" pitchFamily="2" charset="-78"/>
            </a:endParaRPr>
          </a:p>
          <a:p>
            <a:pPr algn="just"/>
            <a:r>
              <a:rPr lang="fa-IR" sz="2800" dirty="0">
                <a:cs typeface="B Nazanin" panose="00000400000000000000" pitchFamily="2" charset="-78"/>
              </a:rPr>
              <a:t>-فراهم کردن اطلاعات کافی درباره تغذیه شیرخواران</a:t>
            </a:r>
            <a:endParaRPr lang="en-US" sz="2800" dirty="0">
              <a:cs typeface="B Nazanin" panose="00000400000000000000" pitchFamily="2" charset="-78"/>
            </a:endParaRPr>
          </a:p>
          <a:p>
            <a:pPr algn="just"/>
            <a:r>
              <a:rPr lang="fa-IR" sz="2800" dirty="0">
                <a:cs typeface="B Nazanin" panose="00000400000000000000" pitchFamily="2" charset="-78"/>
              </a:rPr>
              <a:t>- منع آگهی های تجارتی یا اشکال دیگر تبلیغ شیرهای مصنوعی</a:t>
            </a:r>
            <a:endParaRPr lang="en-US" sz="2800" dirty="0">
              <a:cs typeface="B Nazanin" panose="00000400000000000000" pitchFamily="2" charset="-78"/>
            </a:endParaRPr>
          </a:p>
          <a:p>
            <a:pPr algn="just"/>
            <a:r>
              <a:rPr lang="fa-IR" sz="2800" dirty="0">
                <a:cs typeface="B Nazanin" panose="00000400000000000000" pitchFamily="2" charset="-78"/>
              </a:rPr>
              <a:t>-گزارش نقض وتخلفات از کد(یا قانون ملی کشور) به اولیای امور</a:t>
            </a:r>
            <a:endParaRPr lang="en-US" sz="2800" dirty="0">
              <a:cs typeface="B Nazanin" panose="00000400000000000000" pitchFamily="2" charset="-78"/>
            </a:endParaRPr>
          </a:p>
          <a:p>
            <a:endParaRPr lang="fa-IR" dirty="0"/>
          </a:p>
        </p:txBody>
      </p:sp>
    </p:spTree>
    <p:extLst>
      <p:ext uri="{BB962C8B-B14F-4D97-AF65-F5344CB8AC3E}">
        <p14:creationId xmlns:p14="http://schemas.microsoft.com/office/powerpoint/2010/main" val="689372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827584" y="980728"/>
            <a:ext cx="7520940" cy="3840540"/>
          </a:xfrm>
        </p:spPr>
        <p:txBody>
          <a:bodyPr>
            <a:noAutofit/>
          </a:bodyPr>
          <a:lstStyle/>
          <a:p>
            <a:pPr lvl="0" algn="just">
              <a:lnSpc>
                <a:spcPct val="150000"/>
              </a:lnSpc>
            </a:pPr>
            <a:r>
              <a:rPr lang="fa-IR" sz="3200" dirty="0" smtClean="0">
                <a:cs typeface="B Nazanin" panose="00000400000000000000" pitchFamily="2" charset="-78"/>
              </a:rPr>
              <a:t>بیمارستانها </a:t>
            </a:r>
            <a:r>
              <a:rPr lang="fa-IR" sz="3200" dirty="0">
                <a:cs typeface="B Nazanin" panose="00000400000000000000" pitchFamily="2" charset="-78"/>
              </a:rPr>
              <a:t>باید کد بین المللی و قطعنامه های بعدی سازمان جهانی بهداشت دراین خصوص را رعایت کنند تابعنوان دوستدار کودک شناخته شوند.</a:t>
            </a:r>
            <a:endParaRPr lang="en-US" sz="3200" dirty="0">
              <a:cs typeface="B Nazanin" panose="00000400000000000000" pitchFamily="2" charset="-78"/>
            </a:endParaRPr>
          </a:p>
          <a:p>
            <a:pPr lvl="0" algn="just">
              <a:lnSpc>
                <a:spcPct val="150000"/>
              </a:lnSpc>
            </a:pPr>
            <a:r>
              <a:rPr lang="fa-IR" sz="3200" dirty="0">
                <a:cs typeface="B Nazanin" panose="00000400000000000000" pitchFamily="2" charset="-78"/>
              </a:rPr>
              <a:t>هدف کلی </a:t>
            </a:r>
            <a:r>
              <a:rPr lang="fa-IR" sz="3200" dirty="0" smtClean="0">
                <a:cs typeface="B Nazanin" panose="00000400000000000000" pitchFamily="2" charset="-78"/>
              </a:rPr>
              <a:t>کد بین </a:t>
            </a:r>
            <a:r>
              <a:rPr lang="fa-IR" sz="3200" dirty="0">
                <a:cs typeface="B Nazanin" panose="00000400000000000000" pitchFamily="2" charset="-78"/>
              </a:rPr>
              <a:t>المللی بازاریابی جانشین شونده های شیرمادر، تغذیه ایمن و کافی تمامی شیرخواران است.</a:t>
            </a:r>
            <a:endParaRPr lang="en-US" sz="3200" dirty="0">
              <a:cs typeface="B Nazanin" panose="00000400000000000000" pitchFamily="2" charset="-78"/>
            </a:endParaRPr>
          </a:p>
          <a:p>
            <a:endParaRPr lang="fa-IR" sz="3200" dirty="0">
              <a:cs typeface="B Nazanin" panose="00000400000000000000" pitchFamily="2" charset="-78"/>
            </a:endParaRPr>
          </a:p>
        </p:txBody>
      </p:sp>
    </p:spTree>
    <p:extLst>
      <p:ext uri="{BB962C8B-B14F-4D97-AF65-F5344CB8AC3E}">
        <p14:creationId xmlns:p14="http://schemas.microsoft.com/office/powerpoint/2010/main" val="3574587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520940" cy="548640"/>
          </a:xfrm>
        </p:spPr>
        <p:txBody>
          <a:bodyPr>
            <a:noAutofit/>
          </a:bodyPr>
          <a:lstStyle/>
          <a:p>
            <a:pPr algn="r"/>
            <a:r>
              <a:rPr lang="fa-IR" sz="3200" dirty="0" smtClean="0">
                <a:cs typeface="B Titr" panose="00000700000000000000" pitchFamily="2" charset="-78"/>
              </a:rPr>
              <a:t/>
            </a:r>
            <a:br>
              <a:rPr lang="fa-IR" sz="3200" dirty="0" smtClean="0">
                <a:cs typeface="B Titr" panose="00000700000000000000" pitchFamily="2" charset="-78"/>
              </a:rPr>
            </a:br>
            <a:r>
              <a:rPr lang="fa-IR" sz="3200" dirty="0" smtClean="0">
                <a:cs typeface="B Titr" panose="00000700000000000000" pitchFamily="2" charset="-78"/>
              </a:rPr>
              <a:t>هدف </a:t>
            </a:r>
            <a:r>
              <a:rPr lang="fa-IR" sz="3200" dirty="0">
                <a:cs typeface="B Titr" panose="00000700000000000000" pitchFamily="2" charset="-78"/>
              </a:rPr>
              <a:t>این دوره عبارتست از:</a:t>
            </a:r>
            <a:r>
              <a:rPr lang="en-US" sz="3200" dirty="0">
                <a:cs typeface="B Titr" panose="00000700000000000000" pitchFamily="2" charset="-78"/>
              </a:rPr>
              <a:t/>
            </a:r>
            <a:br>
              <a:rPr lang="en-US" sz="3200" dirty="0">
                <a:cs typeface="B Titr" panose="00000700000000000000" pitchFamily="2" charset="-78"/>
              </a:rPr>
            </a:br>
            <a:endParaRPr lang="fa-IR" sz="3200"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a:r>
              <a:rPr lang="fa-IR" sz="4000" dirty="0" smtClean="0">
                <a:cs typeface="B Nazanin" panose="00000400000000000000" pitchFamily="2" charset="-78"/>
              </a:rPr>
              <a:t>هریک </a:t>
            </a:r>
            <a:r>
              <a:rPr lang="fa-IR" sz="4000" dirty="0">
                <a:cs typeface="B Nazanin" panose="00000400000000000000" pitchFamily="2" charset="-78"/>
              </a:rPr>
              <a:t>از کارکنان بهداشتی درمانی با اعتماد بنفس، مادران را برای تغذیه زودرس وانحصاری باشیرمادر حمایت کنند وبیمارستان در راستای نیل به </a:t>
            </a:r>
            <a:r>
              <a:rPr lang="fa-IR" sz="4000" dirty="0" smtClean="0">
                <a:cs typeface="B Nazanin" panose="00000400000000000000" pitchFamily="2" charset="-78"/>
              </a:rPr>
              <a:t>حفظ برنامه دوستدار </a:t>
            </a:r>
            <a:r>
              <a:rPr lang="fa-IR" sz="4000" dirty="0">
                <a:cs typeface="B Nazanin" panose="00000400000000000000" pitchFamily="2" charset="-78"/>
              </a:rPr>
              <a:t>کودک </a:t>
            </a:r>
            <a:r>
              <a:rPr lang="fa-IR" sz="4000" dirty="0" smtClean="0">
                <a:cs typeface="B Nazanin" panose="00000400000000000000" pitchFamily="2" charset="-78"/>
              </a:rPr>
              <a:t>حمایت نمایند</a:t>
            </a:r>
            <a:r>
              <a:rPr lang="fa-IR" sz="4000" dirty="0">
                <a:cs typeface="B Nazanin" panose="00000400000000000000" pitchFamily="2" charset="-78"/>
              </a:rPr>
              <a:t>.</a:t>
            </a:r>
            <a:endParaRPr lang="en-US" sz="4000" dirty="0">
              <a:cs typeface="B Nazanin" panose="00000400000000000000" pitchFamily="2" charset="-78"/>
            </a:endParaRPr>
          </a:p>
          <a:p>
            <a:pPr algn="just"/>
            <a:endParaRPr lang="fa-IR" sz="4000" dirty="0">
              <a:cs typeface="B Nazanin" panose="00000400000000000000" pitchFamily="2" charset="-78"/>
            </a:endParaRPr>
          </a:p>
        </p:txBody>
      </p:sp>
    </p:spTree>
    <p:extLst>
      <p:ext uri="{BB962C8B-B14F-4D97-AF65-F5344CB8AC3E}">
        <p14:creationId xmlns:p14="http://schemas.microsoft.com/office/powerpoint/2010/main" val="3074551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چرا دوستدارکودک شدن؟</a:t>
            </a:r>
            <a:endParaRPr lang="fa-IR" dirty="0">
              <a:cs typeface="B Titr" panose="00000700000000000000" pitchFamily="2" charset="-78"/>
            </a:endParaRPr>
          </a:p>
        </p:txBody>
      </p:sp>
      <p:sp>
        <p:nvSpPr>
          <p:cNvPr id="3" name="Content Placeholder 2"/>
          <p:cNvSpPr>
            <a:spLocks noGrp="1"/>
          </p:cNvSpPr>
          <p:nvPr>
            <p:ph idx="1"/>
          </p:nvPr>
        </p:nvSpPr>
        <p:spPr>
          <a:xfrm>
            <a:off x="822960" y="1100628"/>
            <a:ext cx="7520940" cy="3912548"/>
          </a:xfrm>
        </p:spPr>
        <p:txBody>
          <a:bodyPr>
            <a:normAutofit lnSpcReduction="10000"/>
          </a:bodyPr>
          <a:lstStyle/>
          <a:p>
            <a:pPr lvl="0" algn="just"/>
            <a:r>
              <a:rPr lang="fa-IR" sz="2800" dirty="0">
                <a:cs typeface="B Nazanin" panose="00000400000000000000" pitchFamily="2" charset="-78"/>
              </a:rPr>
              <a:t>هدف تنها بدست آوردن لوح و تائید نامه آن نیست بلکه مهمتر از </a:t>
            </a:r>
            <a:r>
              <a:rPr lang="fa-IR" sz="2800" dirty="0" smtClean="0">
                <a:cs typeface="B Nazanin" panose="00000400000000000000" pitchFamily="2" charset="-78"/>
              </a:rPr>
              <a:t>آن :</a:t>
            </a:r>
            <a:endParaRPr lang="fa-IR" sz="2800" dirty="0">
              <a:cs typeface="B Nazanin" panose="00000400000000000000" pitchFamily="2" charset="-78"/>
            </a:endParaRPr>
          </a:p>
          <a:p>
            <a:pPr lvl="0" algn="just"/>
            <a:r>
              <a:rPr lang="fa-IR" sz="2800" dirty="0">
                <a:cs typeface="B Nazanin" panose="00000400000000000000" pitchFamily="2" charset="-78"/>
              </a:rPr>
              <a:t> افزایش سلامت و رفاه مادران وکودکان وبنابراین کسب منافع آن برای تمامی جامعه است.</a:t>
            </a:r>
            <a:endParaRPr lang="en-US" sz="2800" dirty="0">
              <a:cs typeface="B Nazanin" panose="00000400000000000000" pitchFamily="2" charset="-78"/>
            </a:endParaRPr>
          </a:p>
          <a:p>
            <a:pPr lvl="0" algn="just"/>
            <a:r>
              <a:rPr lang="fa-IR" sz="2800" dirty="0">
                <a:cs typeface="B Nazanin" panose="00000400000000000000" pitchFamily="2" charset="-78"/>
              </a:rPr>
              <a:t>این نهضت بیشتر از آنکه دوستدار تغذیه با شیرمادر باشد دوستدار کودک است. </a:t>
            </a:r>
          </a:p>
          <a:p>
            <a:pPr lvl="0" algn="just"/>
            <a:r>
              <a:rPr lang="fa-IR" sz="2800" dirty="0">
                <a:cs typeface="B Nazanin" panose="00000400000000000000" pitchFamily="2" charset="-78"/>
              </a:rPr>
              <a:t>اکثر اقدامات در بیمارستان دوستدار کودک برای مادران و شیرخوارانی هم که با شیرمادرتغذيه نمي شوند دارای منافعی می باشد.</a:t>
            </a:r>
            <a:endParaRPr lang="en-US" sz="2800" dirty="0">
              <a:cs typeface="B Nazanin" panose="00000400000000000000" pitchFamily="2" charset="-78"/>
            </a:endParaRPr>
          </a:p>
          <a:p>
            <a:endParaRPr lang="fa-IR" dirty="0"/>
          </a:p>
        </p:txBody>
      </p:sp>
    </p:spTree>
    <p:extLst>
      <p:ext uri="{BB962C8B-B14F-4D97-AF65-F5344CB8AC3E}">
        <p14:creationId xmlns:p14="http://schemas.microsoft.com/office/powerpoint/2010/main" val="902021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شرایط بیمارستان دوستدارکودک</a:t>
            </a:r>
            <a:endParaRPr lang="fa-IR" dirty="0">
              <a:cs typeface="B Titr" panose="00000700000000000000" pitchFamily="2" charset="-78"/>
            </a:endParaRPr>
          </a:p>
        </p:txBody>
      </p:sp>
      <p:sp>
        <p:nvSpPr>
          <p:cNvPr id="3" name="Content Placeholder 2"/>
          <p:cNvSpPr>
            <a:spLocks noGrp="1"/>
          </p:cNvSpPr>
          <p:nvPr>
            <p:ph idx="1"/>
          </p:nvPr>
        </p:nvSpPr>
        <p:spPr/>
        <p:txBody>
          <a:bodyPr>
            <a:noAutofit/>
          </a:bodyPr>
          <a:lstStyle/>
          <a:p>
            <a:pPr marL="457200" indent="-457200" algn="just">
              <a:buFont typeface="Wingdings" panose="05000000000000000000" pitchFamily="2" charset="2"/>
              <a:buChar char="ü"/>
            </a:pPr>
            <a:r>
              <a:rPr lang="fa-IR" sz="3200" dirty="0">
                <a:cs typeface="B Nazanin" panose="00000400000000000000" pitchFamily="2" charset="-78"/>
              </a:rPr>
              <a:t>اقدامات 10گانه برای شیردهی موفق را اجرا می کند.</a:t>
            </a:r>
            <a:endParaRPr lang="en-US" sz="3200" dirty="0">
              <a:cs typeface="B Nazanin" panose="00000400000000000000" pitchFamily="2" charset="-78"/>
            </a:endParaRPr>
          </a:p>
          <a:p>
            <a:pPr marL="457200" indent="-457200" algn="just">
              <a:buFont typeface="Wingdings" panose="05000000000000000000" pitchFamily="2" charset="2"/>
              <a:buChar char="ü"/>
            </a:pPr>
            <a:r>
              <a:rPr lang="fa-IR" sz="3200" dirty="0" smtClean="0">
                <a:cs typeface="B Nazanin" panose="00000400000000000000" pitchFamily="2" charset="-78"/>
              </a:rPr>
              <a:t>نمونه </a:t>
            </a:r>
            <a:r>
              <a:rPr lang="fa-IR" sz="3200" dirty="0">
                <a:cs typeface="B Nazanin" panose="00000400000000000000" pitchFamily="2" charset="-78"/>
              </a:rPr>
              <a:t>های رایگان شیرمصنوعی یا تبلیغات  شركت های سازنده و توزیع کننده شیرمصنوعی را نمی پذیرد.</a:t>
            </a:r>
            <a:endParaRPr lang="en-US" sz="3200" dirty="0">
              <a:cs typeface="B Nazanin" panose="00000400000000000000" pitchFamily="2" charset="-78"/>
            </a:endParaRPr>
          </a:p>
          <a:p>
            <a:pPr marL="457200" indent="-457200" algn="just">
              <a:buFont typeface="Wingdings" panose="05000000000000000000" pitchFamily="2" charset="2"/>
              <a:buChar char="ü"/>
            </a:pPr>
            <a:r>
              <a:rPr lang="fa-IR" sz="3200" dirty="0" smtClean="0">
                <a:cs typeface="B Nazanin" panose="00000400000000000000" pitchFamily="2" charset="-78"/>
              </a:rPr>
              <a:t>تغذیه </a:t>
            </a:r>
            <a:r>
              <a:rPr lang="fa-IR" sz="3200" dirty="0">
                <a:cs typeface="B Nazanin" panose="00000400000000000000" pitchFamily="2" charset="-78"/>
              </a:rPr>
              <a:t>مطلوب شيرخواران را ترویج می کند واز شیرخواران محروم از شیرمادر مراقبت می نماید</a:t>
            </a:r>
          </a:p>
        </p:txBody>
      </p:sp>
    </p:spTree>
    <p:extLst>
      <p:ext uri="{BB962C8B-B14F-4D97-AF65-F5344CB8AC3E}">
        <p14:creationId xmlns:p14="http://schemas.microsoft.com/office/powerpoint/2010/main" val="185094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pPr algn="ctr"/>
            <a:r>
              <a:rPr lang="fa-IR" sz="4400" dirty="0" smtClean="0">
                <a:solidFill>
                  <a:srgbClr val="0070C0"/>
                </a:solidFill>
                <a:cs typeface="B Titr" panose="00000700000000000000" pitchFamily="2" charset="-78"/>
              </a:rPr>
              <a:t>اقدام 1</a:t>
            </a:r>
            <a:endParaRPr lang="fa-IR" sz="4400"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Autofit/>
          </a:bodyPr>
          <a:lstStyle/>
          <a:p>
            <a:pPr marL="273050" lvl="0" indent="-273050" algn="just" fontAlgn="base">
              <a:spcBef>
                <a:spcPct val="20000"/>
              </a:spcBef>
              <a:spcAft>
                <a:spcPct val="0"/>
              </a:spcAft>
              <a:buClr>
                <a:srgbClr val="D16349"/>
              </a:buClr>
              <a:buSzPct val="85000"/>
            </a:pPr>
            <a:r>
              <a:rPr lang="fa-IR" altLang="fa-IR" sz="4800" b="0" dirty="0">
                <a:solidFill>
                  <a:prstClr val="black"/>
                </a:solidFill>
                <a:latin typeface="Georgia"/>
                <a:cs typeface="Times New Roman"/>
              </a:rPr>
              <a:t>- </a:t>
            </a:r>
            <a:r>
              <a:rPr lang="fa-IR" altLang="fa-IR" sz="4800" b="0" dirty="0">
                <a:solidFill>
                  <a:prstClr val="black"/>
                </a:solidFill>
                <a:latin typeface="Georgia"/>
                <a:cs typeface="B Nazanin" panose="00000400000000000000" pitchFamily="2" charset="-78"/>
              </a:rPr>
              <a:t>سیاست مدون ترویج تغذیه با شیر مادر در معرض دید کلیه کارکنان نصب شده باشد وبرای اطمینان از ارتقاء کیفیت خدمات پایش شود.</a:t>
            </a:r>
            <a:endParaRPr lang="en-US" altLang="fa-IR" sz="4800" b="0" dirty="0">
              <a:solidFill>
                <a:prstClr val="black"/>
              </a:solidFill>
              <a:latin typeface="Georgia"/>
              <a:cs typeface="B Nazanin" panose="00000400000000000000" pitchFamily="2" charset="-78"/>
            </a:endParaRPr>
          </a:p>
          <a:p>
            <a:pPr algn="just"/>
            <a:endParaRPr lang="fa-IR" sz="3200" dirty="0">
              <a:cs typeface="B Nazanin" panose="00000400000000000000" pitchFamily="2" charset="-78"/>
            </a:endParaRPr>
          </a:p>
        </p:txBody>
      </p:sp>
    </p:spTree>
    <p:extLst>
      <p:ext uri="{BB962C8B-B14F-4D97-AF65-F5344CB8AC3E}">
        <p14:creationId xmlns:p14="http://schemas.microsoft.com/office/powerpoint/2010/main" val="654646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چراسیاست قابل رویت؟</a:t>
            </a:r>
            <a:endParaRPr lang="fa-IR" dirty="0">
              <a:cs typeface="B Titr" panose="00000700000000000000" pitchFamily="2" charset="-78"/>
            </a:endParaRPr>
          </a:p>
        </p:txBody>
      </p:sp>
      <p:sp>
        <p:nvSpPr>
          <p:cNvPr id="3" name="Content Placeholder 2"/>
          <p:cNvSpPr>
            <a:spLocks noGrp="1"/>
          </p:cNvSpPr>
          <p:nvPr>
            <p:ph idx="1"/>
          </p:nvPr>
        </p:nvSpPr>
        <p:spPr>
          <a:xfrm>
            <a:off x="822960" y="1100628"/>
            <a:ext cx="7520940" cy="4272588"/>
          </a:xfrm>
        </p:spPr>
        <p:txBody>
          <a:bodyPr>
            <a:normAutofit/>
          </a:bodyPr>
          <a:lstStyle/>
          <a:p>
            <a:pPr lvl="0"/>
            <a:r>
              <a:rPr lang="fa-IR" sz="2800" dirty="0">
                <a:cs typeface="B Nazanin" panose="00000400000000000000" pitchFamily="2" charset="-78"/>
              </a:rPr>
              <a:t>سیاست بیمارستان تعیین می کند که کارکنان وخدماتی که ارائه می شود وسرویس مراقبتهای بیمارستان نیاز به انجام چه کارهایی بعنوان روش جاری دارند و بايدحکم اجرای آنرا صادر کند</a:t>
            </a:r>
            <a:r>
              <a:rPr lang="fa-IR" sz="2800" dirty="0" smtClean="0">
                <a:cs typeface="B Nazanin" panose="00000400000000000000" pitchFamily="2" charset="-78"/>
              </a:rPr>
              <a:t>.</a:t>
            </a:r>
          </a:p>
          <a:p>
            <a:pPr lvl="0"/>
            <a:endParaRPr lang="fa-IR" sz="2800" dirty="0">
              <a:cs typeface="B Nazanin" panose="00000400000000000000" pitchFamily="2" charset="-78"/>
            </a:endParaRPr>
          </a:p>
          <a:p>
            <a:pPr lvl="0"/>
            <a:r>
              <a:rPr lang="fa-IR" sz="2800" dirty="0">
                <a:cs typeface="B Nazanin" panose="00000400000000000000" pitchFamily="2" charset="-78"/>
              </a:rPr>
              <a:t> همچنین به والدین کمک می کند که انتظار چه مراقبت هایی را باید از بیمارستان داشته باشند.</a:t>
            </a:r>
            <a:endParaRPr lang="en-US" sz="2800" dirty="0">
              <a:cs typeface="B Nazanin" panose="00000400000000000000" pitchFamily="2" charset="-78"/>
            </a:endParaRPr>
          </a:p>
          <a:p>
            <a:endParaRPr lang="fa-IR" dirty="0"/>
          </a:p>
        </p:txBody>
      </p:sp>
    </p:spTree>
    <p:extLst>
      <p:ext uri="{BB962C8B-B14F-4D97-AF65-F5344CB8AC3E}">
        <p14:creationId xmlns:p14="http://schemas.microsoft.com/office/powerpoint/2010/main" val="192048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pPr algn="ctr"/>
            <a:r>
              <a:rPr lang="fa-IR" sz="4400" dirty="0" smtClean="0">
                <a:solidFill>
                  <a:srgbClr val="0070C0"/>
                </a:solidFill>
                <a:cs typeface="B Titr" panose="00000700000000000000" pitchFamily="2" charset="-78"/>
              </a:rPr>
              <a:t>اقدام 2</a:t>
            </a:r>
            <a:endParaRPr lang="fa-IR" sz="4400"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3840540"/>
          </a:xfrm>
        </p:spPr>
        <p:txBody>
          <a:bodyPr>
            <a:noAutofit/>
          </a:bodyPr>
          <a:lstStyle/>
          <a:p>
            <a:pPr marL="273050" lvl="0" indent="-273050" algn="just" fontAlgn="base">
              <a:spcBef>
                <a:spcPct val="20000"/>
              </a:spcBef>
              <a:spcAft>
                <a:spcPct val="0"/>
              </a:spcAft>
              <a:buClr>
                <a:srgbClr val="D16349"/>
              </a:buClr>
              <a:buSzPct val="85000"/>
            </a:pPr>
            <a:r>
              <a:rPr lang="fa-IR" altLang="fa-IR" sz="6000" b="0" dirty="0">
                <a:solidFill>
                  <a:prstClr val="black"/>
                </a:solidFill>
                <a:latin typeface="Georgia"/>
                <a:cs typeface="Times New Roman"/>
              </a:rPr>
              <a:t>کلیه کارکنان به منظور کسب مهارتهای لازم برای اجرای این سیاست آموزش ببینند.</a:t>
            </a:r>
          </a:p>
        </p:txBody>
      </p:sp>
    </p:spTree>
    <p:extLst>
      <p:ext uri="{BB962C8B-B14F-4D97-AF65-F5344CB8AC3E}">
        <p14:creationId xmlns:p14="http://schemas.microsoft.com/office/powerpoint/2010/main" val="42009412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Override1.xml><?xml version="1.0" encoding="utf-8"?>
<a:themeOverride xmlns:a="http://schemas.openxmlformats.org/drawingml/2006/main">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
  <TotalTime>939</TotalTime>
  <Words>1320</Words>
  <Application>Microsoft Office PowerPoint</Application>
  <PresentationFormat>On-screen Show (4:3)</PresentationFormat>
  <Paragraphs>114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Angles</vt:lpstr>
      <vt:lpstr>بنام الله جل جلاله</vt:lpstr>
      <vt:lpstr>بيمارستان دوستداركودك</vt:lpstr>
      <vt:lpstr>اهداف راه اندازي بيمارستانهاي دوستدار كودك</vt:lpstr>
      <vt:lpstr> هدف این دوره عبارتست از: </vt:lpstr>
      <vt:lpstr>چرا دوستدارکودک شدن؟</vt:lpstr>
      <vt:lpstr>شرایط بیمارستان دوستدارکودک</vt:lpstr>
      <vt:lpstr>اقدام 1</vt:lpstr>
      <vt:lpstr>چراسیاست قابل رویت؟</vt:lpstr>
      <vt:lpstr>اقدام 2</vt:lpstr>
      <vt:lpstr>چه آموزشی ؟</vt:lpstr>
      <vt:lpstr>اقدام 3</vt:lpstr>
      <vt:lpstr>زنان باردار :</vt:lpstr>
      <vt:lpstr>اقدام 4</vt:lpstr>
      <vt:lpstr>تماس پوست با پوست :</vt:lpstr>
      <vt:lpstr>اقدام 5</vt:lpstr>
      <vt:lpstr>توضیح اقدام 5 :</vt:lpstr>
      <vt:lpstr>نکاتی که باید ببینید:</vt:lpstr>
      <vt:lpstr>مکیدن موثر:</vt:lpstr>
      <vt:lpstr>دوشیدن بادست :</vt:lpstr>
      <vt:lpstr>شیرجایگزین؟</vt:lpstr>
      <vt:lpstr>اقدام 6</vt:lpstr>
      <vt:lpstr>چراشیرمادر برای نوزاد مهم است؟</vt:lpstr>
      <vt:lpstr>اقدام 7</vt:lpstr>
      <vt:lpstr>اقدام 8</vt:lpstr>
      <vt:lpstr> توضیح اقدام 7 و 8 : </vt:lpstr>
      <vt:lpstr>اقدام 9</vt:lpstr>
      <vt:lpstr>گول زنک وموادی بجزشیرمادر؟</vt:lpstr>
      <vt:lpstr>اقدام 10</vt:lpstr>
      <vt:lpstr>اقدام 10 :</vt:lpstr>
      <vt:lpstr>شما بعنوان حامی چه می کنید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چگونگي راه اندازي بيمارستان دوستداركودك</dc:title>
  <dc:creator>Farivar</dc:creator>
  <cp:lastModifiedBy>maryam rafee</cp:lastModifiedBy>
  <cp:revision>39</cp:revision>
  <dcterms:created xsi:type="dcterms:W3CDTF">2017-10-16T03:24:03Z</dcterms:created>
  <dcterms:modified xsi:type="dcterms:W3CDTF">2019-06-08T14:19:33Z</dcterms:modified>
</cp:coreProperties>
</file>